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8.xml" ContentType="application/vnd.openxmlformats-officedocument.drawingml.chart+xml"/>
  <Override PartName="/ppt/notesSlides/notesSlide34.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ink/ink2.xml" ContentType="application/inkml+xml"/>
  <Override PartName="/ppt/notesSlides/notesSlide35.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6.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37.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8.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9.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4.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58" r:id="rId1"/>
    <p:sldMasterId id="2147483800" r:id="rId2"/>
    <p:sldMasterId id="2147483841" r:id="rId3"/>
    <p:sldMasterId id="2147483868" r:id="rId4"/>
  </p:sldMasterIdLst>
  <p:notesMasterIdLst>
    <p:notesMasterId r:id="rId75"/>
  </p:notesMasterIdLst>
  <p:handoutMasterIdLst>
    <p:handoutMasterId r:id="rId76"/>
  </p:handoutMasterIdLst>
  <p:sldIdLst>
    <p:sldId id="256" r:id="rId5"/>
    <p:sldId id="914" r:id="rId6"/>
    <p:sldId id="915" r:id="rId7"/>
    <p:sldId id="916" r:id="rId8"/>
    <p:sldId id="647" r:id="rId9"/>
    <p:sldId id="893" r:id="rId10"/>
    <p:sldId id="894" r:id="rId11"/>
    <p:sldId id="910" r:id="rId12"/>
    <p:sldId id="324" r:id="rId13"/>
    <p:sldId id="872" r:id="rId14"/>
    <p:sldId id="884" r:id="rId15"/>
    <p:sldId id="895" r:id="rId16"/>
    <p:sldId id="896" r:id="rId17"/>
    <p:sldId id="897" r:id="rId18"/>
    <p:sldId id="911" r:id="rId19"/>
    <p:sldId id="900" r:id="rId20"/>
    <p:sldId id="901" r:id="rId21"/>
    <p:sldId id="902" r:id="rId22"/>
    <p:sldId id="842" r:id="rId23"/>
    <p:sldId id="709" r:id="rId24"/>
    <p:sldId id="325" r:id="rId25"/>
    <p:sldId id="400" r:id="rId26"/>
    <p:sldId id="454" r:id="rId27"/>
    <p:sldId id="466" r:id="rId28"/>
    <p:sldId id="474" r:id="rId29"/>
    <p:sldId id="757" r:id="rId30"/>
    <p:sldId id="806" r:id="rId31"/>
    <p:sldId id="759" r:id="rId32"/>
    <p:sldId id="912" r:id="rId33"/>
    <p:sldId id="433" r:id="rId34"/>
    <p:sldId id="946" r:id="rId35"/>
    <p:sldId id="936" r:id="rId36"/>
    <p:sldId id="935" r:id="rId37"/>
    <p:sldId id="937" r:id="rId38"/>
    <p:sldId id="934" r:id="rId39"/>
    <p:sldId id="938" r:id="rId40"/>
    <p:sldId id="939" r:id="rId41"/>
    <p:sldId id="940" r:id="rId42"/>
    <p:sldId id="941" r:id="rId43"/>
    <p:sldId id="930" r:id="rId44"/>
    <p:sldId id="927" r:id="rId45"/>
    <p:sldId id="928" r:id="rId46"/>
    <p:sldId id="931" r:id="rId47"/>
    <p:sldId id="932" r:id="rId48"/>
    <p:sldId id="923" r:id="rId49"/>
    <p:sldId id="924" r:id="rId50"/>
    <p:sldId id="929" r:id="rId51"/>
    <p:sldId id="926" r:id="rId52"/>
    <p:sldId id="947" r:id="rId53"/>
    <p:sldId id="922" r:id="rId54"/>
    <p:sldId id="439" r:id="rId55"/>
    <p:sldId id="542" r:id="rId56"/>
    <p:sldId id="543" r:id="rId57"/>
    <p:sldId id="544" r:id="rId58"/>
    <p:sldId id="269" r:id="rId59"/>
    <p:sldId id="681" r:id="rId60"/>
    <p:sldId id="804" r:id="rId61"/>
    <p:sldId id="903" r:id="rId62"/>
    <p:sldId id="917" r:id="rId63"/>
    <p:sldId id="904" r:id="rId64"/>
    <p:sldId id="919" r:id="rId65"/>
    <p:sldId id="920" r:id="rId66"/>
    <p:sldId id="943" r:id="rId67"/>
    <p:sldId id="944" r:id="rId68"/>
    <p:sldId id="945" r:id="rId69"/>
    <p:sldId id="906" r:id="rId70"/>
    <p:sldId id="921" r:id="rId71"/>
    <p:sldId id="908" r:id="rId72"/>
    <p:sldId id="909" r:id="rId73"/>
    <p:sldId id="458" r:id="rId74"/>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43" userDrawn="1">
          <p15:clr>
            <a:srgbClr val="A4A3A4"/>
          </p15:clr>
        </p15:guide>
        <p15:guide id="3" orient="horz" pos="2933" userDrawn="1">
          <p15:clr>
            <a:srgbClr val="A4A3A4"/>
          </p15:clr>
        </p15:guide>
        <p15:guide id="4" pos="22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ris" initials="o" lastIdx="1" clrIdx="0"/>
  <p:cmAuthor id="1" name="DAVID MORRIS" initials="DM" lastIdx="21" clrIdx="1"/>
  <p:cmAuthor id="2" name="Leslie Backus" initials="LB" lastIdx="0" clrIdx="2">
    <p:extLst>
      <p:ext uri="{19B8F6BF-5375-455C-9EA6-DF929625EA0E}">
        <p15:presenceInfo xmlns:p15="http://schemas.microsoft.com/office/powerpoint/2012/main" userId="S-1-5-21-2849945701-3459081599-3322773290-1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3333FF"/>
    <a:srgbClr val="3366FF"/>
    <a:srgbClr val="BBE0E3"/>
    <a:srgbClr val="3333CC"/>
    <a:srgbClr val="0066FF"/>
    <a:srgbClr val="3399FF"/>
    <a:srgbClr val="000099"/>
    <a:srgbClr val="0066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4" autoAdjust="0"/>
    <p:restoredTop sz="89557" autoAdjust="0"/>
  </p:normalViewPr>
  <p:slideViewPr>
    <p:cSldViewPr>
      <p:cViewPr varScale="1">
        <p:scale>
          <a:sx n="80" d="100"/>
          <a:sy n="80" d="100"/>
        </p:scale>
        <p:origin x="924" y="96"/>
      </p:cViewPr>
      <p:guideLst>
        <p:guide orient="horz" pos="2160"/>
        <p:guide pos="3840"/>
      </p:guideLst>
    </p:cSldViewPr>
  </p:slideViewPr>
  <p:outlineViewPr>
    <p:cViewPr>
      <p:scale>
        <a:sx n="33" d="100"/>
        <a:sy n="33" d="100"/>
      </p:scale>
      <p:origin x="0" y="-24135"/>
    </p:cViewPr>
    <p:sldLst>
      <p:sld r:id="rId1" collapse="1"/>
    </p:sldLst>
  </p:outlineViewPr>
  <p:notesTextViewPr>
    <p:cViewPr>
      <p:scale>
        <a:sx n="100" d="100"/>
        <a:sy n="100" d="100"/>
      </p:scale>
      <p:origin x="0" y="0"/>
    </p:cViewPr>
  </p:notesTextViewPr>
  <p:sorterViewPr>
    <p:cViewPr varScale="1">
      <p:scale>
        <a:sx n="1" d="1"/>
        <a:sy n="1" d="1"/>
      </p:scale>
      <p:origin x="0" y="-312"/>
    </p:cViewPr>
  </p:sorterViewPr>
  <p:notesViewPr>
    <p:cSldViewPr>
      <p:cViewPr varScale="1">
        <p:scale>
          <a:sx n="98" d="100"/>
          <a:sy n="98" d="100"/>
        </p:scale>
        <p:origin x="3522" y="90"/>
      </p:cViewPr>
      <p:guideLst>
        <p:guide orient="horz" pos="2956"/>
        <p:guide pos="2243"/>
        <p:guide orient="horz" pos="2933"/>
        <p:guide pos="222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4.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beaub\Dropbox%20(OZMOSI)\Other\AAWS\PPT%20Template\20200806%20Updated%20graphic%20for%20AA%20FInancials%20v2.0.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beaub\Dropbox%20(OZMOSI)\Other\AAWS\PPT%20Template\20200806%20Updated%20graphic%20for%20AA%20FInancials%20v2.0.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1.6380672028838063E-2"/>
          <c:w val="0.91955339566929128"/>
          <c:h val="0.86912289052984781"/>
        </c:manualLayout>
      </c:layout>
      <c:barChart>
        <c:barDir val="col"/>
        <c:grouping val="clustered"/>
        <c:varyColors val="0"/>
        <c:ser>
          <c:idx val="0"/>
          <c:order val="0"/>
          <c:tx>
            <c:strRef>
              <c:f>Sheet1!$B$1</c:f>
              <c:strCache>
                <c:ptCount val="1"/>
                <c:pt idx="0">
                  <c:v>Total Contributions</c:v>
                </c:pt>
              </c:strCache>
            </c:strRef>
          </c:tx>
          <c:spPr>
            <a:solidFill>
              <a:schemeClr val="accent1"/>
            </a:solidFill>
            <a:ln>
              <a:noFill/>
            </a:ln>
            <a:effectLst/>
          </c:spPr>
          <c:invertIfNegative val="0"/>
          <c:dPt>
            <c:idx val="7"/>
            <c:invertIfNegative val="0"/>
            <c:bubble3D val="0"/>
            <c:spPr>
              <a:solidFill>
                <a:schemeClr val="accent1"/>
              </a:solidFill>
              <a:ln>
                <a:noFill/>
              </a:ln>
              <a:effectLst/>
            </c:spPr>
            <c:extLst>
              <c:ext xmlns:c16="http://schemas.microsoft.com/office/drawing/2014/chart" uri="{C3380CC4-5D6E-409C-BE32-E72D297353CC}">
                <c16:uniqueId val="{00000002-783F-4E60-8596-F51930BE2092}"/>
              </c:ext>
            </c:extLst>
          </c:dPt>
          <c:dPt>
            <c:idx val="8"/>
            <c:invertIfNegative val="0"/>
            <c:bubble3D val="0"/>
            <c:spPr>
              <a:solidFill>
                <a:srgbClr val="FF0000"/>
              </a:solidFill>
              <a:ln>
                <a:noFill/>
              </a:ln>
              <a:effectLst/>
            </c:spPr>
            <c:extLst>
              <c:ext xmlns:c16="http://schemas.microsoft.com/office/drawing/2014/chart" uri="{C3380CC4-5D6E-409C-BE32-E72D297353CC}">
                <c16:uniqueId val="{00000000-3F77-4F26-89C0-5B301E2139C8}"/>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0-A139-48AA-9D9A-B5E473A9EFE3}"/>
              </c:ext>
            </c:extLst>
          </c:dPt>
          <c:dLbls>
            <c:dLbl>
              <c:idx val="7"/>
              <c:tx>
                <c:rich>
                  <a:bodyPr/>
                  <a:lstStyle/>
                  <a:p>
                    <a:fld id="{56BAB5EB-4803-48AE-B9FB-203491A85311}"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3F-4E60-8596-F51930BE2092}"/>
                </c:ext>
              </c:extLst>
            </c:dLbl>
            <c:dLbl>
              <c:idx val="8"/>
              <c:spPr>
                <a:solidFill>
                  <a:srgbClr val="CCECFF"/>
                </a:solidFill>
                <a:ln>
                  <a:solidFill>
                    <a:schemeClr val="accent1"/>
                  </a:solid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F77-4F26-89C0-5B301E2139C8}"/>
                </c:ext>
              </c:extLst>
            </c:dLbl>
            <c:dLbl>
              <c:idx val="9"/>
              <c:spPr>
                <a:solidFill>
                  <a:srgbClr val="FFFF00"/>
                </a:solidFill>
                <a:ln>
                  <a:solidFill>
                    <a:schemeClr val="accent1"/>
                  </a:solid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4D01-43AD-BCC6-BC41F0ED6145}"/>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c:formatCode>
                <c:ptCount val="10"/>
                <c:pt idx="0">
                  <c:v>86718</c:v>
                </c:pt>
                <c:pt idx="1">
                  <c:v>152546</c:v>
                </c:pt>
                <c:pt idx="2">
                  <c:v>201789</c:v>
                </c:pt>
                <c:pt idx="3">
                  <c:v>304313</c:v>
                </c:pt>
                <c:pt idx="4">
                  <c:v>343207</c:v>
                </c:pt>
                <c:pt idx="5">
                  <c:v>434274</c:v>
                </c:pt>
                <c:pt idx="6">
                  <c:v>565884</c:v>
                </c:pt>
                <c:pt idx="7">
                  <c:v>802438</c:v>
                </c:pt>
                <c:pt idx="8">
                  <c:v>880311</c:v>
                </c:pt>
                <c:pt idx="9">
                  <c:v>1001083</c:v>
                </c:pt>
              </c:numCache>
            </c:numRef>
          </c:val>
          <c:extLst>
            <c:ext xmlns:c16="http://schemas.microsoft.com/office/drawing/2014/chart" uri="{C3380CC4-5D6E-409C-BE32-E72D297353CC}">
              <c16:uniqueId val="{00000000-E65A-41DE-BB3A-5257C9A12357}"/>
            </c:ext>
          </c:extLst>
        </c:ser>
        <c:ser>
          <c:idx val="1"/>
          <c:order val="1"/>
          <c:tx>
            <c:strRef>
              <c:f>Sheet1!$C$1</c:f>
              <c:strCache>
                <c:ptCount val="1"/>
                <c:pt idx="0">
                  <c:v>% of Total</c:v>
                </c:pt>
              </c:strCache>
            </c:strRef>
          </c:tx>
          <c:spPr>
            <a:solidFill>
              <a:schemeClr val="accent2"/>
            </a:solidFill>
            <a:ln>
              <a:noFill/>
            </a:ln>
            <a:effectLst/>
          </c:spPr>
          <c:invertIfNegative val="0"/>
          <c:dLbls>
            <c:dLbl>
              <c:idx val="9"/>
              <c:spPr>
                <a:solidFill>
                  <a:srgbClr val="FFFF0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4D01-43AD-BCC6-BC41F0ED614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0.00%</c:formatCode>
                <c:ptCount val="10"/>
                <c:pt idx="0">
                  <c:v>1.38E-2</c:v>
                </c:pt>
                <c:pt idx="1">
                  <c:v>2.46E-2</c:v>
                </c:pt>
                <c:pt idx="2">
                  <c:v>3.09E-2</c:v>
                </c:pt>
                <c:pt idx="3">
                  <c:v>4.4299999999999999E-2</c:v>
                </c:pt>
                <c:pt idx="4">
                  <c:v>5.0299999999999997E-2</c:v>
                </c:pt>
                <c:pt idx="5">
                  <c:v>6.1100000000000002E-2</c:v>
                </c:pt>
                <c:pt idx="6">
                  <c:v>7.1900000000000006E-2</c:v>
                </c:pt>
                <c:pt idx="7">
                  <c:v>9.6199999999999994E-2</c:v>
                </c:pt>
                <c:pt idx="8">
                  <c:v>0.10589999999999999</c:v>
                </c:pt>
                <c:pt idx="9">
                  <c:v>0.1129</c:v>
                </c:pt>
              </c:numCache>
            </c:numRef>
          </c:val>
          <c:extLst>
            <c:ext xmlns:c16="http://schemas.microsoft.com/office/drawing/2014/chart" uri="{C3380CC4-5D6E-409C-BE32-E72D297353CC}">
              <c16:uniqueId val="{00000001-E65A-41DE-BB3A-5257C9A12357}"/>
            </c:ext>
          </c:extLst>
        </c:ser>
        <c:dLbls>
          <c:dLblPos val="outEnd"/>
          <c:showLegendKey val="0"/>
          <c:showVal val="1"/>
          <c:showCatName val="0"/>
          <c:showSerName val="0"/>
          <c:showPercent val="0"/>
          <c:showBubbleSize val="0"/>
        </c:dLbls>
        <c:gapWidth val="219"/>
        <c:overlap val="-27"/>
        <c:axId val="272690528"/>
        <c:axId val="272697192"/>
      </c:barChart>
      <c:valAx>
        <c:axId val="272697192"/>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2690528"/>
        <c:crosses val="max"/>
        <c:crossBetween val="between"/>
      </c:valAx>
      <c:catAx>
        <c:axId val="27269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269719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u="sng" dirty="0"/>
              <a:t>NOTE</a:t>
            </a:r>
            <a:r>
              <a:rPr lang="en-US" sz="1400" dirty="0"/>
              <a:t> – GSB support for the La Vina service activity is NOT an</a:t>
            </a:r>
            <a:r>
              <a:rPr lang="en-US" sz="1400" baseline="0" dirty="0"/>
              <a:t> actual operating expense of GSO,  but is included here to show its relative significance of this service activity.</a:t>
            </a:r>
            <a:endParaRPr lang="en-US"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19626079348777E-2"/>
          <c:y val="0.12314403881333015"/>
          <c:w val="0.94348006770892767"/>
          <c:h val="0.527120814443649"/>
        </c:manualLayout>
      </c:layout>
      <c:barChart>
        <c:barDir val="col"/>
        <c:grouping val="clustered"/>
        <c:varyColors val="0"/>
        <c:ser>
          <c:idx val="0"/>
          <c:order val="0"/>
          <c:tx>
            <c:strRef>
              <c:f>Sheet1!$B$1</c:f>
              <c:strCache>
                <c:ptCount val="1"/>
                <c:pt idx="0">
                  <c:v>2019</c:v>
                </c:pt>
              </c:strCache>
            </c:strRef>
          </c:tx>
          <c:spPr>
            <a:solidFill>
              <a:srgbClr val="3366FF"/>
            </a:solidFill>
            <a:ln>
              <a:noFill/>
            </a:ln>
            <a:effectLst/>
          </c:spPr>
          <c:invertIfNegative val="0"/>
          <c:dLbls>
            <c:spPr>
              <a:solidFill>
                <a:srgbClr val="FFFF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PI</c:v>
                </c:pt>
                <c:pt idx="1">
                  <c:v>CPC</c:v>
                </c:pt>
                <c:pt idx="2">
                  <c:v>TREATMENT /ACCESSIBILITY</c:v>
                </c:pt>
                <c:pt idx="3">
                  <c:v>CORRECTIONS</c:v>
                </c:pt>
                <c:pt idx="4">
                  <c:v>OVERSEAS SERVICES</c:v>
                </c:pt>
                <c:pt idx="5">
                  <c:v>REGIONAL FORUMS</c:v>
                </c:pt>
                <c:pt idx="6">
                  <c:v>ARCHIVES</c:v>
                </c:pt>
                <c:pt idx="7">
                  <c:v>Spanish Services</c:v>
                </c:pt>
                <c:pt idx="8">
                  <c:v>Communications</c:v>
                </c:pt>
                <c:pt idx="9">
                  <c:v>LA VINA*</c:v>
                </c:pt>
              </c:strCache>
            </c:strRef>
          </c:cat>
          <c:val>
            <c:numRef>
              <c:f>Sheet1!$B$2:$B$12</c:f>
              <c:numCache>
                <c:formatCode>General</c:formatCode>
                <c:ptCount val="11"/>
                <c:pt idx="0">
                  <c:v>327</c:v>
                </c:pt>
                <c:pt idx="1">
                  <c:v>292</c:v>
                </c:pt>
                <c:pt idx="2">
                  <c:v>132</c:v>
                </c:pt>
                <c:pt idx="3">
                  <c:v>294</c:v>
                </c:pt>
                <c:pt idx="4">
                  <c:v>526</c:v>
                </c:pt>
                <c:pt idx="5">
                  <c:v>532</c:v>
                </c:pt>
                <c:pt idx="6">
                  <c:v>800</c:v>
                </c:pt>
                <c:pt idx="7">
                  <c:v>17</c:v>
                </c:pt>
                <c:pt idx="8">
                  <c:v>189</c:v>
                </c:pt>
                <c:pt idx="9">
                  <c:v>297</c:v>
                </c:pt>
              </c:numCache>
            </c:numRef>
          </c:val>
          <c:extLst>
            <c:ext xmlns:c16="http://schemas.microsoft.com/office/drawing/2014/chart" uri="{C3380CC4-5D6E-409C-BE32-E72D297353CC}">
              <c16:uniqueId val="{00000000-A97E-4800-BBF1-1021BC5E1BC1}"/>
            </c:ext>
          </c:extLst>
        </c:ser>
        <c:dLbls>
          <c:dLblPos val="outEnd"/>
          <c:showLegendKey val="0"/>
          <c:showVal val="1"/>
          <c:showCatName val="0"/>
          <c:showSerName val="0"/>
          <c:showPercent val="0"/>
          <c:showBubbleSize val="0"/>
        </c:dLbls>
        <c:gapWidth val="219"/>
        <c:overlap val="-27"/>
        <c:axId val="1020804576"/>
        <c:axId val="1020799872"/>
      </c:barChart>
      <c:catAx>
        <c:axId val="102080457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dirty="0">
                    <a:latin typeface="Arial Black" panose="020B0A04020102020204" pitchFamily="34" charset="0"/>
                  </a:rPr>
                  <a:t>$ in Thousands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1020799872"/>
        <c:crosses val="autoZero"/>
        <c:auto val="1"/>
        <c:lblAlgn val="ctr"/>
        <c:lblOffset val="100"/>
        <c:noMultiLvlLbl val="0"/>
      </c:catAx>
      <c:valAx>
        <c:axId val="1020799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0804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58096542280042E-2"/>
          <c:y val="1.4469784652449918E-2"/>
          <c:w val="0.94348006770892767"/>
          <c:h val="0.78808289588801395"/>
        </c:manualLayout>
      </c:layout>
      <c:barChart>
        <c:barDir val="col"/>
        <c:grouping val="clustered"/>
        <c:varyColors val="0"/>
        <c:ser>
          <c:idx val="0"/>
          <c:order val="0"/>
          <c:tx>
            <c:strRef>
              <c:f>Sheet1!$B$1</c:f>
              <c:strCache>
                <c:ptCount val="1"/>
                <c:pt idx="0">
                  <c:v>2019-$3,109</c:v>
                </c:pt>
              </c:strCache>
            </c:strRef>
          </c:tx>
          <c:spPr>
            <a:solidFill>
              <a:srgbClr val="FF0000"/>
            </a:solidFill>
            <a:ln>
              <a:noFill/>
            </a:ln>
            <a:effectLst/>
          </c:spPr>
          <c:invertIfNegative val="0"/>
          <c:dLbls>
            <c:spPr>
              <a:solidFill>
                <a:srgbClr val="FFFF00"/>
              </a:solidFill>
              <a:ln>
                <a:noFill/>
              </a:ln>
              <a:effectLst/>
            </c:spPr>
            <c:txPr>
              <a:bodyPr rot="0" spcFirstLastPara="1" vertOverflow="ellipsis" vert="horz" wrap="square" lIns="38100" tIns="19050" rIns="38100" bIns="19050" anchor="ctr" anchorCtr="1">
                <a:spAutoFit/>
              </a:bodyPr>
              <a:lstStyle/>
              <a:p>
                <a:pPr>
                  <a:defRPr lang="en-US" sz="1300" b="1" i="0" u="none" strike="noStrike" kern="1200" baseline="0">
                    <a:solidFill>
                      <a:schemeClr val="tx1"/>
                    </a:solidFill>
                    <a:latin typeface="Arial Black" panose="020B0A04020102020204" pitchFamily="34" charset="0"/>
                    <a:ea typeface="+mn-ea"/>
                    <a:cs typeface="Arial"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PI</c:v>
                </c:pt>
                <c:pt idx="1">
                  <c:v>CPC</c:v>
                </c:pt>
                <c:pt idx="2">
                  <c:v>TREATMENT FACILITIES</c:v>
                </c:pt>
                <c:pt idx="3">
                  <c:v>CORRECTIONS</c:v>
                </c:pt>
                <c:pt idx="4">
                  <c:v>OVERSEAS SERVICES</c:v>
                </c:pt>
                <c:pt idx="5">
                  <c:v>REGIONAL FORUMS</c:v>
                </c:pt>
                <c:pt idx="6">
                  <c:v>ARCHIVES</c:v>
                </c:pt>
                <c:pt idx="7">
                  <c:v>Spanish Services</c:v>
                </c:pt>
                <c:pt idx="8">
                  <c:v>Communications</c:v>
                </c:pt>
                <c:pt idx="9">
                  <c:v>LA VINA*</c:v>
                </c:pt>
              </c:strCache>
            </c:strRef>
          </c:cat>
          <c:val>
            <c:numRef>
              <c:f>Sheet1!$B$2:$B$11</c:f>
              <c:numCache>
                <c:formatCode>General</c:formatCode>
                <c:ptCount val="10"/>
                <c:pt idx="0">
                  <c:v>327</c:v>
                </c:pt>
                <c:pt idx="1">
                  <c:v>292</c:v>
                </c:pt>
                <c:pt idx="2">
                  <c:v>132</c:v>
                </c:pt>
                <c:pt idx="3">
                  <c:v>294</c:v>
                </c:pt>
                <c:pt idx="4">
                  <c:v>526</c:v>
                </c:pt>
                <c:pt idx="5">
                  <c:v>532</c:v>
                </c:pt>
                <c:pt idx="6">
                  <c:v>800</c:v>
                </c:pt>
                <c:pt idx="7">
                  <c:v>17</c:v>
                </c:pt>
                <c:pt idx="8">
                  <c:v>189</c:v>
                </c:pt>
                <c:pt idx="9">
                  <c:v>297</c:v>
                </c:pt>
              </c:numCache>
            </c:numRef>
          </c:val>
          <c:extLst>
            <c:ext xmlns:c16="http://schemas.microsoft.com/office/drawing/2014/chart" uri="{C3380CC4-5D6E-409C-BE32-E72D297353CC}">
              <c16:uniqueId val="{00000000-A97E-4800-BBF1-1021BC5E1BC1}"/>
            </c:ext>
          </c:extLst>
        </c:ser>
        <c:ser>
          <c:idx val="1"/>
          <c:order val="1"/>
          <c:tx>
            <c:strRef>
              <c:f>Sheet1!$C$1</c:f>
              <c:strCache>
                <c:ptCount val="1"/>
                <c:pt idx="0">
                  <c:v>2018 - $2,838</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PI</c:v>
                </c:pt>
                <c:pt idx="1">
                  <c:v>CPC</c:v>
                </c:pt>
                <c:pt idx="2">
                  <c:v>TREATMENT FACILITIES</c:v>
                </c:pt>
                <c:pt idx="3">
                  <c:v>CORRECTIONS</c:v>
                </c:pt>
                <c:pt idx="4">
                  <c:v>OVERSEAS SERVICES</c:v>
                </c:pt>
                <c:pt idx="5">
                  <c:v>REGIONAL FORUMS</c:v>
                </c:pt>
                <c:pt idx="6">
                  <c:v>ARCHIVES</c:v>
                </c:pt>
                <c:pt idx="7">
                  <c:v>Spanish Services</c:v>
                </c:pt>
                <c:pt idx="8">
                  <c:v>Communications</c:v>
                </c:pt>
                <c:pt idx="9">
                  <c:v>LA VINA*</c:v>
                </c:pt>
              </c:strCache>
            </c:strRef>
          </c:cat>
          <c:val>
            <c:numRef>
              <c:f>Sheet1!$C$2:$C$11</c:f>
              <c:numCache>
                <c:formatCode>General</c:formatCode>
                <c:ptCount val="10"/>
                <c:pt idx="0">
                  <c:v>336</c:v>
                </c:pt>
                <c:pt idx="1">
                  <c:v>297</c:v>
                </c:pt>
                <c:pt idx="2">
                  <c:v>131</c:v>
                </c:pt>
                <c:pt idx="3">
                  <c:v>329</c:v>
                </c:pt>
                <c:pt idx="4">
                  <c:v>501</c:v>
                </c:pt>
                <c:pt idx="5">
                  <c:v>453</c:v>
                </c:pt>
                <c:pt idx="6">
                  <c:v>791</c:v>
                </c:pt>
                <c:pt idx="9">
                  <c:v>148</c:v>
                </c:pt>
              </c:numCache>
            </c:numRef>
          </c:val>
          <c:extLst>
            <c:ext xmlns:c16="http://schemas.microsoft.com/office/drawing/2014/chart" uri="{C3380CC4-5D6E-409C-BE32-E72D297353CC}">
              <c16:uniqueId val="{00000001-A97E-4800-BBF1-1021BC5E1BC1}"/>
            </c:ext>
          </c:extLst>
        </c:ser>
        <c:ser>
          <c:idx val="2"/>
          <c:order val="2"/>
          <c:tx>
            <c:strRef>
              <c:f>Sheet1!$D$1</c:f>
              <c:strCache>
                <c:ptCount val="1"/>
                <c:pt idx="0">
                  <c:v>2017 - $2,898</c:v>
                </c:pt>
              </c:strCache>
            </c:strRef>
          </c:tx>
          <c:spPr>
            <a:solidFill>
              <a:srgbClr val="3333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PI</c:v>
                </c:pt>
                <c:pt idx="1">
                  <c:v>CPC</c:v>
                </c:pt>
                <c:pt idx="2">
                  <c:v>TREATMENT FACILITIES</c:v>
                </c:pt>
                <c:pt idx="3">
                  <c:v>CORRECTIONS</c:v>
                </c:pt>
                <c:pt idx="4">
                  <c:v>OVERSEAS SERVICES</c:v>
                </c:pt>
                <c:pt idx="5">
                  <c:v>REGIONAL FORUMS</c:v>
                </c:pt>
                <c:pt idx="6">
                  <c:v>ARCHIVES</c:v>
                </c:pt>
                <c:pt idx="7">
                  <c:v>Spanish Services</c:v>
                </c:pt>
                <c:pt idx="8">
                  <c:v>Communications</c:v>
                </c:pt>
                <c:pt idx="9">
                  <c:v>LA VINA*</c:v>
                </c:pt>
              </c:strCache>
            </c:strRef>
          </c:cat>
          <c:val>
            <c:numRef>
              <c:f>Sheet1!$D$2:$D$11</c:f>
              <c:numCache>
                <c:formatCode>General</c:formatCode>
                <c:ptCount val="10"/>
                <c:pt idx="0">
                  <c:v>368</c:v>
                </c:pt>
                <c:pt idx="1">
                  <c:v>283</c:v>
                </c:pt>
                <c:pt idx="2">
                  <c:v>141</c:v>
                </c:pt>
                <c:pt idx="3">
                  <c:v>298</c:v>
                </c:pt>
                <c:pt idx="4">
                  <c:v>563</c:v>
                </c:pt>
                <c:pt idx="5">
                  <c:v>465</c:v>
                </c:pt>
                <c:pt idx="6">
                  <c:v>780</c:v>
                </c:pt>
                <c:pt idx="9">
                  <c:v>126</c:v>
                </c:pt>
              </c:numCache>
            </c:numRef>
          </c:val>
          <c:extLst>
            <c:ext xmlns:c16="http://schemas.microsoft.com/office/drawing/2014/chart" uri="{C3380CC4-5D6E-409C-BE32-E72D297353CC}">
              <c16:uniqueId val="{00000002-A97E-4800-BBF1-1021BC5E1BC1}"/>
            </c:ext>
          </c:extLst>
        </c:ser>
        <c:dLbls>
          <c:dLblPos val="outEnd"/>
          <c:showLegendKey val="0"/>
          <c:showVal val="1"/>
          <c:showCatName val="0"/>
          <c:showSerName val="0"/>
          <c:showPercent val="0"/>
          <c:showBubbleSize val="0"/>
        </c:dLbls>
        <c:gapWidth val="219"/>
        <c:overlap val="-27"/>
        <c:axId val="1103994232"/>
        <c:axId val="1103987176"/>
      </c:barChart>
      <c:catAx>
        <c:axId val="1103994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3987176"/>
        <c:crosses val="autoZero"/>
        <c:auto val="1"/>
        <c:lblAlgn val="ctr"/>
        <c:lblOffset val="100"/>
        <c:noMultiLvlLbl val="0"/>
      </c:catAx>
      <c:valAx>
        <c:axId val="1103987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39942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500" b="1"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2019-$2,164</c:v>
                </c:pt>
              </c:strCache>
            </c:strRef>
          </c:tx>
          <c:spPr>
            <a:solidFill>
              <a:srgbClr val="FF0000"/>
            </a:solidFill>
            <a:ln>
              <a:noFill/>
            </a:ln>
            <a:effectLst/>
          </c:spPr>
          <c:invertIfNegative val="0"/>
          <c:dLbls>
            <c:spPr>
              <a:solidFill>
                <a:srgbClr val="FFFF00"/>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GENERAL SERVICE CONFERENCE</c:v>
                </c:pt>
                <c:pt idx="1">
                  <c:v>TRUSTEE DIRECTOR ACTIVITIES</c:v>
                </c:pt>
                <c:pt idx="2">
                  <c:v>NOMINATING ACTIVITIES</c:v>
                </c:pt>
                <c:pt idx="3">
                  <c:v>WORLD SERVICE MEETING</c:v>
                </c:pt>
              </c:strCache>
            </c:strRef>
          </c:cat>
          <c:val>
            <c:numRef>
              <c:f>Sheet1!$B$2:$B$5</c:f>
              <c:numCache>
                <c:formatCode>General</c:formatCode>
                <c:ptCount val="4"/>
                <c:pt idx="0" formatCode="#,##0">
                  <c:v>1114</c:v>
                </c:pt>
                <c:pt idx="1">
                  <c:v>577</c:v>
                </c:pt>
                <c:pt idx="2">
                  <c:v>259</c:v>
                </c:pt>
                <c:pt idx="3">
                  <c:v>24</c:v>
                </c:pt>
              </c:numCache>
            </c:numRef>
          </c:val>
          <c:extLst>
            <c:ext xmlns:c16="http://schemas.microsoft.com/office/drawing/2014/chart" uri="{C3380CC4-5D6E-409C-BE32-E72D297353CC}">
              <c16:uniqueId val="{00000000-2547-4656-814E-4337AE9D93B7}"/>
            </c:ext>
          </c:extLst>
        </c:ser>
        <c:ser>
          <c:idx val="1"/>
          <c:order val="1"/>
          <c:tx>
            <c:strRef>
              <c:f>Sheet1!$C$1</c:f>
              <c:strCache>
                <c:ptCount val="1"/>
                <c:pt idx="0">
                  <c:v>2018 - $2,165</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GENERAL SERVICE CONFERENCE</c:v>
                </c:pt>
                <c:pt idx="1">
                  <c:v>TRUSTEE DIRECTOR ACTIVITIES</c:v>
                </c:pt>
                <c:pt idx="2">
                  <c:v>NOMINATING ACTIVITIES</c:v>
                </c:pt>
                <c:pt idx="3">
                  <c:v>WORLD SERVICE MEETING</c:v>
                </c:pt>
              </c:strCache>
            </c:strRef>
          </c:cat>
          <c:val>
            <c:numRef>
              <c:f>Sheet1!$C$2:$C$5</c:f>
              <c:numCache>
                <c:formatCode>General</c:formatCode>
                <c:ptCount val="4"/>
                <c:pt idx="0" formatCode="#,##0">
                  <c:v>1092</c:v>
                </c:pt>
                <c:pt idx="1">
                  <c:v>601</c:v>
                </c:pt>
                <c:pt idx="2">
                  <c:v>269</c:v>
                </c:pt>
                <c:pt idx="3">
                  <c:v>203</c:v>
                </c:pt>
              </c:numCache>
            </c:numRef>
          </c:val>
          <c:extLst>
            <c:ext xmlns:c16="http://schemas.microsoft.com/office/drawing/2014/chart" uri="{C3380CC4-5D6E-409C-BE32-E72D297353CC}">
              <c16:uniqueId val="{00000001-2547-4656-814E-4337AE9D93B7}"/>
            </c:ext>
          </c:extLst>
        </c:ser>
        <c:ser>
          <c:idx val="2"/>
          <c:order val="2"/>
          <c:tx>
            <c:strRef>
              <c:f>Sheet1!$D$1</c:f>
              <c:strCache>
                <c:ptCount val="1"/>
                <c:pt idx="0">
                  <c:v>2017 - $1,526</c:v>
                </c:pt>
              </c:strCache>
            </c:strRef>
          </c:tx>
          <c:spPr>
            <a:solidFill>
              <a:srgbClr val="3333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GENERAL SERVICE CONFERENCE</c:v>
                </c:pt>
                <c:pt idx="1">
                  <c:v>TRUSTEE DIRECTOR ACTIVITIES</c:v>
                </c:pt>
                <c:pt idx="2">
                  <c:v>NOMINATING ACTIVITIES</c:v>
                </c:pt>
                <c:pt idx="3">
                  <c:v>WORLD SERVICE MEETING</c:v>
                </c:pt>
              </c:strCache>
            </c:strRef>
          </c:cat>
          <c:val>
            <c:numRef>
              <c:f>Sheet1!$D$2:$D$5</c:f>
              <c:numCache>
                <c:formatCode>General</c:formatCode>
                <c:ptCount val="4"/>
                <c:pt idx="0">
                  <c:v>770</c:v>
                </c:pt>
                <c:pt idx="1">
                  <c:v>492</c:v>
                </c:pt>
                <c:pt idx="2">
                  <c:v>269</c:v>
                </c:pt>
                <c:pt idx="3">
                  <c:v>-5</c:v>
                </c:pt>
              </c:numCache>
            </c:numRef>
          </c:val>
          <c:extLst>
            <c:ext xmlns:c16="http://schemas.microsoft.com/office/drawing/2014/chart" uri="{C3380CC4-5D6E-409C-BE32-E72D297353CC}">
              <c16:uniqueId val="{00000002-2547-4656-814E-4337AE9D93B7}"/>
            </c:ext>
          </c:extLst>
        </c:ser>
        <c:ser>
          <c:idx val="3"/>
          <c:order val="3"/>
          <c:tx>
            <c:strRef>
              <c:f>Sheet1!$E$1</c:f>
              <c:strCache>
                <c:ptCount val="1"/>
                <c:pt idx="0">
                  <c:v>2016 - $1,952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GENERAL SERVICE CONFERENCE</c:v>
                </c:pt>
                <c:pt idx="1">
                  <c:v>TRUSTEE DIRECTOR ACTIVITIES</c:v>
                </c:pt>
                <c:pt idx="2">
                  <c:v>NOMINATING ACTIVITIES</c:v>
                </c:pt>
                <c:pt idx="3">
                  <c:v>WORLD SERVICE MEETING</c:v>
                </c:pt>
              </c:strCache>
            </c:strRef>
          </c:cat>
          <c:val>
            <c:numRef>
              <c:f>Sheet1!$E$2:$E$5</c:f>
              <c:numCache>
                <c:formatCode>General</c:formatCode>
                <c:ptCount val="4"/>
                <c:pt idx="0">
                  <c:v>978</c:v>
                </c:pt>
                <c:pt idx="1">
                  <c:v>483</c:v>
                </c:pt>
                <c:pt idx="2">
                  <c:v>293</c:v>
                </c:pt>
                <c:pt idx="3">
                  <c:v>198</c:v>
                </c:pt>
              </c:numCache>
            </c:numRef>
          </c:val>
          <c:extLst>
            <c:ext xmlns:c16="http://schemas.microsoft.com/office/drawing/2014/chart" uri="{C3380CC4-5D6E-409C-BE32-E72D297353CC}">
              <c16:uniqueId val="{00000000-85EA-4810-80D8-7700F6B0C4FB}"/>
            </c:ext>
          </c:extLst>
        </c:ser>
        <c:dLbls>
          <c:dLblPos val="outEnd"/>
          <c:showLegendKey val="0"/>
          <c:showVal val="1"/>
          <c:showCatName val="0"/>
          <c:showSerName val="0"/>
          <c:showPercent val="0"/>
          <c:showBubbleSize val="0"/>
        </c:dLbls>
        <c:gapWidth val="219"/>
        <c:overlap val="-27"/>
        <c:axId val="1103980512"/>
        <c:axId val="1103982080"/>
      </c:barChart>
      <c:catAx>
        <c:axId val="110398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1103982080"/>
        <c:crosses val="autoZero"/>
        <c:auto val="1"/>
        <c:lblAlgn val="ctr"/>
        <c:lblOffset val="100"/>
        <c:noMultiLvlLbl val="0"/>
      </c:catAx>
      <c:valAx>
        <c:axId val="1103982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a:latin typeface="Arial Black" panose="020B0A04020102020204" pitchFamily="34" charset="0"/>
                  </a:rPr>
                  <a:t>$ in Thousands</a:t>
                </a:r>
                <a:endParaRPr lang="en-US" sz="1200" dirty="0">
                  <a:latin typeface="Arial Black" panose="020B0A040201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398051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7th Tradition</c:v>
                </c:pt>
              </c:strCache>
            </c:strRef>
          </c:tx>
          <c:spPr>
            <a:solidFill>
              <a:srgbClr val="3366FF"/>
            </a:solidFill>
            <a:ln>
              <a:noFill/>
            </a:ln>
            <a:effectLst/>
          </c:spPr>
          <c:invertIfNegative val="0"/>
          <c:dLbls>
            <c:dLbl>
              <c:idx val="0"/>
              <c:spPr>
                <a:solidFill>
                  <a:srgbClr val="FFFF00"/>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AC0-4B55-8037-45A609B985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pt idx="0">
                  <c:v>2019</c:v>
                </c:pt>
                <c:pt idx="1">
                  <c:v>2018</c:v>
                </c:pt>
                <c:pt idx="2">
                  <c:v>2017</c:v>
                </c:pt>
                <c:pt idx="3">
                  <c:v>2016</c:v>
                </c:pt>
              </c:numCache>
            </c:numRef>
          </c:cat>
          <c:val>
            <c:numRef>
              <c:f>Sheet1!$B$2:$B$5</c:f>
              <c:numCache>
                <c:formatCode>#,##0</c:formatCode>
                <c:ptCount val="4"/>
                <c:pt idx="0">
                  <c:v>8863</c:v>
                </c:pt>
                <c:pt idx="1">
                  <c:v>8385</c:v>
                </c:pt>
                <c:pt idx="2">
                  <c:v>8409</c:v>
                </c:pt>
                <c:pt idx="3">
                  <c:v>7935</c:v>
                </c:pt>
              </c:numCache>
            </c:numRef>
          </c:val>
          <c:extLst>
            <c:ext xmlns:c16="http://schemas.microsoft.com/office/drawing/2014/chart" uri="{C3380CC4-5D6E-409C-BE32-E72D297353CC}">
              <c16:uniqueId val="{00000000-335B-40DC-B664-7C0793425276}"/>
            </c:ext>
          </c:extLst>
        </c:ser>
        <c:ser>
          <c:idx val="1"/>
          <c:order val="1"/>
          <c:tx>
            <c:strRef>
              <c:f>Sheet1!$C$1</c:f>
              <c:strCache>
                <c:ptCount val="1"/>
                <c:pt idx="0">
                  <c:v>Cost of Services</c:v>
                </c:pt>
              </c:strCache>
            </c:strRef>
          </c:tx>
          <c:spPr>
            <a:solidFill>
              <a:srgbClr val="92D050"/>
            </a:solidFill>
            <a:ln>
              <a:noFill/>
            </a:ln>
            <a:effectLst/>
          </c:spPr>
          <c:invertIfNegative val="0"/>
          <c:dLbls>
            <c:dLbl>
              <c:idx val="0"/>
              <c:spPr>
                <a:solidFill>
                  <a:srgbClr val="FFFF00"/>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AC0-4B55-8037-45A609B985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pt idx="0">
                  <c:v>2019</c:v>
                </c:pt>
                <c:pt idx="1">
                  <c:v>2018</c:v>
                </c:pt>
                <c:pt idx="2">
                  <c:v>2017</c:v>
                </c:pt>
                <c:pt idx="3">
                  <c:v>2016</c:v>
                </c:pt>
              </c:numCache>
            </c:numRef>
          </c:cat>
          <c:val>
            <c:numRef>
              <c:f>Sheet1!$C$2:$C$5</c:f>
              <c:numCache>
                <c:formatCode>#,##0</c:formatCode>
                <c:ptCount val="4"/>
                <c:pt idx="0">
                  <c:v>11804</c:v>
                </c:pt>
                <c:pt idx="1">
                  <c:v>11427</c:v>
                </c:pt>
                <c:pt idx="2">
                  <c:v>10222</c:v>
                </c:pt>
                <c:pt idx="3">
                  <c:v>9907</c:v>
                </c:pt>
              </c:numCache>
            </c:numRef>
          </c:val>
          <c:extLst>
            <c:ext xmlns:c16="http://schemas.microsoft.com/office/drawing/2014/chart" uri="{C3380CC4-5D6E-409C-BE32-E72D297353CC}">
              <c16:uniqueId val="{00000001-335B-40DC-B664-7C0793425276}"/>
            </c:ext>
          </c:extLst>
        </c:ser>
        <c:ser>
          <c:idx val="2"/>
          <c:order val="2"/>
          <c:tx>
            <c:strRef>
              <c:f>Sheet1!$D$1</c:f>
              <c:strCache>
                <c:ptCount val="1"/>
                <c:pt idx="0">
                  <c:v>Shortfall</c:v>
                </c:pt>
              </c:strCache>
            </c:strRef>
          </c:tx>
          <c:spPr>
            <a:solidFill>
              <a:srgbClr val="C00000"/>
            </a:solidFill>
            <a:ln>
              <a:noFill/>
            </a:ln>
            <a:effectLst/>
          </c:spPr>
          <c:invertIfNegative val="0"/>
          <c:dLbls>
            <c:dLbl>
              <c:idx val="0"/>
              <c:spPr>
                <a:solidFill>
                  <a:srgbClr val="FFFF00"/>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AC0-4B55-8037-45A609B9853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pt idx="0">
                  <c:v>2019</c:v>
                </c:pt>
                <c:pt idx="1">
                  <c:v>2018</c:v>
                </c:pt>
                <c:pt idx="2">
                  <c:v>2017</c:v>
                </c:pt>
                <c:pt idx="3">
                  <c:v>2016</c:v>
                </c:pt>
              </c:numCache>
            </c:numRef>
          </c:cat>
          <c:val>
            <c:numRef>
              <c:f>Sheet1!$D$2:$D$5</c:f>
              <c:numCache>
                <c:formatCode>#,##0</c:formatCode>
                <c:ptCount val="4"/>
                <c:pt idx="0">
                  <c:v>2941</c:v>
                </c:pt>
                <c:pt idx="1">
                  <c:v>3042</c:v>
                </c:pt>
                <c:pt idx="2">
                  <c:v>1813</c:v>
                </c:pt>
                <c:pt idx="3">
                  <c:v>1972</c:v>
                </c:pt>
              </c:numCache>
            </c:numRef>
          </c:val>
          <c:extLst>
            <c:ext xmlns:c16="http://schemas.microsoft.com/office/drawing/2014/chart" uri="{C3380CC4-5D6E-409C-BE32-E72D297353CC}">
              <c16:uniqueId val="{00000002-335B-40DC-B664-7C0793425276}"/>
            </c:ext>
          </c:extLst>
        </c:ser>
        <c:ser>
          <c:idx val="3"/>
          <c:order val="3"/>
          <c:tx>
            <c:strRef>
              <c:f>Sheet1!$E$1</c:f>
              <c:strCache>
                <c:ptCount val="1"/>
                <c:pt idx="0">
                  <c:v>PERCENTAGE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AC0-4B55-8037-45A609B985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pt idx="0">
                  <c:v>2019</c:v>
                </c:pt>
                <c:pt idx="1">
                  <c:v>2018</c:v>
                </c:pt>
                <c:pt idx="2">
                  <c:v>2017</c:v>
                </c:pt>
                <c:pt idx="3">
                  <c:v>2016</c:v>
                </c:pt>
              </c:numCache>
            </c:numRef>
          </c:cat>
          <c:val>
            <c:numRef>
              <c:f>Sheet1!$E$2:$E$5</c:f>
              <c:numCache>
                <c:formatCode>0.0%</c:formatCode>
                <c:ptCount val="4"/>
                <c:pt idx="0">
                  <c:v>0.751</c:v>
                </c:pt>
                <c:pt idx="1">
                  <c:v>0.73399999999999999</c:v>
                </c:pt>
                <c:pt idx="2">
                  <c:v>0.82299999999999995</c:v>
                </c:pt>
                <c:pt idx="3">
                  <c:v>0.80100000000000005</c:v>
                </c:pt>
              </c:numCache>
            </c:numRef>
          </c:val>
          <c:extLst>
            <c:ext xmlns:c16="http://schemas.microsoft.com/office/drawing/2014/chart" uri="{C3380CC4-5D6E-409C-BE32-E72D297353CC}">
              <c16:uniqueId val="{00000003-335B-40DC-B664-7C0793425276}"/>
            </c:ext>
          </c:extLst>
        </c:ser>
        <c:dLbls>
          <c:showLegendKey val="0"/>
          <c:showVal val="1"/>
          <c:showCatName val="0"/>
          <c:showSerName val="0"/>
          <c:showPercent val="0"/>
          <c:showBubbleSize val="0"/>
        </c:dLbls>
        <c:gapWidth val="100"/>
        <c:overlap val="-24"/>
        <c:axId val="893757168"/>
        <c:axId val="893760696"/>
      </c:barChart>
      <c:catAx>
        <c:axId val="8937571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93760696"/>
        <c:crosses val="autoZero"/>
        <c:auto val="1"/>
        <c:lblAlgn val="ctr"/>
        <c:lblOffset val="100"/>
        <c:noMultiLvlLbl val="0"/>
      </c:catAx>
      <c:valAx>
        <c:axId val="89376069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a:t>$ in Thousands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Arial Black" panose="020B0A04020102020204" pitchFamily="34" charset="0"/>
                <a:ea typeface="+mn-ea"/>
                <a:cs typeface="+mn-cs"/>
              </a:defRPr>
            </a:pPr>
            <a:endParaRPr lang="en-US"/>
          </a:p>
        </c:txPr>
        <c:crossAx val="893757168"/>
        <c:crosses val="autoZero"/>
        <c:crossBetween val="between"/>
      </c:val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1600" b="1" i="0" u="none" strike="noStrike" kern="1200" baseline="0">
                <a:solidFill>
                  <a:schemeClr val="tx2"/>
                </a:solidFill>
                <a:latin typeface="Arial Black" panose="020B0A0402010202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7th TRADITION</c:v>
                </c:pt>
              </c:strCache>
            </c:strRef>
          </c:tx>
          <c:spPr>
            <a:solidFill>
              <a:schemeClr val="accent1"/>
            </a:solidFill>
            <a:ln>
              <a:noFill/>
            </a:ln>
            <a:effectLst/>
          </c:spPr>
          <c:invertIfNegative val="0"/>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Sheet1!$B$2:$B$17</c:f>
              <c:numCache>
                <c:formatCode>#,##0</c:formatCode>
                <c:ptCount val="16"/>
                <c:pt idx="0">
                  <c:v>5192</c:v>
                </c:pt>
                <c:pt idx="1">
                  <c:v>5417</c:v>
                </c:pt>
                <c:pt idx="2">
                  <c:v>6068</c:v>
                </c:pt>
                <c:pt idx="3">
                  <c:v>6526</c:v>
                </c:pt>
                <c:pt idx="4">
                  <c:v>6463</c:v>
                </c:pt>
                <c:pt idx="5">
                  <c:v>6296</c:v>
                </c:pt>
                <c:pt idx="6">
                  <c:v>6408</c:v>
                </c:pt>
                <c:pt idx="7">
                  <c:v>6264</c:v>
                </c:pt>
                <c:pt idx="8">
                  <c:v>6558</c:v>
                </c:pt>
                <c:pt idx="9">
                  <c:v>6906</c:v>
                </c:pt>
                <c:pt idx="10">
                  <c:v>6898</c:v>
                </c:pt>
                <c:pt idx="11">
                  <c:v>7154</c:v>
                </c:pt>
                <c:pt idx="12">
                  <c:v>7935</c:v>
                </c:pt>
                <c:pt idx="13">
                  <c:v>8409</c:v>
                </c:pt>
                <c:pt idx="14">
                  <c:v>8385</c:v>
                </c:pt>
                <c:pt idx="15">
                  <c:v>8863</c:v>
                </c:pt>
              </c:numCache>
            </c:numRef>
          </c:val>
          <c:extLst>
            <c:ext xmlns:c16="http://schemas.microsoft.com/office/drawing/2014/chart" uri="{C3380CC4-5D6E-409C-BE32-E72D297353CC}">
              <c16:uniqueId val="{00000000-C5F0-4876-BD6B-67C5881682CB}"/>
            </c:ext>
          </c:extLst>
        </c:ser>
        <c:ser>
          <c:idx val="1"/>
          <c:order val="1"/>
          <c:tx>
            <c:strRef>
              <c:f>Sheet1!$C$1</c:f>
              <c:strCache>
                <c:ptCount val="1"/>
                <c:pt idx="0">
                  <c:v>COST OF SERVICES</c:v>
                </c:pt>
              </c:strCache>
            </c:strRef>
          </c:tx>
          <c:spPr>
            <a:solidFill>
              <a:schemeClr val="accent2"/>
            </a:solidFill>
            <a:ln>
              <a:noFill/>
            </a:ln>
            <a:effectLst/>
          </c:spPr>
          <c:invertIfNegative val="0"/>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Sheet1!$C$2:$C$17</c:f>
              <c:numCache>
                <c:formatCode>#,##0</c:formatCode>
                <c:ptCount val="16"/>
                <c:pt idx="0">
                  <c:v>7622</c:v>
                </c:pt>
                <c:pt idx="1">
                  <c:v>7443</c:v>
                </c:pt>
                <c:pt idx="2">
                  <c:v>8250</c:v>
                </c:pt>
                <c:pt idx="3">
                  <c:v>8505</c:v>
                </c:pt>
                <c:pt idx="4">
                  <c:v>9447</c:v>
                </c:pt>
                <c:pt idx="5">
                  <c:v>8784</c:v>
                </c:pt>
                <c:pt idx="6">
                  <c:v>8642</c:v>
                </c:pt>
                <c:pt idx="7">
                  <c:v>8747</c:v>
                </c:pt>
                <c:pt idx="8">
                  <c:v>9254</c:v>
                </c:pt>
                <c:pt idx="9">
                  <c:v>9507</c:v>
                </c:pt>
                <c:pt idx="10">
                  <c:v>9725</c:v>
                </c:pt>
                <c:pt idx="11">
                  <c:v>9629</c:v>
                </c:pt>
                <c:pt idx="12">
                  <c:v>9907</c:v>
                </c:pt>
                <c:pt idx="13">
                  <c:v>10223</c:v>
                </c:pt>
                <c:pt idx="14">
                  <c:v>11427</c:v>
                </c:pt>
                <c:pt idx="15">
                  <c:v>11804</c:v>
                </c:pt>
              </c:numCache>
            </c:numRef>
          </c:val>
          <c:extLst>
            <c:ext xmlns:c16="http://schemas.microsoft.com/office/drawing/2014/chart" uri="{C3380CC4-5D6E-409C-BE32-E72D297353CC}">
              <c16:uniqueId val="{00000001-C5F0-4876-BD6B-67C5881682CB}"/>
            </c:ext>
          </c:extLst>
        </c:ser>
        <c:ser>
          <c:idx val="2"/>
          <c:order val="2"/>
          <c:tx>
            <c:strRef>
              <c:f>Sheet1!$D$1</c:f>
              <c:strCache>
                <c:ptCount val="1"/>
                <c:pt idx="0">
                  <c:v>% COVERAGE</c:v>
                </c:pt>
              </c:strCache>
            </c:strRef>
          </c:tx>
          <c:spPr>
            <a:solidFill>
              <a:schemeClr val="accent3"/>
            </a:solidFill>
            <a:ln>
              <a:noFill/>
            </a:ln>
            <a:effectLst/>
          </c:spPr>
          <c:invertIfNegative val="0"/>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Sheet1!$D$2:$D$17</c:f>
              <c:numCache>
                <c:formatCode>General</c:formatCode>
                <c:ptCount val="16"/>
                <c:pt idx="0">
                  <c:v>68.099999999999994</c:v>
                </c:pt>
                <c:pt idx="1">
                  <c:v>72.8</c:v>
                </c:pt>
                <c:pt idx="2">
                  <c:v>73.599999999999994</c:v>
                </c:pt>
                <c:pt idx="3">
                  <c:v>76.7</c:v>
                </c:pt>
                <c:pt idx="4">
                  <c:v>68.400000000000006</c:v>
                </c:pt>
                <c:pt idx="5">
                  <c:v>71.7</c:v>
                </c:pt>
                <c:pt idx="6">
                  <c:v>74.2</c:v>
                </c:pt>
                <c:pt idx="7">
                  <c:v>71.599999999999994</c:v>
                </c:pt>
                <c:pt idx="8">
                  <c:v>70.900000000000006</c:v>
                </c:pt>
                <c:pt idx="9">
                  <c:v>72.599999999999994</c:v>
                </c:pt>
                <c:pt idx="10">
                  <c:v>70.900000000000006</c:v>
                </c:pt>
                <c:pt idx="11">
                  <c:v>74.3</c:v>
                </c:pt>
                <c:pt idx="12">
                  <c:v>80.099999999999994</c:v>
                </c:pt>
                <c:pt idx="13">
                  <c:v>82.3</c:v>
                </c:pt>
                <c:pt idx="14">
                  <c:v>73.400000000000006</c:v>
                </c:pt>
                <c:pt idx="15" formatCode="0.0%">
                  <c:v>0.75084717045069471</c:v>
                </c:pt>
              </c:numCache>
            </c:numRef>
          </c:val>
          <c:extLst>
            <c:ext xmlns:c16="http://schemas.microsoft.com/office/drawing/2014/chart" uri="{C3380CC4-5D6E-409C-BE32-E72D297353CC}">
              <c16:uniqueId val="{00000000-C63B-45C0-A39D-7B0B0B202984}"/>
            </c:ext>
          </c:extLst>
        </c:ser>
        <c:dLbls>
          <c:showLegendKey val="0"/>
          <c:showVal val="0"/>
          <c:showCatName val="0"/>
          <c:showSerName val="0"/>
          <c:showPercent val="0"/>
          <c:showBubbleSize val="0"/>
        </c:dLbls>
        <c:gapWidth val="199"/>
        <c:axId val="893785784"/>
        <c:axId val="893785000"/>
      </c:barChart>
      <c:catAx>
        <c:axId val="89378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893785000"/>
        <c:crosses val="autoZero"/>
        <c:auto val="1"/>
        <c:lblAlgn val="ctr"/>
        <c:lblOffset val="100"/>
        <c:noMultiLvlLbl val="0"/>
      </c:catAx>
      <c:valAx>
        <c:axId val="8937850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 IN THOUSANDS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378578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RATIO</c:v>
                </c:pt>
              </c:strCache>
            </c:strRef>
          </c:tx>
          <c:spPr>
            <a:solidFill>
              <a:srgbClr val="3366FF"/>
            </a:solidFill>
            <a:ln w="9525" cap="flat" cmpd="sng" algn="ctr">
              <a:solidFill>
                <a:schemeClr val="accent1">
                  <a:shade val="95000"/>
                </a:schemeClr>
              </a:solidFill>
              <a:round/>
            </a:ln>
            <a:effectLst/>
          </c:spPr>
          <c:invertIfNegative val="0"/>
          <c:dPt>
            <c:idx val="19"/>
            <c:invertIfNegative val="0"/>
            <c:bubble3D val="0"/>
            <c:spPr>
              <a:solidFill>
                <a:srgbClr val="3366FF"/>
              </a:solidFill>
              <a:ln w="9525" cap="flat" cmpd="sng" algn="ctr">
                <a:solidFill>
                  <a:schemeClr val="accent1">
                    <a:shade val="95000"/>
                  </a:schemeClr>
                </a:solidFill>
                <a:round/>
              </a:ln>
              <a:effectLst/>
            </c:spPr>
            <c:extLst>
              <c:ext xmlns:c16="http://schemas.microsoft.com/office/drawing/2014/chart" uri="{C3380CC4-5D6E-409C-BE32-E72D297353CC}">
                <c16:uniqueId val="{00000003-F549-42E8-9DDA-EEFB815DBFE4}"/>
              </c:ext>
            </c:extLst>
          </c:dPt>
          <c:dPt>
            <c:idx val="20"/>
            <c:invertIfNegative val="0"/>
            <c:bubble3D val="0"/>
            <c:spPr>
              <a:solidFill>
                <a:srgbClr val="FF0000"/>
              </a:solidFill>
              <a:ln w="9525" cap="flat" cmpd="sng" algn="ctr">
                <a:solidFill>
                  <a:schemeClr val="accent1">
                    <a:shade val="95000"/>
                  </a:schemeClr>
                </a:solidFill>
                <a:round/>
              </a:ln>
              <a:effectLst/>
            </c:spPr>
            <c:extLst>
              <c:ext xmlns:c16="http://schemas.microsoft.com/office/drawing/2014/chart" uri="{C3380CC4-5D6E-409C-BE32-E72D297353CC}">
                <c16:uniqueId val="{00000003-CC52-4681-87F1-74DC918F0EC8}"/>
              </c:ext>
            </c:extLst>
          </c:dPt>
          <c:dLbls>
            <c:dLbl>
              <c:idx val="19"/>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F549-42E8-9DDA-EEFB815DBFE4}"/>
                </c:ext>
              </c:extLst>
            </c:dLbl>
            <c:dLbl>
              <c:idx val="20"/>
              <c:layout>
                <c:manualLayout>
                  <c:x val="4.8309178743961342E-3"/>
                  <c:y val="-5.8372849914210293E-3"/>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Arial Black" panose="020B0A04020102020204" pitchFamily="34" charset="0"/>
                        <a:ea typeface="+mn-ea"/>
                        <a:cs typeface="+mn-cs"/>
                      </a:defRPr>
                    </a:pPr>
                    <a:r>
                      <a:rPr lang="en-US" dirty="0"/>
                      <a:t>9.1</a:t>
                    </a:r>
                  </a:p>
                </c:rich>
              </c:tx>
              <c:spPr>
                <a:solidFill>
                  <a:srgbClr val="FFFF0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2276617596713452E-2"/>
                      <c:h val="6.6384638472120533E-2"/>
                    </c:manualLayout>
                  </c15:layout>
                  <c15:showDataLabelsRange val="0"/>
                </c:ext>
                <c:ext xmlns:c16="http://schemas.microsoft.com/office/drawing/2014/chart" uri="{C3380CC4-5D6E-409C-BE32-E72D297353CC}">
                  <c16:uniqueId val="{00000003-CC52-4681-87F1-74DC918F0EC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Sheet1!$B$2:$B$23</c:f>
              <c:numCache>
                <c:formatCode>0.0</c:formatCode>
                <c:ptCount val="22"/>
                <c:pt idx="0">
                  <c:v>11.6</c:v>
                </c:pt>
                <c:pt idx="1">
                  <c:v>11</c:v>
                </c:pt>
                <c:pt idx="2">
                  <c:v>11</c:v>
                </c:pt>
                <c:pt idx="3">
                  <c:v>11</c:v>
                </c:pt>
                <c:pt idx="4">
                  <c:v>8.4</c:v>
                </c:pt>
                <c:pt idx="5">
                  <c:v>9</c:v>
                </c:pt>
                <c:pt idx="6">
                  <c:v>8.6999999999999993</c:v>
                </c:pt>
                <c:pt idx="7">
                  <c:v>9.5</c:v>
                </c:pt>
                <c:pt idx="8">
                  <c:v>9.5</c:v>
                </c:pt>
                <c:pt idx="9">
                  <c:v>9.5</c:v>
                </c:pt>
                <c:pt idx="10">
                  <c:v>11.3</c:v>
                </c:pt>
                <c:pt idx="11">
                  <c:v>11.9</c:v>
                </c:pt>
                <c:pt idx="12">
                  <c:v>11.4</c:v>
                </c:pt>
                <c:pt idx="13">
                  <c:v>10.9</c:v>
                </c:pt>
                <c:pt idx="14">
                  <c:v>9.8000000000000007</c:v>
                </c:pt>
                <c:pt idx="15">
                  <c:v>10.199999999999999</c:v>
                </c:pt>
                <c:pt idx="16">
                  <c:v>10.3</c:v>
                </c:pt>
                <c:pt idx="17">
                  <c:v>9.5</c:v>
                </c:pt>
                <c:pt idx="18">
                  <c:v>9.6999999999999993</c:v>
                </c:pt>
                <c:pt idx="19">
                  <c:v>9.1999999999999993</c:v>
                </c:pt>
                <c:pt idx="20" formatCode="General">
                  <c:v>9.1</c:v>
                </c:pt>
              </c:numCache>
            </c:numRef>
          </c:val>
          <c:extLst>
            <c:ext xmlns:c16="http://schemas.microsoft.com/office/drawing/2014/chart" uri="{C3380CC4-5D6E-409C-BE32-E72D297353CC}">
              <c16:uniqueId val="{00000000-F549-42E8-9DDA-EEFB815DBFE4}"/>
            </c:ext>
          </c:extLst>
        </c:ser>
        <c:dLbls>
          <c:dLblPos val="inEnd"/>
          <c:showLegendKey val="0"/>
          <c:showVal val="1"/>
          <c:showCatName val="0"/>
          <c:showSerName val="0"/>
          <c:showPercent val="0"/>
          <c:showBubbleSize val="0"/>
        </c:dLbls>
        <c:gapWidth val="100"/>
        <c:overlap val="-24"/>
        <c:axId val="524499960"/>
        <c:axId val="524500352"/>
      </c:barChart>
      <c:catAx>
        <c:axId val="52449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24500352"/>
        <c:crosses val="autoZero"/>
        <c:auto val="1"/>
        <c:lblAlgn val="ctr"/>
        <c:lblOffset val="100"/>
        <c:noMultiLvlLbl val="0"/>
      </c:catAx>
      <c:valAx>
        <c:axId val="5245003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24499960"/>
        <c:crosses val="autoZero"/>
        <c:crossBetween val="between"/>
      </c:valAx>
      <c:spPr>
        <a:solidFill>
          <a:srgbClr val="CCEC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01617365396892E-2"/>
          <c:y val="1.2689493358784698E-2"/>
          <c:w val="0.93775874299496342"/>
          <c:h val="0.71448242265171402"/>
        </c:manualLayout>
      </c:layout>
      <c:barChart>
        <c:barDir val="col"/>
        <c:grouping val="clustered"/>
        <c:varyColors val="0"/>
        <c:ser>
          <c:idx val="0"/>
          <c:order val="0"/>
          <c:tx>
            <c:strRef>
              <c:f>Sheet1!$B$2</c:f>
              <c:strCache>
                <c:ptCount val="1"/>
                <c:pt idx="0">
                  <c:v>May</c:v>
                </c:pt>
              </c:strCache>
            </c:strRef>
          </c:tx>
          <c:spPr>
            <a:solidFill>
              <a:schemeClr val="accent1">
                <a:lumMod val="75000"/>
              </a:schemeClr>
            </a:solidFill>
            <a:ln>
              <a:noFill/>
            </a:ln>
            <a:effectLst/>
          </c:spPr>
          <c:invertIfNegative val="0"/>
          <c:cat>
            <c:strRef>
              <c:f>Sheet1!$A$3:$A$21</c:f>
              <c:strCache>
                <c:ptCount val="18"/>
                <c:pt idx="0">
                  <c:v>Online</c:v>
                </c:pt>
                <c:pt idx="1">
                  <c:v>NetSuite/Group</c:v>
                </c:pt>
                <c:pt idx="3">
                  <c:v>NetSuite/Indiv</c:v>
                </c:pt>
                <c:pt idx="5">
                  <c:v>Online</c:v>
                </c:pt>
                <c:pt idx="6">
                  <c:v>Paypal/Group</c:v>
                </c:pt>
                <c:pt idx="8">
                  <c:v>Paypal/Indiv</c:v>
                </c:pt>
                <c:pt idx="10">
                  <c:v>Paypal/Other</c:v>
                </c:pt>
                <c:pt idx="12">
                  <c:v>Mail</c:v>
                </c:pt>
                <c:pt idx="13">
                  <c:v>Group</c:v>
                </c:pt>
                <c:pt idx="15">
                  <c:v>Indiv</c:v>
                </c:pt>
                <c:pt idx="17">
                  <c:v>Other</c:v>
                </c:pt>
              </c:strCache>
            </c:strRef>
          </c:cat>
          <c:val>
            <c:numRef>
              <c:f>Sheet1!$B$3:$B$21</c:f>
              <c:numCache>
                <c:formatCode>"$"#,##0.00_);\("$"#,##0.00\)</c:formatCode>
                <c:ptCount val="19"/>
                <c:pt idx="1">
                  <c:v>38396.76</c:v>
                </c:pt>
                <c:pt idx="3">
                  <c:v>142908.79999999999</c:v>
                </c:pt>
                <c:pt idx="6">
                  <c:v>33760.25</c:v>
                </c:pt>
                <c:pt idx="8">
                  <c:v>148598.97</c:v>
                </c:pt>
                <c:pt idx="10">
                  <c:v>170</c:v>
                </c:pt>
                <c:pt idx="13">
                  <c:v>302806.09000000003</c:v>
                </c:pt>
                <c:pt idx="15">
                  <c:v>101310.7</c:v>
                </c:pt>
                <c:pt idx="17">
                  <c:v>72573.59</c:v>
                </c:pt>
              </c:numCache>
            </c:numRef>
          </c:val>
          <c:extLst>
            <c:ext xmlns:c16="http://schemas.microsoft.com/office/drawing/2014/chart" uri="{C3380CC4-5D6E-409C-BE32-E72D297353CC}">
              <c16:uniqueId val="{00000000-92F2-40B0-AB2A-1B06C005A9A0}"/>
            </c:ext>
          </c:extLst>
        </c:ser>
        <c:ser>
          <c:idx val="1"/>
          <c:order val="1"/>
          <c:tx>
            <c:strRef>
              <c:f>Sheet1!$C$2</c:f>
              <c:strCache>
                <c:ptCount val="1"/>
                <c:pt idx="0">
                  <c:v>June</c:v>
                </c:pt>
              </c:strCache>
            </c:strRef>
          </c:tx>
          <c:spPr>
            <a:solidFill>
              <a:schemeClr val="accent2"/>
            </a:solidFill>
            <a:ln>
              <a:noFill/>
            </a:ln>
            <a:effectLst/>
          </c:spPr>
          <c:invertIfNegative val="0"/>
          <c:cat>
            <c:strRef>
              <c:f>Sheet1!$A$3:$A$21</c:f>
              <c:strCache>
                <c:ptCount val="18"/>
                <c:pt idx="0">
                  <c:v>Online</c:v>
                </c:pt>
                <c:pt idx="1">
                  <c:v>NetSuite/Group</c:v>
                </c:pt>
                <c:pt idx="3">
                  <c:v>NetSuite/Indiv</c:v>
                </c:pt>
                <c:pt idx="5">
                  <c:v>Online</c:v>
                </c:pt>
                <c:pt idx="6">
                  <c:v>Paypal/Group</c:v>
                </c:pt>
                <c:pt idx="8">
                  <c:v>Paypal/Indiv</c:v>
                </c:pt>
                <c:pt idx="10">
                  <c:v>Paypal/Other</c:v>
                </c:pt>
                <c:pt idx="12">
                  <c:v>Mail</c:v>
                </c:pt>
                <c:pt idx="13">
                  <c:v>Group</c:v>
                </c:pt>
                <c:pt idx="15">
                  <c:v>Indiv</c:v>
                </c:pt>
                <c:pt idx="17">
                  <c:v>Other</c:v>
                </c:pt>
              </c:strCache>
            </c:strRef>
          </c:cat>
          <c:val>
            <c:numRef>
              <c:f>Sheet1!$C$3:$C$21</c:f>
              <c:numCache>
                <c:formatCode>"$"#,##0.00_);\("$"#,##0.00\)</c:formatCode>
                <c:ptCount val="19"/>
                <c:pt idx="1">
                  <c:v>324</c:v>
                </c:pt>
                <c:pt idx="3">
                  <c:v>154806.64000000001</c:v>
                </c:pt>
                <c:pt idx="6">
                  <c:v>40348.49</c:v>
                </c:pt>
                <c:pt idx="8">
                  <c:v>151007.71</c:v>
                </c:pt>
                <c:pt idx="10">
                  <c:v>5250</c:v>
                </c:pt>
                <c:pt idx="13">
                  <c:v>340990.11</c:v>
                </c:pt>
                <c:pt idx="15">
                  <c:v>151316.37</c:v>
                </c:pt>
                <c:pt idx="17">
                  <c:v>49143.44</c:v>
                </c:pt>
              </c:numCache>
            </c:numRef>
          </c:val>
          <c:extLst>
            <c:ext xmlns:c16="http://schemas.microsoft.com/office/drawing/2014/chart" uri="{C3380CC4-5D6E-409C-BE32-E72D297353CC}">
              <c16:uniqueId val="{00000001-92F2-40B0-AB2A-1B06C005A9A0}"/>
            </c:ext>
          </c:extLst>
        </c:ser>
        <c:ser>
          <c:idx val="2"/>
          <c:order val="2"/>
          <c:tx>
            <c:strRef>
              <c:f>Sheet1!$D$2</c:f>
              <c:strCache>
                <c:ptCount val="1"/>
                <c:pt idx="0">
                  <c:v>July</c:v>
                </c:pt>
              </c:strCache>
            </c:strRef>
          </c:tx>
          <c:spPr>
            <a:solidFill>
              <a:srgbClr val="FF0000"/>
            </a:solidFill>
            <a:ln>
              <a:noFill/>
            </a:ln>
            <a:effectLst/>
          </c:spPr>
          <c:invertIfNegative val="0"/>
          <c:cat>
            <c:strRef>
              <c:f>Sheet1!$A$3:$A$21</c:f>
              <c:strCache>
                <c:ptCount val="18"/>
                <c:pt idx="0">
                  <c:v>Online</c:v>
                </c:pt>
                <c:pt idx="1">
                  <c:v>NetSuite/Group</c:v>
                </c:pt>
                <c:pt idx="3">
                  <c:v>NetSuite/Indiv</c:v>
                </c:pt>
                <c:pt idx="5">
                  <c:v>Online</c:v>
                </c:pt>
                <c:pt idx="6">
                  <c:v>Paypal/Group</c:v>
                </c:pt>
                <c:pt idx="8">
                  <c:v>Paypal/Indiv</c:v>
                </c:pt>
                <c:pt idx="10">
                  <c:v>Paypal/Other</c:v>
                </c:pt>
                <c:pt idx="12">
                  <c:v>Mail</c:v>
                </c:pt>
                <c:pt idx="13">
                  <c:v>Group</c:v>
                </c:pt>
                <c:pt idx="15">
                  <c:v>Indiv</c:v>
                </c:pt>
                <c:pt idx="17">
                  <c:v>Other</c:v>
                </c:pt>
              </c:strCache>
            </c:strRef>
          </c:cat>
          <c:val>
            <c:numRef>
              <c:f>Sheet1!$D$3:$D$21</c:f>
              <c:numCache>
                <c:formatCode>"$"#,##0.00_);\("$"#,##0.00\)</c:formatCode>
                <c:ptCount val="19"/>
                <c:pt idx="1">
                  <c:v>59417.06</c:v>
                </c:pt>
                <c:pt idx="3">
                  <c:v>129048.16</c:v>
                </c:pt>
                <c:pt idx="6">
                  <c:v>41760.129999999997</c:v>
                </c:pt>
                <c:pt idx="8">
                  <c:v>151873.4</c:v>
                </c:pt>
                <c:pt idx="10">
                  <c:v>601.12</c:v>
                </c:pt>
                <c:pt idx="13">
                  <c:v>518419</c:v>
                </c:pt>
                <c:pt idx="15">
                  <c:v>128508.82</c:v>
                </c:pt>
                <c:pt idx="17">
                  <c:v>97474.95</c:v>
                </c:pt>
              </c:numCache>
            </c:numRef>
          </c:val>
          <c:extLst>
            <c:ext xmlns:c16="http://schemas.microsoft.com/office/drawing/2014/chart" uri="{C3380CC4-5D6E-409C-BE32-E72D297353CC}">
              <c16:uniqueId val="{00000002-92F2-40B0-AB2A-1B06C005A9A0}"/>
            </c:ext>
          </c:extLst>
        </c:ser>
        <c:dLbls>
          <c:showLegendKey val="0"/>
          <c:showVal val="0"/>
          <c:showCatName val="0"/>
          <c:showSerName val="0"/>
          <c:showPercent val="0"/>
          <c:showBubbleSize val="0"/>
        </c:dLbls>
        <c:gapWidth val="0"/>
        <c:overlap val="-11"/>
        <c:axId val="815772568"/>
        <c:axId val="815772960"/>
      </c:barChart>
      <c:catAx>
        <c:axId val="815772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5772960"/>
        <c:crosses val="autoZero"/>
        <c:auto val="1"/>
        <c:lblAlgn val="ctr"/>
        <c:lblOffset val="100"/>
        <c:noMultiLvlLbl val="0"/>
      </c:catAx>
      <c:valAx>
        <c:axId val="8157729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57725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A63B-4618-8E78-AD827FE98900}"/>
              </c:ext>
            </c:extLst>
          </c:dPt>
          <c:dPt>
            <c:idx val="1"/>
            <c:invertIfNegative val="0"/>
            <c:bubble3D val="0"/>
            <c:spPr>
              <a:solidFill>
                <a:srgbClr val="FFC000"/>
              </a:solidFill>
              <a:ln>
                <a:noFill/>
              </a:ln>
              <a:effectLst/>
            </c:spPr>
            <c:extLst>
              <c:ext xmlns:c16="http://schemas.microsoft.com/office/drawing/2014/chart" uri="{C3380CC4-5D6E-409C-BE32-E72D297353CC}">
                <c16:uniqueId val="{00000003-A63B-4618-8E78-AD827FE9890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Sheet1!$A$18:$A$19</c:f>
              <c:strCache>
                <c:ptCount val="2"/>
                <c:pt idx="0">
                  <c:v>Original 2020 
Budget (MM)</c:v>
                </c:pt>
                <c:pt idx="1">
                  <c:v>Updated 2020
Budget (MM)</c:v>
                </c:pt>
              </c:strCache>
            </c:strRef>
          </c:cat>
          <c:val>
            <c:numRef>
              <c:f>Sheet1!$B$18:$B$19</c:f>
              <c:numCache>
                <c:formatCode>"$"#,##0</c:formatCode>
                <c:ptCount val="2"/>
                <c:pt idx="0">
                  <c:v>18800</c:v>
                </c:pt>
                <c:pt idx="1">
                  <c:v>15788</c:v>
                </c:pt>
              </c:numCache>
            </c:numRef>
          </c:val>
          <c:extLst>
            <c:ext xmlns:c16="http://schemas.microsoft.com/office/drawing/2014/chart" uri="{C3380CC4-5D6E-409C-BE32-E72D297353CC}">
              <c16:uniqueId val="{00000004-A63B-4618-8E78-AD827FE98900}"/>
            </c:ext>
          </c:extLst>
        </c:ser>
        <c:dLbls>
          <c:showLegendKey val="0"/>
          <c:showVal val="0"/>
          <c:showCatName val="0"/>
          <c:showSerName val="0"/>
          <c:showPercent val="0"/>
          <c:showBubbleSize val="0"/>
        </c:dLbls>
        <c:gapWidth val="78"/>
        <c:overlap val="-27"/>
        <c:axId val="815780016"/>
        <c:axId val="815780408"/>
      </c:barChart>
      <c:catAx>
        <c:axId val="81578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15780408"/>
        <c:crosses val="autoZero"/>
        <c:auto val="1"/>
        <c:lblAlgn val="ctr"/>
        <c:lblOffset val="100"/>
        <c:noMultiLvlLbl val="0"/>
      </c:catAx>
      <c:valAx>
        <c:axId val="815780408"/>
        <c:scaling>
          <c:orientation val="minMax"/>
          <c:min val="0"/>
        </c:scaling>
        <c:delete val="0"/>
        <c:axPos val="l"/>
        <c:numFmt formatCode="&quot;$&quot;#,##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5780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1"/>
          <c:tx>
            <c:strRef>
              <c:f>Sheet1!$A$7</c:f>
              <c:strCache>
                <c:ptCount val="1"/>
                <c:pt idx="0">
                  <c:v>Contributions</c:v>
                </c:pt>
              </c:strCache>
            </c:strRef>
          </c:tx>
          <c:spPr>
            <a:solidFill>
              <a:srgbClr val="002060"/>
            </a:solidFill>
            <a:ln>
              <a:noFill/>
            </a:ln>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4"/>
                <c:pt idx="0">
                  <c:v>April</c:v>
                </c:pt>
                <c:pt idx="1">
                  <c:v>May</c:v>
                </c:pt>
                <c:pt idx="2">
                  <c:v>June</c:v>
                </c:pt>
                <c:pt idx="3">
                  <c:v>July</c:v>
                </c:pt>
              </c:strCache>
              <c:extLst/>
            </c:strRef>
          </c:cat>
          <c:val>
            <c:numRef>
              <c:f>Sheet1!$B$7:$G$7</c:f>
              <c:numCache>
                <c:formatCode>"$"#,##0</c:formatCode>
                <c:ptCount val="4"/>
                <c:pt idx="0">
                  <c:v>358</c:v>
                </c:pt>
                <c:pt idx="1">
                  <c:v>1080</c:v>
                </c:pt>
                <c:pt idx="2">
                  <c:v>906</c:v>
                </c:pt>
                <c:pt idx="3">
                  <c:v>1127</c:v>
                </c:pt>
              </c:numCache>
              <c:extLst/>
            </c:numRef>
          </c:val>
          <c:extLst>
            <c:ext xmlns:c16="http://schemas.microsoft.com/office/drawing/2014/chart" uri="{C3380CC4-5D6E-409C-BE32-E72D297353CC}">
              <c16:uniqueId val="{00000000-9BC6-496B-90F4-A71B7080DCE5}"/>
            </c:ext>
          </c:extLst>
        </c:ser>
        <c:ser>
          <c:idx val="1"/>
          <c:order val="2"/>
          <c:tx>
            <c:strRef>
              <c:f>Sheet1!$A$6</c:f>
              <c:strCache>
                <c:ptCount val="1"/>
                <c:pt idx="0">
                  <c:v>Lit Profit</c:v>
                </c:pt>
              </c:strCache>
            </c:strRef>
          </c:tx>
          <c:spPr>
            <a:solidFill>
              <a:srgbClr val="FF0000"/>
            </a:solidFill>
            <a:ln>
              <a:noFill/>
            </a:ln>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4"/>
                <c:pt idx="0">
                  <c:v>April</c:v>
                </c:pt>
                <c:pt idx="1">
                  <c:v>May</c:v>
                </c:pt>
                <c:pt idx="2">
                  <c:v>June</c:v>
                </c:pt>
                <c:pt idx="3">
                  <c:v>July</c:v>
                </c:pt>
              </c:strCache>
              <c:extLst/>
            </c:strRef>
          </c:cat>
          <c:val>
            <c:numRef>
              <c:f>Sheet1!$B$6:$G$6</c:f>
              <c:numCache>
                <c:formatCode>"$"#,##0</c:formatCode>
                <c:ptCount val="4"/>
                <c:pt idx="0">
                  <c:v>67</c:v>
                </c:pt>
                <c:pt idx="1">
                  <c:v>310.7</c:v>
                </c:pt>
                <c:pt idx="2">
                  <c:v>438.20000000000005</c:v>
                </c:pt>
                <c:pt idx="3">
                  <c:v>411</c:v>
                </c:pt>
              </c:numCache>
              <c:extLst/>
            </c:numRef>
          </c:val>
          <c:extLst>
            <c:ext xmlns:c16="http://schemas.microsoft.com/office/drawing/2014/chart" uri="{C3380CC4-5D6E-409C-BE32-E72D297353CC}">
              <c16:uniqueId val="{00000001-9BC6-496B-90F4-A71B7080DCE5}"/>
            </c:ext>
          </c:extLst>
        </c:ser>
        <c:dLbls>
          <c:showLegendKey val="0"/>
          <c:showVal val="0"/>
          <c:showCatName val="0"/>
          <c:showSerName val="0"/>
          <c:showPercent val="0"/>
          <c:showBubbleSize val="0"/>
        </c:dLbls>
        <c:gapWidth val="71"/>
        <c:overlap val="100"/>
        <c:axId val="815877624"/>
        <c:axId val="815876840"/>
      </c:barChart>
      <c:lineChart>
        <c:grouping val="standard"/>
        <c:varyColors val="0"/>
        <c:ser>
          <c:idx val="0"/>
          <c:order val="0"/>
          <c:tx>
            <c:strRef>
              <c:f>Sheet1!$A$5</c:f>
              <c:strCache>
                <c:ptCount val="1"/>
                <c:pt idx="0">
                  <c:v>Reforecast 2.0 Budget</c:v>
                </c:pt>
              </c:strCache>
            </c:strRef>
          </c:tx>
          <c:spPr>
            <a:ln w="12700" cap="rnd">
              <a:solidFill>
                <a:schemeClr val="accent2">
                  <a:alpha val="60000"/>
                </a:schemeClr>
              </a:solidFill>
              <a:prstDash val="dash"/>
              <a:round/>
            </a:ln>
            <a:effectLst/>
          </c:spPr>
          <c:marker>
            <c:symbol val="none"/>
          </c:marker>
          <c:cat>
            <c:strRef>
              <c:f>Sheet1!$B$1:$G$1</c:f>
              <c:strCache>
                <c:ptCount val="4"/>
                <c:pt idx="0">
                  <c:v>April</c:v>
                </c:pt>
                <c:pt idx="1">
                  <c:v>May</c:v>
                </c:pt>
                <c:pt idx="2">
                  <c:v>June</c:v>
                </c:pt>
                <c:pt idx="3">
                  <c:v>July</c:v>
                </c:pt>
              </c:strCache>
              <c:extLst/>
            </c:strRef>
          </c:cat>
          <c:val>
            <c:numRef>
              <c:f>Sheet1!$B$5:$G$5</c:f>
              <c:numCache>
                <c:formatCode>"$"#,##0</c:formatCode>
                <c:ptCount val="4"/>
                <c:pt idx="0">
                  <c:v>1315</c:v>
                </c:pt>
                <c:pt idx="1">
                  <c:v>1315</c:v>
                </c:pt>
                <c:pt idx="2">
                  <c:v>1315</c:v>
                </c:pt>
                <c:pt idx="3">
                  <c:v>1315</c:v>
                </c:pt>
              </c:numCache>
              <c:extLst/>
            </c:numRef>
          </c:val>
          <c:smooth val="0"/>
          <c:extLst>
            <c:ext xmlns:c16="http://schemas.microsoft.com/office/drawing/2014/chart" uri="{C3380CC4-5D6E-409C-BE32-E72D297353CC}">
              <c16:uniqueId val="{00000002-9BC6-496B-90F4-A71B7080DCE5}"/>
            </c:ext>
          </c:extLst>
        </c:ser>
        <c:ser>
          <c:idx val="3"/>
          <c:order val="3"/>
          <c:tx>
            <c:strRef>
              <c:f>Sheet1!$A$4</c:f>
              <c:strCache>
                <c:ptCount val="1"/>
                <c:pt idx="0">
                  <c:v>Original 2020 Budget</c:v>
                </c:pt>
              </c:strCache>
            </c:strRef>
          </c:tx>
          <c:spPr>
            <a:ln w="12700" cap="rnd">
              <a:solidFill>
                <a:schemeClr val="tx1">
                  <a:lumMod val="50000"/>
                  <a:lumOff val="50000"/>
                </a:schemeClr>
              </a:solidFill>
              <a:prstDash val="sysDash"/>
              <a:round/>
            </a:ln>
            <a:effectLst/>
          </c:spPr>
          <c:marker>
            <c:symbol val="none"/>
          </c:marker>
          <c:cat>
            <c:strLit>
              <c:ptCount val="4"/>
              <c:pt idx="0">
                <c:v>April</c:v>
              </c:pt>
              <c:pt idx="1">
                <c:v>May</c:v>
              </c:pt>
              <c:pt idx="2">
                <c:v>June</c:v>
              </c:pt>
              <c:pt idx="3">
                <c:v>July</c:v>
              </c:pt>
              <c:extLst>
                <c:ext xmlns:c15="http://schemas.microsoft.com/office/drawing/2012/chart" uri="{02D57815-91ED-43cb-92C2-25804820EDAC}">
                  <c15:autoCat val="1"/>
                </c:ext>
              </c:extLst>
            </c:strLit>
          </c:cat>
          <c:val>
            <c:numRef>
              <c:f>Sheet1!$B$4:$G$4</c:f>
              <c:numCache>
                <c:formatCode>General</c:formatCode>
                <c:ptCount val="4"/>
                <c:pt idx="0">
                  <c:v>1567</c:v>
                </c:pt>
                <c:pt idx="1">
                  <c:v>1567</c:v>
                </c:pt>
                <c:pt idx="2">
                  <c:v>1567</c:v>
                </c:pt>
                <c:pt idx="3">
                  <c:v>1567</c:v>
                </c:pt>
              </c:numCache>
              <c:extLst/>
            </c:numRef>
          </c:val>
          <c:smooth val="0"/>
          <c:extLst>
            <c:ext xmlns:c16="http://schemas.microsoft.com/office/drawing/2014/chart" uri="{C3380CC4-5D6E-409C-BE32-E72D297353CC}">
              <c16:uniqueId val="{00000003-9BC6-496B-90F4-A71B7080DCE5}"/>
            </c:ext>
          </c:extLst>
        </c:ser>
        <c:dLbls>
          <c:showLegendKey val="0"/>
          <c:showVal val="0"/>
          <c:showCatName val="0"/>
          <c:showSerName val="0"/>
          <c:showPercent val="0"/>
          <c:showBubbleSize val="0"/>
        </c:dLbls>
        <c:marker val="1"/>
        <c:smooth val="0"/>
        <c:axId val="815874880"/>
        <c:axId val="815876056"/>
      </c:lineChart>
      <c:catAx>
        <c:axId val="815874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15876056"/>
        <c:crosses val="autoZero"/>
        <c:auto val="1"/>
        <c:lblAlgn val="ctr"/>
        <c:lblOffset val="100"/>
        <c:noMultiLvlLbl val="0"/>
      </c:catAx>
      <c:valAx>
        <c:axId val="815876056"/>
        <c:scaling>
          <c:orientation val="minMax"/>
          <c:max val="2000"/>
        </c:scaling>
        <c:delete val="0"/>
        <c:axPos val="l"/>
        <c:numFmt formatCode="&quot;$&quot;#,##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5874880"/>
        <c:crosses val="autoZero"/>
        <c:crossBetween val="between"/>
      </c:valAx>
      <c:valAx>
        <c:axId val="815876840"/>
        <c:scaling>
          <c:orientation val="minMax"/>
          <c:max val="2000"/>
        </c:scaling>
        <c:delete val="1"/>
        <c:axPos val="r"/>
        <c:numFmt formatCode="&quot;$&quot;#,##0" sourceLinked="1"/>
        <c:majorTickMark val="none"/>
        <c:minorTickMark val="none"/>
        <c:tickLblPos val="nextTo"/>
        <c:crossAx val="815877624"/>
        <c:crosses val="max"/>
        <c:crossBetween val="between"/>
      </c:valAx>
      <c:catAx>
        <c:axId val="815877624"/>
        <c:scaling>
          <c:orientation val="minMax"/>
        </c:scaling>
        <c:delete val="1"/>
        <c:axPos val="b"/>
        <c:numFmt formatCode="General" sourceLinked="1"/>
        <c:majorTickMark val="none"/>
        <c:minorTickMark val="none"/>
        <c:tickLblPos val="nextTo"/>
        <c:crossAx val="81587684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solidFill>
              <a:schemeClr val="accent5"/>
            </a:solidFill>
            <a:ln>
              <a:noFill/>
            </a:ln>
            <a:effectLst/>
          </c:spPr>
          <c:invertIfNegative val="0"/>
          <c:dPt>
            <c:idx val="14"/>
            <c:invertIfNegative val="0"/>
            <c:bubble3D val="0"/>
            <c:spPr>
              <a:solidFill>
                <a:srgbClr val="FF0000"/>
              </a:solidFill>
              <a:ln>
                <a:noFill/>
              </a:ln>
              <a:effectLst/>
            </c:spPr>
            <c:extLst>
              <c:ext xmlns:c16="http://schemas.microsoft.com/office/drawing/2014/chart" uri="{C3380CC4-5D6E-409C-BE32-E72D297353CC}">
                <c16:uniqueId val="{00000001-A78B-4A21-A27B-B1F8556F6C74}"/>
              </c:ext>
            </c:extLst>
          </c:dPt>
          <c:dLbls>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78B-4A21-A27B-B1F8556F6C7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Sheet2!$T$8:$T$22</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Sheet2!$U$8:$U$22</c:f>
              <c:numCache>
                <c:formatCode>#,##0</c:formatCode>
                <c:ptCount val="15"/>
                <c:pt idx="0">
                  <c:v>5417046</c:v>
                </c:pt>
                <c:pt idx="1">
                  <c:v>5068712</c:v>
                </c:pt>
                <c:pt idx="2">
                  <c:v>6526002</c:v>
                </c:pt>
                <c:pt idx="3">
                  <c:v>6462760</c:v>
                </c:pt>
                <c:pt idx="4">
                  <c:v>6296110</c:v>
                </c:pt>
                <c:pt idx="5">
                  <c:v>6408421</c:v>
                </c:pt>
                <c:pt idx="6">
                  <c:v>6264454</c:v>
                </c:pt>
                <c:pt idx="7">
                  <c:v>6557608</c:v>
                </c:pt>
                <c:pt idx="8">
                  <c:v>6906371</c:v>
                </c:pt>
                <c:pt idx="9">
                  <c:v>6898068</c:v>
                </c:pt>
                <c:pt idx="10">
                  <c:v>7154146</c:v>
                </c:pt>
                <c:pt idx="11">
                  <c:v>7934869</c:v>
                </c:pt>
                <c:pt idx="12">
                  <c:v>8409452</c:v>
                </c:pt>
                <c:pt idx="13">
                  <c:v>8385009</c:v>
                </c:pt>
                <c:pt idx="14">
                  <c:v>8863480</c:v>
                </c:pt>
              </c:numCache>
            </c:numRef>
          </c:val>
          <c:extLst>
            <c:ext xmlns:c16="http://schemas.microsoft.com/office/drawing/2014/chart" uri="{C3380CC4-5D6E-409C-BE32-E72D297353CC}">
              <c16:uniqueId val="{00000002-A78B-4A21-A27B-B1F8556F6C74}"/>
            </c:ext>
          </c:extLst>
        </c:ser>
        <c:dLbls>
          <c:dLblPos val="outEnd"/>
          <c:showLegendKey val="0"/>
          <c:showVal val="1"/>
          <c:showCatName val="0"/>
          <c:showSerName val="0"/>
          <c:showPercent val="0"/>
          <c:showBubbleSize val="0"/>
        </c:dLbls>
        <c:gapWidth val="109"/>
        <c:overlap val="-39"/>
        <c:axId val="272690920"/>
        <c:axId val="289057952"/>
      </c:barChart>
      <c:catAx>
        <c:axId val="27269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0" b="1" i="0" u="none" strike="noStrike" kern="1200" baseline="0">
                <a:solidFill>
                  <a:schemeClr val="tx1">
                    <a:lumMod val="65000"/>
                    <a:lumOff val="35000"/>
                  </a:schemeClr>
                </a:solidFill>
                <a:latin typeface="+mn-lt"/>
                <a:ea typeface="+mn-ea"/>
                <a:cs typeface="+mn-cs"/>
              </a:defRPr>
            </a:pPr>
            <a:endParaRPr lang="en-US"/>
          </a:p>
        </c:txPr>
        <c:crossAx val="289057952"/>
        <c:crosses val="autoZero"/>
        <c:auto val="1"/>
        <c:lblAlgn val="ctr"/>
        <c:lblOffset val="100"/>
        <c:noMultiLvlLbl val="0"/>
      </c:catAx>
      <c:valAx>
        <c:axId val="289057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690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5468642077635"/>
          <c:y val="1.6573266424888964E-2"/>
          <c:w val="0.89594527615378539"/>
          <c:h val="0.94263246788715072"/>
        </c:manualLayout>
      </c:layout>
      <c:lineChart>
        <c:grouping val="stacked"/>
        <c:varyColors val="0"/>
        <c:ser>
          <c:idx val="0"/>
          <c:order val="0"/>
          <c:tx>
            <c:strRef>
              <c:f>Sheet1!$B$1</c:f>
              <c:strCache>
                <c:ptCount val="1"/>
                <c:pt idx="0">
                  <c:v>Column2</c:v>
                </c:pt>
              </c:strCache>
            </c:strRef>
          </c:tx>
          <c:spPr>
            <a:ln w="50800" cap="sq">
              <a:solidFill>
                <a:srgbClr val="002060"/>
              </a:solidFill>
              <a:round/>
            </a:ln>
            <a:effectLst/>
          </c:spPr>
          <c:marker>
            <c:symbol val="circle"/>
            <c:size val="5"/>
            <c:spPr>
              <a:solidFill>
                <a:schemeClr val="accent1"/>
              </a:solidFill>
              <a:ln w="63500" cap="sq">
                <a:solidFill>
                  <a:srgbClr val="002060"/>
                </a:solidFill>
                <a:bevel/>
              </a:ln>
              <a:effectLst/>
            </c:spPr>
          </c:marker>
          <c:dLbls>
            <c:dLbl>
              <c:idx val="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C47-4083-BA88-B0E1657D598C}"/>
                </c:ext>
              </c:extLst>
            </c:dLbl>
            <c:dLbl>
              <c:idx val="2"/>
              <c:layout>
                <c:manualLayout>
                  <c:x val="-2.1929824561403508E-3"/>
                  <c:y val="4.6019898599835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76-4B75-A785-8A6707CF1D9D}"/>
                </c:ext>
              </c:extLst>
            </c:dLbl>
            <c:dLbl>
              <c:idx val="3"/>
              <c:layout>
                <c:manualLayout>
                  <c:x val="2.9853916286779942E-3"/>
                  <c:y val="-0.1654818720124256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6578947368421053E-2"/>
                      <c:h val="0.36435649191438207"/>
                    </c:manualLayout>
                  </c15:layout>
                </c:ext>
                <c:ext xmlns:c16="http://schemas.microsoft.com/office/drawing/2014/chart" uri="{C3380CC4-5D6E-409C-BE32-E72D297353CC}">
                  <c16:uniqueId val="{00000001-22C3-4320-98F2-2283DA720DDF}"/>
                </c:ext>
              </c:extLst>
            </c:dLbl>
            <c:dLbl>
              <c:idx val="4"/>
              <c:layout>
                <c:manualLayout>
                  <c:x val="2.6813095731454623E-3"/>
                  <c:y val="-1.12026889504950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C3-4320-98F2-2283DA720DDF}"/>
                </c:ext>
              </c:extLst>
            </c:dLbl>
            <c:dLbl>
              <c:idx val="5"/>
              <c:layout>
                <c:manualLayout>
                  <c:x val="3.1052286227379474E-3"/>
                  <c:y val="8.883862024982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C3-4320-98F2-2283DA720DDF}"/>
                </c:ext>
              </c:extLst>
            </c:dLbl>
            <c:dLbl>
              <c:idx val="6"/>
              <c:layout>
                <c:manualLayout>
                  <c:x val="-2.1929824561403508E-3"/>
                  <c:y val="-7.992929756813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C7-43B7-BE18-0CC3A90AB81F}"/>
                </c:ext>
              </c:extLst>
            </c:dLbl>
            <c:dLbl>
              <c:idx val="7"/>
              <c:layout>
                <c:manualLayout>
                  <c:x val="-1.1204481792717189E-2"/>
                  <c:y val="-3.5211267605633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C3-4320-98F2-2283DA720DDF}"/>
                </c:ext>
              </c:extLst>
            </c:dLbl>
            <c:dLbl>
              <c:idx val="8"/>
              <c:layout>
                <c:manualLayout>
                  <c:x val="1.8207282913165267E-2"/>
                  <c:y val="-1.643192488262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C3-4320-98F2-2283DA720DDF}"/>
                </c:ext>
              </c:extLst>
            </c:dLbl>
            <c:dLbl>
              <c:idx val="9"/>
              <c:layout>
                <c:manualLayout>
                  <c:x val="9.8039215686275532E-3"/>
                  <c:y val="-4.2253521126760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C3-4320-98F2-2283DA720DDF}"/>
                </c:ext>
              </c:extLst>
            </c:dLbl>
            <c:dLbl>
              <c:idx val="10"/>
              <c:layout>
                <c:manualLayout>
                  <c:x val="2.5283792650918634E-2"/>
                  <c:y val="-3.755875976277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C3-4320-98F2-2283DA720DDF}"/>
                </c:ext>
              </c:extLst>
            </c:dLbl>
            <c:dLbl>
              <c:idx val="11"/>
              <c:layout>
                <c:manualLayout>
                  <c:x val="9.8039215686273485E-3"/>
                  <c:y val="-3.9906103286384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C3-4320-98F2-2283DA720DDF}"/>
                </c:ext>
              </c:extLst>
            </c:dLbl>
            <c:dLbl>
              <c:idx val="12"/>
              <c:layout>
                <c:manualLayout>
                  <c:x val="1.0974150435142976E-2"/>
                  <c:y val="3.69169986405725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2C3-4320-98F2-2283DA720DDF}"/>
                </c:ext>
              </c:extLst>
            </c:dLbl>
            <c:dLbl>
              <c:idx val="13"/>
              <c:layout>
                <c:manualLayout>
                  <c:x val="2.1734182898190357E-2"/>
                  <c:y val="1.211049963153566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3427441635585028E-2"/>
                      <c:h val="4.2968052692688538E-2"/>
                    </c:manualLayout>
                  </c15:layout>
                </c:ext>
                <c:ext xmlns:c16="http://schemas.microsoft.com/office/drawing/2014/chart" uri="{C3380CC4-5D6E-409C-BE32-E72D297353CC}">
                  <c16:uniqueId val="{0000000A-22C3-4320-98F2-2283DA720DDF}"/>
                </c:ext>
              </c:extLst>
            </c:dLbl>
            <c:dLbl>
              <c:idx val="14"/>
              <c:layout>
                <c:manualLayout>
                  <c:x val="-2.1381535778422431E-2"/>
                  <c:y val="-2.9065199115685596E-2"/>
                </c:manualLayout>
              </c:layout>
              <c:tx>
                <c:rich>
                  <a:bodyPr rot="0" spcFirstLastPara="1" vertOverflow="ellipsis" vert="horz" wrap="square" lIns="38100" tIns="19050" rIns="38100" bIns="19050" anchor="ctr" anchorCtr="1">
                    <a:spAutoFit/>
                  </a:bodyPr>
                  <a:lstStyle/>
                  <a:p>
                    <a:pPr>
                      <a:defRPr sz="1420" b="1" i="0" u="none" strike="noStrike" kern="1200" baseline="0">
                        <a:solidFill>
                          <a:schemeClr val="tx1"/>
                        </a:solidFill>
                        <a:latin typeface="Arial Black" panose="020B0A04020102020204" pitchFamily="34" charset="0"/>
                        <a:ea typeface="+mn-ea"/>
                        <a:cs typeface="+mn-cs"/>
                      </a:defRPr>
                    </a:pPr>
                    <a:r>
                      <a:rPr lang="en-US" sz="1300" baseline="0" dirty="0">
                        <a:latin typeface="Arial Black" panose="020B0A04020102020204" pitchFamily="34" charset="0"/>
                      </a:rPr>
                      <a:t>380,450</a:t>
                    </a:r>
                    <a:endParaRPr lang="en-US" dirty="0"/>
                  </a:p>
                </c:rich>
              </c:tx>
              <c:spPr>
                <a:solidFill>
                  <a:srgbClr val="FFFF00"/>
                </a:solid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9.2489035087719301E-2"/>
                      <c:h val="6.1921079974306667E-2"/>
                    </c:manualLayout>
                  </c15:layout>
                  <c15:showDataLabelsRange val="0"/>
                </c:ext>
                <c:ext xmlns:c16="http://schemas.microsoft.com/office/drawing/2014/chart" uri="{C3380CC4-5D6E-409C-BE32-E72D297353CC}">
                  <c16:uniqueId val="{00000000-4B6F-43D1-905C-08AEC06319B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2018</c:v>
                </c:pt>
              </c:numCache>
            </c:numRef>
          </c:cat>
          <c:val>
            <c:numRef>
              <c:f>Sheet1!$B$2:$B$16</c:f>
              <c:numCache>
                <c:formatCode>#,##0_);[Red]\(#,##0\)</c:formatCode>
                <c:ptCount val="15"/>
                <c:pt idx="0">
                  <c:v>976170</c:v>
                </c:pt>
                <c:pt idx="1">
                  <c:v>657884</c:v>
                </c:pt>
                <c:pt idx="2">
                  <c:v>1018577</c:v>
                </c:pt>
                <c:pt idx="3">
                  <c:v>-275365</c:v>
                </c:pt>
                <c:pt idx="4">
                  <c:v>1273560</c:v>
                </c:pt>
                <c:pt idx="5">
                  <c:v>1255289</c:v>
                </c:pt>
                <c:pt idx="6">
                  <c:v>817947</c:v>
                </c:pt>
                <c:pt idx="7">
                  <c:v>152445</c:v>
                </c:pt>
                <c:pt idx="8">
                  <c:v>31554</c:v>
                </c:pt>
                <c:pt idx="9">
                  <c:v>1376656</c:v>
                </c:pt>
                <c:pt idx="10">
                  <c:v>205625</c:v>
                </c:pt>
                <c:pt idx="11">
                  <c:v>1453218</c:v>
                </c:pt>
                <c:pt idx="12" formatCode="#,##0">
                  <c:v>1758839</c:v>
                </c:pt>
                <c:pt idx="13" formatCode="#,##0">
                  <c:v>394681</c:v>
                </c:pt>
                <c:pt idx="14" formatCode="#,##0">
                  <c:v>-379655</c:v>
                </c:pt>
              </c:numCache>
            </c:numRef>
          </c:val>
          <c:smooth val="0"/>
          <c:extLst>
            <c:ext xmlns:c16="http://schemas.microsoft.com/office/drawing/2014/chart" uri="{C3380CC4-5D6E-409C-BE32-E72D297353CC}">
              <c16:uniqueId val="{0000000A-67C1-42C3-ACCB-49F5E26CDE7B}"/>
            </c:ext>
          </c:extLst>
        </c:ser>
        <c:dLbls>
          <c:showLegendKey val="0"/>
          <c:showVal val="0"/>
          <c:showCatName val="0"/>
          <c:showSerName val="0"/>
          <c:showPercent val="0"/>
          <c:showBubbleSize val="0"/>
        </c:dLbls>
        <c:marker val="1"/>
        <c:smooth val="0"/>
        <c:axId val="287924360"/>
        <c:axId val="287924752"/>
      </c:lineChart>
      <c:catAx>
        <c:axId val="287924360"/>
        <c:scaling>
          <c:orientation val="minMax"/>
        </c:scaling>
        <c:delete val="1"/>
        <c:axPos val="b"/>
        <c:numFmt formatCode="General" sourceLinked="1"/>
        <c:majorTickMark val="none"/>
        <c:minorTickMark val="none"/>
        <c:tickLblPos val="nextTo"/>
        <c:crossAx val="287924752"/>
        <c:crosses val="autoZero"/>
        <c:auto val="1"/>
        <c:lblAlgn val="ctr"/>
        <c:lblOffset val="100"/>
        <c:noMultiLvlLbl val="0"/>
      </c:catAx>
      <c:valAx>
        <c:axId val="28792475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87924360"/>
        <c:crosses val="autoZero"/>
        <c:crossBetween val="between"/>
      </c:valAx>
      <c:spPr>
        <a:solidFill>
          <a:srgbClr val="CCECFF"/>
        </a:solid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latin typeface="Arial Narrow" panose="020B0606020202030204" pitchFamily="34" charset="0"/>
              </a:rPr>
              <a:t>GROSS PROFIT &amp; NET PROFIT</a:t>
            </a:r>
          </a:p>
          <a:p>
            <a:pPr>
              <a:defRPr/>
            </a:pPr>
            <a:endParaRPr lang="en-US" sz="2000" b="1" dirty="0">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Grapevine</c:v>
                </c:pt>
              </c:strCache>
            </c:strRef>
          </c:tx>
          <c:spPr>
            <a:solidFill>
              <a:srgbClr val="3366FF"/>
            </a:solidFill>
            <a:ln>
              <a:noFill/>
            </a:ln>
            <a:effectLst/>
          </c:spPr>
          <c:invertIfNegative val="0"/>
          <c:dLbls>
            <c:dLbl>
              <c:idx val="0"/>
              <c:spPr>
                <a:solidFill>
                  <a:srgbClr val="FFFF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FE1-4863-A6BD-C653E5EFD4B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2018</c:v>
                </c:pt>
                <c:pt idx="2">
                  <c:v>2017</c:v>
                </c:pt>
                <c:pt idx="3">
                  <c:v>2016</c:v>
                </c:pt>
                <c:pt idx="4">
                  <c:v>2015</c:v>
                </c:pt>
                <c:pt idx="5">
                  <c:v>2014</c:v>
                </c:pt>
              </c:numCache>
            </c:numRef>
          </c:cat>
          <c:val>
            <c:numRef>
              <c:f>Sheet1!$B$2:$B$7</c:f>
              <c:numCache>
                <c:formatCode>#,##0</c:formatCode>
                <c:ptCount val="6"/>
                <c:pt idx="0">
                  <c:v>1240</c:v>
                </c:pt>
                <c:pt idx="1">
                  <c:v>1322</c:v>
                </c:pt>
                <c:pt idx="2">
                  <c:v>1394</c:v>
                </c:pt>
                <c:pt idx="3">
                  <c:v>1449</c:v>
                </c:pt>
                <c:pt idx="4">
                  <c:v>1418</c:v>
                </c:pt>
                <c:pt idx="5">
                  <c:v>1529</c:v>
                </c:pt>
              </c:numCache>
            </c:numRef>
          </c:val>
          <c:extLst>
            <c:ext xmlns:c16="http://schemas.microsoft.com/office/drawing/2014/chart" uri="{C3380CC4-5D6E-409C-BE32-E72D297353CC}">
              <c16:uniqueId val="{00000000-7C24-4D78-8164-05E5349F382F}"/>
            </c:ext>
          </c:extLst>
        </c:ser>
        <c:ser>
          <c:idx val="1"/>
          <c:order val="1"/>
          <c:tx>
            <c:strRef>
              <c:f>Sheet1!$C$1</c:f>
              <c:strCache>
                <c:ptCount val="1"/>
                <c:pt idx="0">
                  <c:v>Other Content</c:v>
                </c:pt>
              </c:strCache>
            </c:strRef>
          </c:tx>
          <c:spPr>
            <a:solidFill>
              <a:schemeClr val="accent2"/>
            </a:solidFill>
            <a:ln>
              <a:noFill/>
            </a:ln>
            <a:effectLst/>
          </c:spPr>
          <c:invertIfNegative val="0"/>
          <c:dLbls>
            <c:dLbl>
              <c:idx val="0"/>
              <c:spPr>
                <a:solidFill>
                  <a:srgbClr val="FFFF00"/>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BFE1-4863-A6BD-C653E5EFD4B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2018</c:v>
                </c:pt>
                <c:pt idx="2">
                  <c:v>2017</c:v>
                </c:pt>
                <c:pt idx="3">
                  <c:v>2016</c:v>
                </c:pt>
                <c:pt idx="4">
                  <c:v>2015</c:v>
                </c:pt>
                <c:pt idx="5">
                  <c:v>2014</c:v>
                </c:pt>
              </c:numCache>
            </c:numRef>
          </c:cat>
          <c:val>
            <c:numRef>
              <c:f>Sheet1!$C$2:$C$7</c:f>
              <c:numCache>
                <c:formatCode>General</c:formatCode>
                <c:ptCount val="6"/>
                <c:pt idx="0">
                  <c:v>656</c:v>
                </c:pt>
                <c:pt idx="1">
                  <c:v>562</c:v>
                </c:pt>
                <c:pt idx="2">
                  <c:v>538</c:v>
                </c:pt>
                <c:pt idx="3">
                  <c:v>456</c:v>
                </c:pt>
                <c:pt idx="4">
                  <c:v>551</c:v>
                </c:pt>
                <c:pt idx="5">
                  <c:v>509</c:v>
                </c:pt>
              </c:numCache>
            </c:numRef>
          </c:val>
          <c:extLst>
            <c:ext xmlns:c16="http://schemas.microsoft.com/office/drawing/2014/chart" uri="{C3380CC4-5D6E-409C-BE32-E72D297353CC}">
              <c16:uniqueId val="{00000001-7C24-4D78-8164-05E5349F382F}"/>
            </c:ext>
          </c:extLst>
        </c:ser>
        <c:ser>
          <c:idx val="2"/>
          <c:order val="2"/>
          <c:tx>
            <c:strRef>
              <c:f>Sheet1!$D$1</c:f>
              <c:strCache>
                <c:ptCount val="1"/>
                <c:pt idx="0">
                  <c:v>Net Profit</c:v>
                </c:pt>
              </c:strCache>
            </c:strRef>
          </c:tx>
          <c:spPr>
            <a:solidFill>
              <a:srgbClr val="00B050"/>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Black" panose="020B0A04020102020204" pitchFamily="34" charset="0"/>
                        <a:ea typeface="+mn-ea"/>
                        <a:cs typeface="+mn-cs"/>
                      </a:defRPr>
                    </a:pPr>
                    <a:r>
                      <a:rPr lang="en-US" dirty="0"/>
                      <a:t>-$27</a:t>
                    </a:r>
                  </a:p>
                </c:rich>
              </c:tx>
              <c:spPr>
                <a:solidFill>
                  <a:srgbClr val="FFFF00"/>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FE1-4863-A6BD-C653E5EFD4B6}"/>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BFE1-4863-A6BD-C653E5EFD4B6}"/>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BFE1-4863-A6BD-C653E5EFD4B6}"/>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BFE1-4863-A6BD-C653E5EFD4B6}"/>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BFE1-4863-A6BD-C653E5EFD4B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2018</c:v>
                </c:pt>
                <c:pt idx="2">
                  <c:v>2017</c:v>
                </c:pt>
                <c:pt idx="3">
                  <c:v>2016</c:v>
                </c:pt>
                <c:pt idx="4">
                  <c:v>2015</c:v>
                </c:pt>
                <c:pt idx="5">
                  <c:v>2014</c:v>
                </c:pt>
              </c:numCache>
            </c:numRef>
          </c:cat>
          <c:val>
            <c:numRef>
              <c:f>Sheet1!$D$2:$D$7</c:f>
              <c:numCache>
                <c:formatCode>General</c:formatCode>
                <c:ptCount val="6"/>
                <c:pt idx="0">
                  <c:v>-27</c:v>
                </c:pt>
                <c:pt idx="1">
                  <c:v>-149</c:v>
                </c:pt>
                <c:pt idx="2">
                  <c:v>126</c:v>
                </c:pt>
                <c:pt idx="3">
                  <c:v>165</c:v>
                </c:pt>
                <c:pt idx="4">
                  <c:v>241</c:v>
                </c:pt>
                <c:pt idx="5">
                  <c:v>326</c:v>
                </c:pt>
              </c:numCache>
            </c:numRef>
          </c:val>
          <c:extLst>
            <c:ext xmlns:c16="http://schemas.microsoft.com/office/drawing/2014/chart" uri="{C3380CC4-5D6E-409C-BE32-E72D297353CC}">
              <c16:uniqueId val="{00000002-7C24-4D78-8164-05E5349F382F}"/>
            </c:ext>
          </c:extLst>
        </c:ser>
        <c:dLbls>
          <c:showLegendKey val="0"/>
          <c:showVal val="0"/>
          <c:showCatName val="0"/>
          <c:showSerName val="0"/>
          <c:showPercent val="0"/>
          <c:showBubbleSize val="0"/>
        </c:dLbls>
        <c:gapWidth val="219"/>
        <c:axId val="272693664"/>
        <c:axId val="524498784"/>
      </c:barChart>
      <c:catAx>
        <c:axId val="27269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4498784"/>
        <c:crosses val="autoZero"/>
        <c:auto val="1"/>
        <c:lblAlgn val="ctr"/>
        <c:lblOffset val="100"/>
        <c:noMultiLvlLbl val="0"/>
      </c:catAx>
      <c:valAx>
        <c:axId val="524498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dirty="0">
                    <a:latin typeface="Arial Black" panose="020B0A04020102020204" pitchFamily="34" charset="0"/>
                  </a:rPr>
                  <a:t>$ in</a:t>
                </a:r>
              </a:p>
              <a:p>
                <a:pPr>
                  <a:defRPr/>
                </a:pPr>
                <a:r>
                  <a:rPr lang="en-US" sz="1200" dirty="0">
                    <a:latin typeface="Arial Black" panose="020B0A04020102020204" pitchFamily="34" charset="0"/>
                  </a:rPr>
                  <a:t>Thousands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26936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71391076115487E-2"/>
          <c:y val="2.0325285875145833E-2"/>
          <c:w val="0.92212860892388449"/>
          <c:h val="0.95108923207004903"/>
        </c:manualLayout>
      </c:layout>
      <c:lineChart>
        <c:grouping val="standard"/>
        <c:varyColors val="0"/>
        <c:ser>
          <c:idx val="0"/>
          <c:order val="0"/>
          <c:tx>
            <c:strRef>
              <c:f>Sheet1!$B$1</c:f>
              <c:strCache>
                <c:ptCount val="1"/>
                <c:pt idx="0">
                  <c:v>Grapevine
Operating Results </c:v>
                </c:pt>
              </c:strCache>
            </c:strRef>
          </c:tx>
          <c:spPr>
            <a:ln w="9525" cap="sq">
              <a:solidFill>
                <a:srgbClr val="002060"/>
              </a:solidFill>
              <a:bevel/>
            </a:ln>
            <a:effectLst/>
          </c:spPr>
          <c:marker>
            <c:symbol val="circle"/>
            <c:size val="5"/>
            <c:spPr>
              <a:solidFill>
                <a:srgbClr val="0070C0"/>
              </a:solidFill>
              <a:ln w="12700" cap="sq">
                <a:solidFill>
                  <a:srgbClr val="002060"/>
                </a:solidFill>
                <a:bevel/>
              </a:ln>
              <a:effectLst/>
            </c:spPr>
          </c:marker>
          <c:dLbls>
            <c:dLbl>
              <c:idx val="0"/>
              <c:layout>
                <c:manualLayout>
                  <c:x val="-8.9285714285714281E-3"/>
                  <c:y val="6.4444444444444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2A-4DFC-A09F-D5F0369EDAA9}"/>
                </c:ext>
              </c:extLst>
            </c:dLbl>
            <c:dLbl>
              <c:idx val="1"/>
              <c:layout>
                <c:manualLayout>
                  <c:x val="-7.5892857142857165E-2"/>
                  <c:y val="-5.1111111111111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2A-4DFC-A09F-D5F0369EDAA9}"/>
                </c:ext>
              </c:extLst>
            </c:dLbl>
            <c:dLbl>
              <c:idx val="2"/>
              <c:layout>
                <c:manualLayout>
                  <c:x val="0"/>
                  <c:y val="-5.1111111111111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2A-4DFC-A09F-D5F0369EDAA9}"/>
                </c:ext>
              </c:extLst>
            </c:dLbl>
            <c:dLbl>
              <c:idx val="3"/>
              <c:layout>
                <c:manualLayout>
                  <c:x val="-9.8988101487314073E-2"/>
                  <c:y val="5.6967955154289249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2872178477690291E-2"/>
                      <c:h val="2.6071325493193059E-2"/>
                    </c:manualLayout>
                  </c15:layout>
                </c:ext>
                <c:ext xmlns:c16="http://schemas.microsoft.com/office/drawing/2014/chart" uri="{C3380CC4-5D6E-409C-BE32-E72D297353CC}">
                  <c16:uniqueId val="{00000003-CE2A-4DFC-A09F-D5F0369EDAA9}"/>
                </c:ext>
              </c:extLst>
            </c:dLbl>
            <c:dLbl>
              <c:idx val="4"/>
              <c:layout>
                <c:manualLayout>
                  <c:x val="-6.6646850393700788E-2"/>
                  <c:y val="5.0513213468347459E-3"/>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6205511811023609E-2"/>
                      <c:h val="3.639657071776714E-2"/>
                    </c:manualLayout>
                  </c15:layout>
                </c:ext>
                <c:ext xmlns:c16="http://schemas.microsoft.com/office/drawing/2014/chart" uri="{C3380CC4-5D6E-409C-BE32-E72D297353CC}">
                  <c16:uniqueId val="{00000004-CE2A-4DFC-A09F-D5F0369EDAA9}"/>
                </c:ext>
              </c:extLst>
            </c:dLbl>
            <c:dLbl>
              <c:idx val="5"/>
              <c:layout>
                <c:manualLayout>
                  <c:x val="-3.8333333333333275E-2"/>
                  <c:y val="9.0078586588653697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6222222222222222E-2"/>
                      <c:h val="3.0098171130776948E-2"/>
                    </c:manualLayout>
                  </c15:layout>
                </c:ext>
                <c:ext xmlns:c16="http://schemas.microsoft.com/office/drawing/2014/chart" uri="{C3380CC4-5D6E-409C-BE32-E72D297353CC}">
                  <c16:uniqueId val="{00000005-CE2A-4DFC-A09F-D5F0369EDAA9}"/>
                </c:ext>
              </c:extLst>
            </c:dLbl>
            <c:dLbl>
              <c:idx val="6"/>
              <c:layout>
                <c:manualLayout>
                  <c:x val="-4.6130952380952384E-2"/>
                  <c:y val="4.8888888888888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2A-4DFC-A09F-D5F0369EDAA9}"/>
                </c:ext>
              </c:extLst>
            </c:dLbl>
            <c:dLbl>
              <c:idx val="7"/>
              <c:layout>
                <c:manualLayout>
                  <c:x val="1.4880952380951289E-3"/>
                  <c:y val="-2.4444444444444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2A-4DFC-A09F-D5F0369EDAA9}"/>
                </c:ext>
              </c:extLst>
            </c:dLbl>
            <c:dLbl>
              <c:idx val="9"/>
              <c:layout>
                <c:manualLayout>
                  <c:x val="2.3829396325459318E-2"/>
                  <c:y val="6.1322850905897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2A-4DFC-A09F-D5F0369EDAA9}"/>
                </c:ext>
              </c:extLst>
            </c:dLbl>
            <c:dLbl>
              <c:idx val="10"/>
              <c:layout>
                <c:manualLayout>
                  <c:x val="9.2857392825896768E-3"/>
                  <c:y val="-2.6867426290350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2A-4DFC-A09F-D5F0369EDAA9}"/>
                </c:ext>
              </c:extLst>
            </c:dLbl>
            <c:dLbl>
              <c:idx val="11"/>
              <c:layout>
                <c:manualLayout>
                  <c:x val="-2.0833333333333495E-2"/>
                  <c:y val="-6.48766864905956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2A-4DFC-A09F-D5F0369EDAA9}"/>
                </c:ext>
              </c:extLst>
            </c:dLbl>
            <c:dLbl>
              <c:idx val="12"/>
              <c:layout>
                <c:manualLayout>
                  <c:x val="-5.9523809523810613E-3"/>
                  <c:y val="-3.7777777777777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2A-4DFC-A09F-D5F0369EDAA9}"/>
                </c:ext>
              </c:extLst>
            </c:dLbl>
            <c:dLbl>
              <c:idx val="13"/>
              <c:layout>
                <c:manualLayout>
                  <c:x val="-4.8908748906386704E-2"/>
                  <c:y val="4.8574506400432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6A-4CAE-BC9D-452091EB4453}"/>
                </c:ext>
              </c:extLst>
            </c:dLbl>
            <c:dLbl>
              <c:idx val="14"/>
              <c:layout>
                <c:manualLayout>
                  <c:x val="-3.3333333333333335E-3"/>
                  <c:y val="3.5105833763551884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Black" panose="020B0A04020102020204" pitchFamily="34" charset="0"/>
                        <a:ea typeface="+mn-ea"/>
                        <a:cs typeface="+mn-cs"/>
                      </a:defRPr>
                    </a:pPr>
                    <a:r>
                      <a:rPr lang="en-US" sz="1400" dirty="0"/>
                      <a:t>(27,303)</a:t>
                    </a:r>
                  </a:p>
                </c:rich>
              </c:tx>
              <c:spPr>
                <a:solidFill>
                  <a:srgbClr val="FFFF0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9C7-405B-BD7E-D04421E4A47C}"/>
                </c:ext>
              </c:extLst>
            </c:dLbl>
            <c:dLbl>
              <c:idx val="15"/>
              <c:spPr>
                <a:solidFill>
                  <a:srgbClr val="FFFF00"/>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9C7-405B-BD7E-D04421E4A47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3175" cap="flat" cmpd="sng" algn="ctr">
                      <a:solidFill>
                        <a:schemeClr val="tx1">
                          <a:lumMod val="35000"/>
                          <a:lumOff val="65000"/>
                        </a:schemeClr>
                      </a:solidFill>
                      <a:round/>
                    </a:ln>
                    <a:effectLst/>
                  </c:spPr>
                </c15:leaderLines>
              </c:ext>
            </c:extLst>
          </c:dLbls>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#,##0_);[Red]\(#,##0\)</c:formatCode>
                <c:ptCount val="15"/>
                <c:pt idx="0">
                  <c:v>44198</c:v>
                </c:pt>
                <c:pt idx="1">
                  <c:v>-48873</c:v>
                </c:pt>
                <c:pt idx="2">
                  <c:v>-25047</c:v>
                </c:pt>
                <c:pt idx="3">
                  <c:v>-138456</c:v>
                </c:pt>
                <c:pt idx="4">
                  <c:v>-132594</c:v>
                </c:pt>
                <c:pt idx="5">
                  <c:v>-399037</c:v>
                </c:pt>
                <c:pt idx="6">
                  <c:v>22438</c:v>
                </c:pt>
                <c:pt idx="7">
                  <c:v>257003</c:v>
                </c:pt>
                <c:pt idx="8">
                  <c:v>315205</c:v>
                </c:pt>
                <c:pt idx="9">
                  <c:v>325827</c:v>
                </c:pt>
                <c:pt idx="10">
                  <c:v>240811</c:v>
                </c:pt>
                <c:pt idx="11">
                  <c:v>164539</c:v>
                </c:pt>
                <c:pt idx="12">
                  <c:v>126128</c:v>
                </c:pt>
                <c:pt idx="13">
                  <c:v>-149167</c:v>
                </c:pt>
                <c:pt idx="14">
                  <c:v>-44461</c:v>
                </c:pt>
              </c:numCache>
            </c:numRef>
          </c:val>
          <c:smooth val="0"/>
          <c:extLst>
            <c:ext xmlns:c16="http://schemas.microsoft.com/office/drawing/2014/chart" uri="{C3380CC4-5D6E-409C-BE32-E72D297353CC}">
              <c16:uniqueId val="{0000000C-CE2A-4DFC-A09F-D5F0369EDAA9}"/>
            </c:ext>
          </c:extLst>
        </c:ser>
        <c:dLbls>
          <c:showLegendKey val="0"/>
          <c:showVal val="0"/>
          <c:showCatName val="0"/>
          <c:showSerName val="0"/>
          <c:showPercent val="0"/>
          <c:showBubbleSize val="0"/>
        </c:dLbls>
        <c:marker val="1"/>
        <c:smooth val="0"/>
        <c:axId val="524499176"/>
        <c:axId val="524498392"/>
      </c:lineChart>
      <c:catAx>
        <c:axId val="524499176"/>
        <c:scaling>
          <c:orientation val="minMax"/>
        </c:scaling>
        <c:delete val="0"/>
        <c:axPos val="b"/>
        <c:numFmt formatCode="General" sourceLinked="1"/>
        <c:majorTickMark val="none"/>
        <c:minorTickMark val="none"/>
        <c:tickLblPos val="nextTo"/>
        <c:spPr>
          <a:noFill/>
          <a:ln w="2857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24498392"/>
        <c:crosses val="autoZero"/>
        <c:auto val="1"/>
        <c:lblAlgn val="ctr"/>
        <c:lblOffset val="100"/>
        <c:noMultiLvlLbl val="0"/>
      </c:catAx>
      <c:valAx>
        <c:axId val="52449839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24499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PRINT</c:v>
                </c:pt>
              </c:strCache>
            </c:strRef>
          </c:tx>
          <c:spPr>
            <a:solidFill>
              <a:srgbClr val="3366FF"/>
            </a:solidFill>
            <a:ln>
              <a:noFill/>
            </a:ln>
            <a:effectLst/>
          </c:spPr>
          <c:invertIfNegative val="0"/>
          <c:cat>
            <c:numRef>
              <c:f>Sheet1!$A$2:$A$6</c:f>
              <c:numCache>
                <c:formatCode>General</c:formatCode>
                <c:ptCount val="5"/>
                <c:pt idx="0">
                  <c:v>2019</c:v>
                </c:pt>
                <c:pt idx="1">
                  <c:v>2018</c:v>
                </c:pt>
                <c:pt idx="2">
                  <c:v>2017</c:v>
                </c:pt>
                <c:pt idx="3">
                  <c:v>2016</c:v>
                </c:pt>
                <c:pt idx="4">
                  <c:v>2015</c:v>
                </c:pt>
              </c:numCache>
            </c:numRef>
          </c:cat>
          <c:val>
            <c:numRef>
              <c:f>Sheet1!$B$2:$B$6</c:f>
              <c:numCache>
                <c:formatCode>#,##0</c:formatCode>
                <c:ptCount val="5"/>
                <c:pt idx="0">
                  <c:v>66376</c:v>
                </c:pt>
                <c:pt idx="1">
                  <c:v>66857</c:v>
                </c:pt>
                <c:pt idx="2">
                  <c:v>69249</c:v>
                </c:pt>
                <c:pt idx="3">
                  <c:v>71811</c:v>
                </c:pt>
                <c:pt idx="4">
                  <c:v>71966</c:v>
                </c:pt>
              </c:numCache>
            </c:numRef>
          </c:val>
          <c:extLst>
            <c:ext xmlns:c16="http://schemas.microsoft.com/office/drawing/2014/chart" uri="{C3380CC4-5D6E-409C-BE32-E72D297353CC}">
              <c16:uniqueId val="{00000000-0BB5-4B96-A7A6-442DE5F3E207}"/>
            </c:ext>
          </c:extLst>
        </c:ser>
        <c:ser>
          <c:idx val="1"/>
          <c:order val="1"/>
          <c:tx>
            <c:strRef>
              <c:f>Sheet1!$C$1</c:f>
              <c:strCache>
                <c:ptCount val="1"/>
                <c:pt idx="0">
                  <c:v>ON-LINE</c:v>
                </c:pt>
              </c:strCache>
            </c:strRef>
          </c:tx>
          <c:spPr>
            <a:solidFill>
              <a:schemeClr val="accent2"/>
            </a:solidFill>
            <a:ln>
              <a:noFill/>
            </a:ln>
            <a:effectLst/>
          </c:spPr>
          <c:invertIfNegative val="0"/>
          <c:cat>
            <c:numRef>
              <c:f>Sheet1!$A$2:$A$6</c:f>
              <c:numCache>
                <c:formatCode>General</c:formatCode>
                <c:ptCount val="5"/>
                <c:pt idx="0">
                  <c:v>2019</c:v>
                </c:pt>
                <c:pt idx="1">
                  <c:v>2018</c:v>
                </c:pt>
                <c:pt idx="2">
                  <c:v>2017</c:v>
                </c:pt>
                <c:pt idx="3">
                  <c:v>2016</c:v>
                </c:pt>
                <c:pt idx="4">
                  <c:v>2015</c:v>
                </c:pt>
              </c:numCache>
            </c:numRef>
          </c:cat>
          <c:val>
            <c:numRef>
              <c:f>Sheet1!$C$2:$C$6</c:f>
              <c:numCache>
                <c:formatCode>#,##0</c:formatCode>
                <c:ptCount val="5"/>
                <c:pt idx="0">
                  <c:v>3152</c:v>
                </c:pt>
                <c:pt idx="1">
                  <c:v>3390</c:v>
                </c:pt>
                <c:pt idx="2">
                  <c:v>4077</c:v>
                </c:pt>
                <c:pt idx="3">
                  <c:v>5030</c:v>
                </c:pt>
                <c:pt idx="4">
                  <c:v>5233</c:v>
                </c:pt>
              </c:numCache>
            </c:numRef>
          </c:val>
          <c:extLst>
            <c:ext xmlns:c16="http://schemas.microsoft.com/office/drawing/2014/chart" uri="{C3380CC4-5D6E-409C-BE32-E72D297353CC}">
              <c16:uniqueId val="{00000001-0BB5-4B96-A7A6-442DE5F3E207}"/>
            </c:ext>
          </c:extLst>
        </c:ser>
        <c:ser>
          <c:idx val="2"/>
          <c:order val="2"/>
          <c:tx>
            <c:strRef>
              <c:f>Sheet1!$D$1</c:f>
              <c:strCache>
                <c:ptCount val="1"/>
                <c:pt idx="0">
                  <c:v>APP</c:v>
                </c:pt>
              </c:strCache>
            </c:strRef>
          </c:tx>
          <c:spPr>
            <a:solidFill>
              <a:srgbClr val="00B050"/>
            </a:solidFill>
            <a:ln>
              <a:noFill/>
            </a:ln>
            <a:effectLst/>
          </c:spPr>
          <c:invertIfNegative val="0"/>
          <c:cat>
            <c:numRef>
              <c:f>Sheet1!$A$2:$A$6</c:f>
              <c:numCache>
                <c:formatCode>General</c:formatCode>
                <c:ptCount val="5"/>
                <c:pt idx="0">
                  <c:v>2019</c:v>
                </c:pt>
                <c:pt idx="1">
                  <c:v>2018</c:v>
                </c:pt>
                <c:pt idx="2">
                  <c:v>2017</c:v>
                </c:pt>
                <c:pt idx="3">
                  <c:v>2016</c:v>
                </c:pt>
                <c:pt idx="4">
                  <c:v>2015</c:v>
                </c:pt>
              </c:numCache>
            </c:numRef>
          </c:cat>
          <c:val>
            <c:numRef>
              <c:f>Sheet1!$D$2:$D$6</c:f>
              <c:numCache>
                <c:formatCode>#,##0</c:formatCode>
                <c:ptCount val="5"/>
                <c:pt idx="0">
                  <c:v>1654</c:v>
                </c:pt>
                <c:pt idx="1">
                  <c:v>2053</c:v>
                </c:pt>
                <c:pt idx="2">
                  <c:v>2003</c:v>
                </c:pt>
                <c:pt idx="3" formatCode="General">
                  <c:v>588</c:v>
                </c:pt>
              </c:numCache>
            </c:numRef>
          </c:val>
          <c:extLst>
            <c:ext xmlns:c16="http://schemas.microsoft.com/office/drawing/2014/chart" uri="{C3380CC4-5D6E-409C-BE32-E72D297353CC}">
              <c16:uniqueId val="{00000002-0BB5-4B96-A7A6-442DE5F3E207}"/>
            </c:ext>
          </c:extLst>
        </c:ser>
        <c:dLbls>
          <c:showLegendKey val="0"/>
          <c:showVal val="0"/>
          <c:showCatName val="0"/>
          <c:showSerName val="0"/>
          <c:showPercent val="0"/>
          <c:showBubbleSize val="0"/>
        </c:dLbls>
        <c:gapWidth val="95"/>
        <c:overlap val="100"/>
        <c:axId val="287925536"/>
        <c:axId val="287927104"/>
      </c:barChart>
      <c:catAx>
        <c:axId val="28792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927104"/>
        <c:crosses val="autoZero"/>
        <c:auto val="1"/>
        <c:lblAlgn val="ctr"/>
        <c:lblOffset val="100"/>
        <c:noMultiLvlLbl val="0"/>
      </c:catAx>
      <c:valAx>
        <c:axId val="287927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9255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629833770778654E-2"/>
          <c:y val="2.1367521367521368E-2"/>
          <c:w val="0.92781461067366577"/>
          <c:h val="0.8537001144087758"/>
        </c:manualLayout>
      </c:layout>
      <c:barChart>
        <c:barDir val="col"/>
        <c:grouping val="clustered"/>
        <c:varyColors val="0"/>
        <c:ser>
          <c:idx val="0"/>
          <c:order val="0"/>
          <c:tx>
            <c:strRef>
              <c:f>Sheet1!$B$1</c:f>
              <c:strCache>
                <c:ptCount val="1"/>
                <c:pt idx="0">
                  <c:v>La Viña</c:v>
                </c:pt>
              </c:strCache>
            </c:strRef>
          </c:tx>
          <c:spPr>
            <a:solidFill>
              <a:srgbClr val="3366FF"/>
            </a:solidFill>
            <a:ln>
              <a:noFill/>
            </a:ln>
            <a:effectLst>
              <a:outerShdw blurRad="57150" dist="19050" dir="5400000" algn="ctr" rotWithShape="0">
                <a:srgbClr val="000000">
                  <a:alpha val="63000"/>
                </a:srgbClr>
              </a:outerShdw>
            </a:effectLst>
          </c:spPr>
          <c:invertIfNegative val="0"/>
          <c:dPt>
            <c:idx val="14"/>
            <c:invertIfNegative val="0"/>
            <c:bubble3D val="0"/>
            <c:spPr>
              <a:solidFill>
                <a:srgbClr val="FF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0-A526-4999-9E2C-0EE96E0DE6FD}"/>
              </c:ext>
            </c:extLst>
          </c:dPt>
          <c:dLbls>
            <c:dLbl>
              <c:idx val="14"/>
              <c:spPr>
                <a:solidFill>
                  <a:srgbClr val="FFFF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526-4999-9E2C-0EE96E0DE6FD}"/>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#,##0</c:formatCode>
                <c:ptCount val="15"/>
                <c:pt idx="0">
                  <c:v>9453</c:v>
                </c:pt>
                <c:pt idx="1">
                  <c:v>10223</c:v>
                </c:pt>
                <c:pt idx="2">
                  <c:v>10979</c:v>
                </c:pt>
                <c:pt idx="3">
                  <c:v>10404</c:v>
                </c:pt>
                <c:pt idx="4">
                  <c:v>9663</c:v>
                </c:pt>
                <c:pt idx="5">
                  <c:v>8741</c:v>
                </c:pt>
                <c:pt idx="6">
                  <c:v>8982</c:v>
                </c:pt>
                <c:pt idx="7">
                  <c:v>9157</c:v>
                </c:pt>
                <c:pt idx="8">
                  <c:v>10145</c:v>
                </c:pt>
                <c:pt idx="9">
                  <c:v>10380</c:v>
                </c:pt>
                <c:pt idx="10">
                  <c:v>10355</c:v>
                </c:pt>
                <c:pt idx="11">
                  <c:v>10374</c:v>
                </c:pt>
                <c:pt idx="12">
                  <c:v>9996</c:v>
                </c:pt>
                <c:pt idx="13">
                  <c:v>9635</c:v>
                </c:pt>
                <c:pt idx="14">
                  <c:v>10150</c:v>
                </c:pt>
              </c:numCache>
            </c:numRef>
          </c:val>
          <c:extLst>
            <c:ext xmlns:c16="http://schemas.microsoft.com/office/drawing/2014/chart" uri="{C3380CC4-5D6E-409C-BE32-E72D297353CC}">
              <c16:uniqueId val="{00000000-0ACC-4E8C-995A-36F25CC17325}"/>
            </c:ext>
          </c:extLst>
        </c:ser>
        <c:dLbls>
          <c:showLegendKey val="0"/>
          <c:showVal val="0"/>
          <c:showCatName val="0"/>
          <c:showSerName val="0"/>
          <c:showPercent val="0"/>
          <c:showBubbleSize val="0"/>
        </c:dLbls>
        <c:gapWidth val="100"/>
        <c:overlap val="-24"/>
        <c:axId val="524495256"/>
        <c:axId val="524496432"/>
      </c:barChart>
      <c:catAx>
        <c:axId val="524495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24496432"/>
        <c:crosses val="autoZero"/>
        <c:auto val="1"/>
        <c:lblAlgn val="ctr"/>
        <c:lblOffset val="100"/>
        <c:noMultiLvlLbl val="0"/>
      </c:catAx>
      <c:valAx>
        <c:axId val="52449643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24495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916251610281"/>
          <c:y val="2.8483887430737823E-2"/>
          <c:w val="0.87787224185559487"/>
          <c:h val="0.8479666083406241"/>
        </c:manualLayout>
      </c:layout>
      <c:pieChart>
        <c:varyColors val="1"/>
        <c:ser>
          <c:idx val="0"/>
          <c:order val="0"/>
          <c:tx>
            <c:strRef>
              <c:f>Sheet1!$B$1</c:f>
              <c:strCache>
                <c:ptCount val="1"/>
                <c:pt idx="0">
                  <c:v>PERCENTAGE</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1226-48F6-A0D0-09652F1D25B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226-48F6-A0D0-09652F1D25B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226-48F6-A0D0-09652F1D25B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226-48F6-A0D0-09652F1D25B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1226-48F6-A0D0-09652F1D25B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226-48F6-A0D0-09652F1D25B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1226-48F6-A0D0-09652F1D25B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226-48F6-A0D0-09652F1D25B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C612-484E-B3AC-D98DC458FF9B}"/>
              </c:ext>
            </c:extLst>
          </c:dPt>
          <c:dLbls>
            <c:dLbl>
              <c:idx val="2"/>
              <c:layout>
                <c:manualLayout>
                  <c:x val="-6.9991208037971653E-2"/>
                  <c:y val="-2.3972857440023496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tx1"/>
                      </a:solidFill>
                      <a:latin typeface="Arial Black" panose="020B0A040201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26812117235345584"/>
                      <c:h val="0.16947621005357461"/>
                    </c:manualLayout>
                  </c15:layout>
                </c:ext>
                <c:ext xmlns:c16="http://schemas.microsoft.com/office/drawing/2014/chart" uri="{C3380CC4-5D6E-409C-BE32-E72D297353CC}">
                  <c16:uniqueId val="{00000002-1226-48F6-A0D0-09652F1D25B9}"/>
                </c:ext>
              </c:extLst>
            </c:dLbl>
            <c:dLbl>
              <c:idx val="5"/>
              <c:layout>
                <c:manualLayout>
                  <c:x val="-2.7887139107611578E-2"/>
                  <c:y val="6.4726809469391952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tx1"/>
                      </a:solidFill>
                      <a:latin typeface="Arial Black" panose="020B0A040201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609798775153103"/>
                      <c:h val="0.17187349579757694"/>
                    </c:manualLayout>
                  </c15:layout>
                </c:ext>
                <c:ext xmlns:c16="http://schemas.microsoft.com/office/drawing/2014/chart" uri="{C3380CC4-5D6E-409C-BE32-E72D297353CC}">
                  <c16:uniqueId val="{00000005-1226-48F6-A0D0-09652F1D25B9}"/>
                </c:ext>
              </c:extLst>
            </c:dLbl>
            <c:dLbl>
              <c:idx val="6"/>
              <c:layout>
                <c:manualLayout>
                  <c:x val="-1.0936132983377077E-2"/>
                  <c:y val="8.1507715296079891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tx1"/>
                      </a:solidFill>
                      <a:latin typeface="Arial Black" panose="020B0A040201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694881889763779"/>
                      <c:h val="0.14863171612814569"/>
                    </c:manualLayout>
                  </c15:layout>
                </c:ext>
                <c:ext xmlns:c16="http://schemas.microsoft.com/office/drawing/2014/chart" uri="{C3380CC4-5D6E-409C-BE32-E72D297353CC}">
                  <c16:uniqueId val="{00000006-1226-48F6-A0D0-09652F1D25B9}"/>
                </c:ext>
              </c:extLst>
            </c:dLbl>
            <c:dLbl>
              <c:idx val="7"/>
              <c:numFmt formatCode="0.0%"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tx1"/>
                      </a:solidFill>
                      <a:latin typeface="Arial Black" panose="020B0A04020102020204"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26-48F6-A0D0-09652F1D25B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Arial Black" panose="020B0A0402010202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Salaries </c:v>
                </c:pt>
                <c:pt idx="1">
                  <c:v>Taxes, Health &amp; Group Insurance</c:v>
                </c:pt>
                <c:pt idx="2">
                  <c:v>Retirement - Slide 57 - S 12</c:v>
                </c:pt>
                <c:pt idx="3">
                  <c:v>Occupany</c:v>
                </c:pt>
                <c:pt idx="4">
                  <c:v>Travel, Meals, &amp; Accommodations - Slide 26</c:v>
                </c:pt>
                <c:pt idx="5">
                  <c:v>Contracted Services - Slide 27</c:v>
                </c:pt>
                <c:pt idx="6">
                  <c:v>Professional Fees - Slide 28 </c:v>
                </c:pt>
                <c:pt idx="7">
                  <c:v>Selling Expenses</c:v>
                </c:pt>
                <c:pt idx="8">
                  <c:v>All Other</c:v>
                </c:pt>
              </c:strCache>
            </c:strRef>
          </c:cat>
          <c:val>
            <c:numRef>
              <c:f>Sheet1!$B$2:$B$10</c:f>
              <c:numCache>
                <c:formatCode>0.0</c:formatCode>
                <c:ptCount val="9"/>
                <c:pt idx="0">
                  <c:v>42.8</c:v>
                </c:pt>
                <c:pt idx="1">
                  <c:v>10.6</c:v>
                </c:pt>
                <c:pt idx="2">
                  <c:v>10.199999999999999</c:v>
                </c:pt>
                <c:pt idx="3">
                  <c:v>4.8</c:v>
                </c:pt>
                <c:pt idx="4">
                  <c:v>7.1</c:v>
                </c:pt>
                <c:pt idx="5">
                  <c:v>10.9</c:v>
                </c:pt>
                <c:pt idx="6">
                  <c:v>3.6</c:v>
                </c:pt>
                <c:pt idx="7">
                  <c:v>2.4</c:v>
                </c:pt>
                <c:pt idx="8">
                  <c:v>8.6</c:v>
                </c:pt>
              </c:numCache>
            </c:numRef>
          </c:val>
          <c:extLst>
            <c:ext xmlns:c16="http://schemas.microsoft.com/office/drawing/2014/chart" uri="{C3380CC4-5D6E-409C-BE32-E72D297353CC}">
              <c16:uniqueId val="{00000000-E0A1-426B-90C2-9D25E06FAD08}"/>
            </c:ext>
          </c:extLst>
        </c:ser>
        <c:dLbls>
          <c:dLblPos val="outEnd"/>
          <c:showLegendKey val="0"/>
          <c:showVal val="0"/>
          <c:showCatName val="1"/>
          <c:showSerName val="0"/>
          <c:showPercent val="0"/>
          <c:showBubbleSize val="0"/>
          <c:showLeaderLines val="1"/>
        </c:dLbls>
        <c:firstSliceAng val="0"/>
      </c:pieChart>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Arial Black" panose="020B0A04020102020204" pitchFamily="34" charset="0"/>
                <a:ea typeface="+mn-ea"/>
                <a:cs typeface="+mn-cs"/>
              </a:defRPr>
            </a:pPr>
            <a:r>
              <a:rPr lang="en-US" sz="2400" b="1" kern="1200" dirty="0">
                <a:solidFill>
                  <a:srgbClr val="3333FF"/>
                </a:solidFill>
                <a:effectLst/>
                <a:latin typeface="Arial Black" panose="020B0A04020102020204" pitchFamily="34" charset="0"/>
                <a:ea typeface="+mj-ea"/>
                <a:cs typeface="+mj-cs"/>
              </a:rPr>
              <a:t>cost OF SERVICES provided TO THE FELLOWSHIP – 2019 – $11.8 M</a:t>
            </a:r>
            <a:endParaRPr lang="en-US" dirty="0">
              <a:latin typeface="Arial Black" panose="020B0A04020102020204" pitchFamily="34" charset="0"/>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pieChart>
        <c:varyColors val="1"/>
        <c:ser>
          <c:idx val="0"/>
          <c:order val="0"/>
          <c:tx>
            <c:strRef>
              <c:f>Sheet1!$B$1</c:f>
              <c:strCache>
                <c:ptCount val="1"/>
                <c:pt idx="0">
                  <c:v>SERVICES TO THE FELLOWSHIP</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4C9-4D74-8C0E-19DA95580FA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4C9-4D74-8C0E-19DA95580FA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4C9-4D74-8C0E-19DA95580FA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4C9-4D74-8C0E-19DA95580FA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BE0F-417D-A20F-958141D6EBC3}"/>
              </c:ext>
            </c:extLst>
          </c:dPt>
          <c:dLbls>
            <c:dLbl>
              <c:idx val="0"/>
              <c:tx>
                <c:rich>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Arial Black" panose="020B0A04020102020204" pitchFamily="34" charset="0"/>
                        <a:ea typeface="+mn-ea"/>
                        <a:cs typeface="+mn-cs"/>
                      </a:defRPr>
                    </a:pPr>
                    <a:fld id="{F9D6C5B3-FD1E-4581-8587-7772E57A85E5}" type="CATEGORYNAME">
                      <a:rPr lang="en-US" sz="2000" smtClean="0">
                        <a:solidFill>
                          <a:schemeClr val="tx1"/>
                        </a:solidFill>
                      </a:rPr>
                      <a:pPr>
                        <a:defRPr sz="2000">
                          <a:solidFill>
                            <a:schemeClr val="tx1"/>
                          </a:solidFill>
                          <a:latin typeface="Arial Black" panose="020B0A04020102020204" pitchFamily="34" charset="0"/>
                        </a:defRPr>
                      </a:pPr>
                      <a:t>[CATEGORY NAME]</a:t>
                    </a:fld>
                    <a:r>
                      <a:rPr lang="en-US" sz="2000" baseline="0" dirty="0">
                        <a:solidFill>
                          <a:schemeClr val="tx1"/>
                        </a:solidFill>
                      </a:rPr>
                      <a:t> </a:t>
                    </a:r>
                    <a:fld id="{52E56FBD-7556-4422-95F1-0351CF04E3EF}" type="VALUE">
                      <a:rPr lang="en-US" sz="2000" baseline="0" smtClean="0">
                        <a:solidFill>
                          <a:schemeClr val="tx1"/>
                        </a:solidFill>
                      </a:rPr>
                      <a:pPr>
                        <a:defRPr sz="2000">
                          <a:solidFill>
                            <a:schemeClr val="tx1"/>
                          </a:solidFill>
                          <a:latin typeface="Arial Black" panose="020B0A04020102020204" pitchFamily="34" charset="0"/>
                        </a:defRPr>
                      </a:pPr>
                      <a:t>[VALUE]</a:t>
                    </a:fld>
                    <a:r>
                      <a:rPr lang="en-US" sz="2000" baseline="0" dirty="0">
                        <a:solidFill>
                          <a:schemeClr val="tx1"/>
                        </a:solidFill>
                      </a:rPr>
                      <a:t> – </a:t>
                    </a:r>
                    <a:fld id="{F11CB2F7-899E-4A43-AC2E-2E1B9409E56B}" type="PERCENTAGE">
                      <a:rPr lang="en-US" sz="2000" baseline="0">
                        <a:solidFill>
                          <a:schemeClr val="tx1"/>
                        </a:solidFill>
                      </a:rPr>
                      <a:pPr>
                        <a:defRPr sz="2000">
                          <a:solidFill>
                            <a:schemeClr val="tx1"/>
                          </a:solidFill>
                          <a:latin typeface="Arial Black" panose="020B0A04020102020204" pitchFamily="34" charset="0"/>
                        </a:defRPr>
                      </a:pPr>
                      <a:t>[PERCENTAGE]</a:t>
                    </a:fld>
                    <a:endParaRPr lang="en-US" sz="200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Arial Black" panose="020B0A04020102020204" pitchFamily="34" charset="0"/>
                      <a:ea typeface="+mn-ea"/>
                      <a:cs typeface="+mn-cs"/>
                    </a:defRPr>
                  </a:pPr>
                  <a:endParaRPr lang="en-US"/>
                </a:p>
              </c:txPr>
              <c:dLblPos val="outEnd"/>
              <c:showLegendKey val="1"/>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C9-4D74-8C0E-19DA95580FA6}"/>
                </c:ext>
              </c:extLst>
            </c:dLbl>
            <c:dLbl>
              <c:idx val="1"/>
              <c:tx>
                <c:rich>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Arial Black" panose="020B0A04020102020204" pitchFamily="34" charset="0"/>
                        <a:ea typeface="+mn-ea"/>
                        <a:cs typeface="+mn-cs"/>
                      </a:defRPr>
                    </a:pPr>
                    <a:fld id="{7A9861A4-92DA-4566-8259-EE522C18BD88}" type="CATEGORYNAME">
                      <a:rPr lang="en-US" sz="2000" smtClean="0">
                        <a:solidFill>
                          <a:schemeClr val="tx1"/>
                        </a:solidFill>
                      </a:rPr>
                      <a:pPr>
                        <a:defRPr sz="2000">
                          <a:solidFill>
                            <a:schemeClr val="tx1"/>
                          </a:solidFill>
                          <a:latin typeface="Arial Black" panose="020B0A04020102020204" pitchFamily="34" charset="0"/>
                        </a:defRPr>
                      </a:pPr>
                      <a:t>[CATEGORY NAME]</a:t>
                    </a:fld>
                    <a:r>
                      <a:rPr lang="en-US" sz="2000" baseline="0" dirty="0">
                        <a:solidFill>
                          <a:schemeClr val="tx1"/>
                        </a:solidFill>
                      </a:rPr>
                      <a:t> </a:t>
                    </a:r>
                    <a:fld id="{AA275F3F-EA99-423C-ADD9-D79023B6A6C1}" type="VALUE">
                      <a:rPr lang="en-US" sz="2000" baseline="0" smtClean="0">
                        <a:solidFill>
                          <a:schemeClr val="tx1"/>
                        </a:solidFill>
                      </a:rPr>
                      <a:pPr>
                        <a:defRPr sz="2000">
                          <a:solidFill>
                            <a:schemeClr val="tx1"/>
                          </a:solidFill>
                          <a:latin typeface="Arial Black" panose="020B0A04020102020204" pitchFamily="34" charset="0"/>
                        </a:defRPr>
                      </a:pPr>
                      <a:t>[VALUE]</a:t>
                    </a:fld>
                    <a:r>
                      <a:rPr lang="en-US" sz="2000" baseline="0" dirty="0">
                        <a:solidFill>
                          <a:schemeClr val="tx1"/>
                        </a:solidFill>
                      </a:rPr>
                      <a:t> – </a:t>
                    </a:r>
                    <a:fld id="{9E18A60F-6616-45C2-8693-597795A0F0AC}" type="PERCENTAGE">
                      <a:rPr lang="en-US" sz="2000" baseline="0">
                        <a:solidFill>
                          <a:schemeClr val="tx1"/>
                        </a:solidFill>
                      </a:rPr>
                      <a:pPr>
                        <a:defRPr sz="2000">
                          <a:solidFill>
                            <a:schemeClr val="tx1"/>
                          </a:solidFill>
                          <a:latin typeface="Arial Black" panose="020B0A04020102020204" pitchFamily="34" charset="0"/>
                        </a:defRPr>
                      </a:pPr>
                      <a:t>[PERCENTAGE]</a:t>
                    </a:fld>
                    <a:endParaRPr lang="en-US" sz="200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Arial Black" panose="020B0A04020102020204" pitchFamily="34" charset="0"/>
                      <a:ea typeface="+mn-ea"/>
                      <a:cs typeface="+mn-cs"/>
                    </a:defRPr>
                  </a:pPr>
                  <a:endParaRPr lang="en-US"/>
                </a:p>
              </c:txPr>
              <c:dLblPos val="outEnd"/>
              <c:showLegendKey val="1"/>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C9-4D74-8C0E-19DA95580FA6}"/>
                </c:ext>
              </c:extLst>
            </c:dLbl>
            <c:dLbl>
              <c:idx val="2"/>
              <c:layout>
                <c:manualLayout>
                  <c:x val="-0.104481034922718"/>
                  <c:y val="-1.5277601289623992E-16"/>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Arial Black" panose="020B0A04020102020204" pitchFamily="34" charset="0"/>
                        <a:ea typeface="+mn-ea"/>
                        <a:cs typeface="+mn-cs"/>
                      </a:defRPr>
                    </a:pPr>
                    <a:fld id="{DB729738-8663-4EB8-85F6-4D61E9A28C7C}" type="CATEGORYNAME">
                      <a:rPr lang="en-US" sz="2000" smtClean="0">
                        <a:solidFill>
                          <a:schemeClr val="tx1"/>
                        </a:solidFill>
                      </a:rPr>
                      <a:pPr>
                        <a:defRPr sz="2000">
                          <a:solidFill>
                            <a:schemeClr val="tx1"/>
                          </a:solidFill>
                          <a:latin typeface="Arial Black" panose="020B0A04020102020204" pitchFamily="34" charset="0"/>
                        </a:defRPr>
                      </a:pPr>
                      <a:t>[CATEGORY NAME]</a:t>
                    </a:fld>
                    <a:r>
                      <a:rPr lang="en-US" sz="2000" baseline="0" dirty="0">
                        <a:solidFill>
                          <a:schemeClr val="tx1"/>
                        </a:solidFill>
                      </a:rPr>
                      <a:t> </a:t>
                    </a:r>
                    <a:fld id="{7D17EB45-5A10-40A1-8DBA-ED2CC360B7F4}" type="VALUE">
                      <a:rPr lang="en-US" sz="2000" baseline="0" smtClean="0">
                        <a:solidFill>
                          <a:schemeClr val="tx1"/>
                        </a:solidFill>
                      </a:rPr>
                      <a:pPr>
                        <a:defRPr sz="2000">
                          <a:solidFill>
                            <a:schemeClr val="tx1"/>
                          </a:solidFill>
                          <a:latin typeface="Arial Black" panose="020B0A04020102020204" pitchFamily="34" charset="0"/>
                        </a:defRPr>
                      </a:pPr>
                      <a:t>[VALUE]</a:t>
                    </a:fld>
                    <a:r>
                      <a:rPr lang="en-US" sz="2000" baseline="0" dirty="0">
                        <a:solidFill>
                          <a:schemeClr val="tx1"/>
                        </a:solidFill>
                      </a:rPr>
                      <a:t> – </a:t>
                    </a:r>
                    <a:fld id="{D4D9AD39-91E2-4A6A-848E-55BE132EB8A3}" type="PERCENTAGE">
                      <a:rPr lang="en-US" sz="2000" baseline="0" dirty="0">
                        <a:solidFill>
                          <a:schemeClr val="tx1"/>
                        </a:solidFill>
                      </a:rPr>
                      <a:pPr>
                        <a:defRPr sz="2000">
                          <a:solidFill>
                            <a:schemeClr val="tx1"/>
                          </a:solidFill>
                          <a:latin typeface="Arial Black" panose="020B0A04020102020204" pitchFamily="34" charset="0"/>
                        </a:defRPr>
                      </a:pPr>
                      <a:t>[PERCENTAGE]</a:t>
                    </a:fld>
                    <a:endParaRPr lang="en-US" sz="200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Arial Black" panose="020B0A04020102020204" pitchFamily="34" charset="0"/>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4817129629629625"/>
                      <c:h val="0.1825"/>
                    </c:manualLayout>
                  </c15:layout>
                  <c15:dlblFieldTable/>
                  <c15:showDataLabelsRange val="0"/>
                </c:ext>
                <c:ext xmlns:c16="http://schemas.microsoft.com/office/drawing/2014/chart" uri="{C3380CC4-5D6E-409C-BE32-E72D297353CC}">
                  <c16:uniqueId val="{00000005-E4C9-4D74-8C0E-19DA95580FA6}"/>
                </c:ext>
              </c:extLst>
            </c:dLbl>
            <c:dLbl>
              <c:idx val="3"/>
              <c:tx>
                <c:rich>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Arial Black" panose="020B0A04020102020204" pitchFamily="34" charset="0"/>
                        <a:ea typeface="+mn-ea"/>
                        <a:cs typeface="+mn-cs"/>
                      </a:defRPr>
                    </a:pPr>
                    <a:fld id="{A58CFF30-001A-4B9B-9501-9F4EAB73BB7C}" type="CATEGORYNAME">
                      <a:rPr lang="en-US" sz="2000" smtClean="0">
                        <a:solidFill>
                          <a:schemeClr val="tx1"/>
                        </a:solidFill>
                      </a:rPr>
                      <a:pPr>
                        <a:defRPr sz="2000">
                          <a:solidFill>
                            <a:schemeClr val="tx1"/>
                          </a:solidFill>
                          <a:latin typeface="Arial Black" panose="020B0A04020102020204" pitchFamily="34" charset="0"/>
                        </a:defRPr>
                      </a:pPr>
                      <a:t>[CATEGORY NAME]</a:t>
                    </a:fld>
                    <a:r>
                      <a:rPr lang="en-US" sz="2000" dirty="0">
                        <a:solidFill>
                          <a:schemeClr val="tx1"/>
                        </a:solidFill>
                      </a:rPr>
                      <a:t> </a:t>
                    </a:r>
                    <a:fld id="{0B484D5D-4EBE-47BE-8A4B-C37965F25334}" type="VALUE">
                      <a:rPr lang="en-US" sz="2000" baseline="0" smtClean="0">
                        <a:solidFill>
                          <a:schemeClr val="tx1"/>
                        </a:solidFill>
                      </a:rPr>
                      <a:pPr>
                        <a:defRPr sz="2000">
                          <a:solidFill>
                            <a:schemeClr val="tx1"/>
                          </a:solidFill>
                          <a:latin typeface="Arial Black" panose="020B0A04020102020204" pitchFamily="34" charset="0"/>
                        </a:defRPr>
                      </a:pPr>
                      <a:t>[VALUE]</a:t>
                    </a:fld>
                    <a:r>
                      <a:rPr lang="en-US" sz="2000" baseline="0" dirty="0">
                        <a:solidFill>
                          <a:schemeClr val="tx1"/>
                        </a:solidFill>
                      </a:rPr>
                      <a:t> – </a:t>
                    </a:r>
                    <a:fld id="{1EF13CF9-DFB8-4227-99BF-E5A897906498}" type="PERCENTAGE">
                      <a:rPr lang="en-US" sz="2000" baseline="0">
                        <a:solidFill>
                          <a:schemeClr val="tx1"/>
                        </a:solidFill>
                      </a:rPr>
                      <a:pPr>
                        <a:defRPr sz="2000">
                          <a:solidFill>
                            <a:schemeClr val="tx1"/>
                          </a:solidFill>
                          <a:latin typeface="Arial Black" panose="020B0A04020102020204" pitchFamily="34" charset="0"/>
                        </a:defRPr>
                      </a:pPr>
                      <a:t>[PERCENTAGE]</a:t>
                    </a:fld>
                    <a:endParaRPr lang="en-US" sz="200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Arial Black" panose="020B0A04020102020204" pitchFamily="34" charset="0"/>
                      <a:ea typeface="+mn-ea"/>
                      <a:cs typeface="+mn-cs"/>
                    </a:defRPr>
                  </a:pPr>
                  <a:endParaRPr lang="en-US"/>
                </a:p>
              </c:txPr>
              <c:dLblPos val="outEnd"/>
              <c:showLegendKey val="1"/>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4C9-4D74-8C0E-19DA95580FA6}"/>
                </c:ext>
              </c:extLst>
            </c:dLbl>
            <c:dLbl>
              <c:idx val="4"/>
              <c:tx>
                <c:rich>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Arial Black" panose="020B0A04020102020204" pitchFamily="34" charset="0"/>
                        <a:ea typeface="+mn-ea"/>
                        <a:cs typeface="+mn-cs"/>
                      </a:defRPr>
                    </a:pPr>
                    <a:fld id="{B2E3D5D5-333B-4810-8DB5-B1373F18A3C4}" type="CATEGORYNAME">
                      <a:rPr lang="en-US" smtClean="0">
                        <a:solidFill>
                          <a:schemeClr val="tx1"/>
                        </a:solidFill>
                      </a:rPr>
                      <a:pPr>
                        <a:defRPr sz="2000">
                          <a:solidFill>
                            <a:schemeClr val="tx1"/>
                          </a:solidFill>
                          <a:latin typeface="Arial Black" panose="020B0A04020102020204" pitchFamily="34" charset="0"/>
                        </a:defRPr>
                      </a:pPr>
                      <a:t>[CATEGORY NAME]</a:t>
                    </a:fld>
                    <a:r>
                      <a:rPr lang="en-US" baseline="0" dirty="0">
                        <a:solidFill>
                          <a:schemeClr val="tx1"/>
                        </a:solidFill>
                      </a:rPr>
                      <a:t> </a:t>
                    </a:r>
                    <a:fld id="{932478E3-2814-4723-94D9-02F998B4E471}" type="VALUE">
                      <a:rPr lang="en-US" baseline="0" smtClean="0">
                        <a:solidFill>
                          <a:schemeClr val="tx1"/>
                        </a:solidFill>
                      </a:rPr>
                      <a:pPr>
                        <a:defRPr sz="2000">
                          <a:solidFill>
                            <a:schemeClr val="tx1"/>
                          </a:solidFill>
                          <a:latin typeface="Arial Black" panose="020B0A04020102020204" pitchFamily="34" charset="0"/>
                        </a:defRPr>
                      </a:pPr>
                      <a:t>[VALUE]</a:t>
                    </a:fld>
                    <a:r>
                      <a:rPr lang="en-US" baseline="0" dirty="0">
                        <a:solidFill>
                          <a:schemeClr val="tx1"/>
                        </a:solidFill>
                      </a:rPr>
                      <a:t> – </a:t>
                    </a:r>
                    <a:fld id="{18454BF1-91B9-4EFC-80D6-92FBBC4CE706}" type="PERCENTAGE">
                      <a:rPr lang="en-US" baseline="0">
                        <a:solidFill>
                          <a:schemeClr val="tx1"/>
                        </a:solidFill>
                      </a:rPr>
                      <a:pPr>
                        <a:defRPr sz="2000">
                          <a:solidFill>
                            <a:schemeClr val="tx1"/>
                          </a:solidFill>
                          <a:latin typeface="Arial Black" panose="020B0A04020102020204" pitchFamily="34" charset="0"/>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Arial Black" panose="020B0A04020102020204" pitchFamily="34" charset="0"/>
                      <a:ea typeface="+mn-ea"/>
                      <a:cs typeface="+mn-cs"/>
                    </a:defRPr>
                  </a:pPr>
                  <a:endParaRPr lang="en-US"/>
                </a:p>
              </c:txPr>
              <c:dLblPos val="outEnd"/>
              <c:showLegendKey val="1"/>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E0F-417D-A20F-958141D6EBC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Arial Black" panose="020B0A04020102020204" pitchFamily="34" charset="0"/>
                    <a:ea typeface="+mn-ea"/>
                    <a:cs typeface="+mn-cs"/>
                  </a:defRPr>
                </a:pPr>
                <a:endParaRPr lang="en-US"/>
              </a:p>
            </c:txPr>
            <c:dLblPos val="outEnd"/>
            <c:showLegendKey val="1"/>
            <c:showVal val="1"/>
            <c:showCatName val="1"/>
            <c:showSerName val="0"/>
            <c:showPercent val="1"/>
            <c:showBubbleSize val="0"/>
            <c:showLeaderLines val="0"/>
            <c:extLst>
              <c:ext xmlns:c15="http://schemas.microsoft.com/office/drawing/2012/chart" uri="{CE6537A1-D6FC-4f65-9D91-7224C49458BB}"/>
            </c:extLst>
          </c:dLbls>
          <c:cat>
            <c:strRef>
              <c:f>Sheet1!$A$2:$A$5</c:f>
              <c:strCache>
                <c:ptCount val="4"/>
                <c:pt idx="0">
                  <c:v>OUTREACH</c:v>
                </c:pt>
                <c:pt idx="1">
                  <c:v>SERVICE LEADERSHIP</c:v>
                </c:pt>
                <c:pt idx="2">
                  <c:v>GROUP SERVICES</c:v>
                </c:pt>
                <c:pt idx="3">
                  <c:v>SUPPORTING SERVICES</c:v>
                </c:pt>
              </c:strCache>
            </c:strRef>
          </c:cat>
          <c:val>
            <c:numRef>
              <c:f>Sheet1!$B$2:$B$5</c:f>
              <c:numCache>
                <c:formatCode>#,##0</c:formatCode>
                <c:ptCount val="4"/>
                <c:pt idx="0">
                  <c:v>3109</c:v>
                </c:pt>
                <c:pt idx="1">
                  <c:v>2164</c:v>
                </c:pt>
                <c:pt idx="2">
                  <c:v>2202</c:v>
                </c:pt>
                <c:pt idx="3">
                  <c:v>4329</c:v>
                </c:pt>
              </c:numCache>
            </c:numRef>
          </c:val>
          <c:extLst>
            <c:ext xmlns:c16="http://schemas.microsoft.com/office/drawing/2014/chart" uri="{C3380CC4-5D6E-409C-BE32-E72D297353CC}">
              <c16:uniqueId val="{00000000-509E-4916-A10B-791A516FE801}"/>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0.09211</cdr:x>
      <cdr:y>0.77004</cdr:y>
    </cdr:from>
    <cdr:to>
      <cdr:x>0.95765</cdr:x>
      <cdr:y>0.77004</cdr:y>
    </cdr:to>
    <cdr:cxnSp macro="">
      <cdr:nvCxnSpPr>
        <cdr:cNvPr id="3" name="Straight Connector 2">
          <a:extLst xmlns:a="http://schemas.openxmlformats.org/drawingml/2006/main">
            <a:ext uri="{FF2B5EF4-FFF2-40B4-BE49-F238E27FC236}">
              <a16:creationId xmlns:a16="http://schemas.microsoft.com/office/drawing/2014/main" id="{075D383E-70C4-4D8A-8E9B-FDC9940AFDEB}"/>
            </a:ext>
          </a:extLst>
        </cdr:cNvPr>
        <cdr:cNvCxnSpPr/>
      </cdr:nvCxnSpPr>
      <cdr:spPr>
        <a:xfrm xmlns:a="http://schemas.openxmlformats.org/drawingml/2006/main">
          <a:off x="1066800" y="4037601"/>
          <a:ext cx="10025030" cy="0"/>
        </a:xfrm>
        <a:prstGeom xmlns:a="http://schemas.openxmlformats.org/drawingml/2006/main" prst="line">
          <a:avLst/>
        </a:prstGeom>
        <a:ln xmlns:a="http://schemas.openxmlformats.org/drawingml/2006/main">
          <a:prstDash val="dash"/>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0.93333</cdr:x>
      <cdr:y>0.41333</cdr:y>
    </cdr:from>
    <cdr:to>
      <cdr:x>0.98</cdr:x>
      <cdr:y>0.46667</cdr:y>
    </cdr:to>
    <cdr:sp macro="" textlink="">
      <cdr:nvSpPr>
        <cdr:cNvPr id="2" name="TextBox 1"/>
        <cdr:cNvSpPr txBox="1"/>
      </cdr:nvSpPr>
      <cdr:spPr>
        <a:xfrm xmlns:a="http://schemas.openxmlformats.org/drawingml/2006/main">
          <a:off x="10668000" y="2362200"/>
          <a:ext cx="533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0.94</cdr:x>
      <cdr:y>0.42667</cdr:y>
    </cdr:from>
    <cdr:to>
      <cdr:x>0.98</cdr:x>
      <cdr:y>0.48</cdr:y>
    </cdr:to>
    <cdr:sp macro="" textlink="">
      <cdr:nvSpPr>
        <cdr:cNvPr id="3" name="TextBox 2"/>
        <cdr:cNvSpPr txBox="1"/>
      </cdr:nvSpPr>
      <cdr:spPr>
        <a:xfrm xmlns:a="http://schemas.openxmlformats.org/drawingml/2006/main">
          <a:off x="10744200" y="2438400"/>
          <a:ext cx="457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0.16667</cdr:x>
      <cdr:y>0.09639</cdr:y>
    </cdr:from>
    <cdr:to>
      <cdr:x>0.25362</cdr:x>
      <cdr:y>0.24096</cdr:y>
    </cdr:to>
    <cdr:sp macro="" textlink="">
      <cdr:nvSpPr>
        <cdr:cNvPr id="2" name="TextBox 1"/>
        <cdr:cNvSpPr txBox="1"/>
      </cdr:nvSpPr>
      <cdr:spPr>
        <a:xfrm xmlns:a="http://schemas.openxmlformats.org/drawingml/2006/main">
          <a:off x="1752600" y="609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0.08696</cdr:x>
      <cdr:y>0.10843</cdr:y>
    </cdr:from>
    <cdr:to>
      <cdr:x>0.26087</cdr:x>
      <cdr:y>0.25301</cdr:y>
    </cdr:to>
    <cdr:sp macro="" textlink="">
      <cdr:nvSpPr>
        <cdr:cNvPr id="3" name="TextBox 2"/>
        <cdr:cNvSpPr txBox="1"/>
      </cdr:nvSpPr>
      <cdr:spPr>
        <a:xfrm xmlns:a="http://schemas.openxmlformats.org/drawingml/2006/main">
          <a:off x="914400" y="685800"/>
          <a:ext cx="18288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0.17568</cdr:x>
      <cdr:y>0.11111</cdr:y>
    </cdr:from>
    <cdr:to>
      <cdr:x>0.35135</cdr:x>
      <cdr:y>0.30159</cdr:y>
    </cdr:to>
    <cdr:sp macro="" textlink="">
      <cdr:nvSpPr>
        <cdr:cNvPr id="2" name="TextBox 1"/>
        <cdr:cNvSpPr txBox="1"/>
      </cdr:nvSpPr>
      <cdr:spPr>
        <a:xfrm xmlns:a="http://schemas.openxmlformats.org/drawingml/2006/main">
          <a:off x="1981200" y="533400"/>
          <a:ext cx="1981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0.10811</cdr:x>
      <cdr:y>0.10606</cdr:y>
    </cdr:from>
    <cdr:to>
      <cdr:x>0.26351</cdr:x>
      <cdr:y>0.31818</cdr:y>
    </cdr:to>
    <cdr:sp macro="" textlink="">
      <cdr:nvSpPr>
        <cdr:cNvPr id="3" name="TextBox 2"/>
        <cdr:cNvSpPr txBox="1"/>
      </cdr:nvSpPr>
      <cdr:spPr>
        <a:xfrm xmlns:a="http://schemas.openxmlformats.org/drawingml/2006/main">
          <a:off x="1219200" y="533400"/>
          <a:ext cx="1752600" cy="1066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0.12162</cdr:x>
      <cdr:y>0.16667</cdr:y>
    </cdr:from>
    <cdr:to>
      <cdr:x>0.35135</cdr:x>
      <cdr:y>0.57576</cdr:y>
    </cdr:to>
    <cdr:sp macro="" textlink="">
      <cdr:nvSpPr>
        <cdr:cNvPr id="4" name="TextBox 3"/>
        <cdr:cNvSpPr txBox="1"/>
      </cdr:nvSpPr>
      <cdr:spPr>
        <a:xfrm xmlns:a="http://schemas.openxmlformats.org/drawingml/2006/main">
          <a:off x="1371600" y="838200"/>
          <a:ext cx="2590800" cy="2057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2" y="4"/>
            <a:ext cx="3054782" cy="462776"/>
          </a:xfrm>
          <a:prstGeom prst="rect">
            <a:avLst/>
          </a:prstGeom>
          <a:noFill/>
          <a:ln w="9525">
            <a:noFill/>
            <a:miter lim="800000"/>
            <a:headEnd/>
            <a:tailEnd/>
          </a:ln>
        </p:spPr>
        <p:txBody>
          <a:bodyPr vert="horz" wrap="square" lIns="93443" tIns="46722" rIns="93443" bIns="46722" numCol="1" anchor="t" anchorCtr="0" compatLnSpc="1">
            <a:prstTxWarp prst="textNoShape">
              <a:avLst/>
            </a:prstTxWarp>
          </a:bodyPr>
          <a:lstStyle>
            <a:lvl1pPr defTabSz="932268" eaLnBrk="1" hangingPunct="1">
              <a:defRPr sz="1000">
                <a:latin typeface="Arial" charset="0"/>
                <a:cs typeface="Arial" charset="0"/>
              </a:defRPr>
            </a:lvl1pPr>
          </a:lstStyle>
          <a:p>
            <a:pPr>
              <a:defRPr/>
            </a:pPr>
            <a:r>
              <a:rPr lang="en-US"/>
              <a:t>70th General Service Conference</a:t>
            </a:r>
            <a:endParaRPr lang="en-US" dirty="0"/>
          </a:p>
        </p:txBody>
      </p:sp>
      <p:sp>
        <p:nvSpPr>
          <p:cNvPr id="40963" name="Rectangle 3"/>
          <p:cNvSpPr>
            <a:spLocks noGrp="1" noChangeArrowheads="1"/>
          </p:cNvSpPr>
          <p:nvPr>
            <p:ph type="dt" sz="quarter" idx="1"/>
          </p:nvPr>
        </p:nvSpPr>
        <p:spPr bwMode="auto">
          <a:xfrm>
            <a:off x="3996850" y="4"/>
            <a:ext cx="3054782" cy="462776"/>
          </a:xfrm>
          <a:prstGeom prst="rect">
            <a:avLst/>
          </a:prstGeom>
          <a:noFill/>
          <a:ln w="9525">
            <a:noFill/>
            <a:miter lim="800000"/>
            <a:headEnd/>
            <a:tailEnd/>
          </a:ln>
        </p:spPr>
        <p:txBody>
          <a:bodyPr vert="horz" wrap="square" lIns="93443" tIns="46722" rIns="93443" bIns="46722" numCol="1" anchor="t" anchorCtr="0" compatLnSpc="1">
            <a:prstTxWarp prst="textNoShape">
              <a:avLst/>
            </a:prstTxWarp>
          </a:bodyPr>
          <a:lstStyle>
            <a:lvl1pPr algn="r" defTabSz="932268" eaLnBrk="1" hangingPunct="1">
              <a:defRPr sz="1000">
                <a:latin typeface="Arial" charset="0"/>
                <a:cs typeface="Arial" charset="0"/>
              </a:defRPr>
            </a:lvl1pPr>
          </a:lstStyle>
          <a:p>
            <a:pPr>
              <a:defRPr/>
            </a:pPr>
            <a:r>
              <a:rPr lang="en-US" dirty="0"/>
              <a:t>Wednesday, April 06, 2016</a:t>
            </a:r>
          </a:p>
        </p:txBody>
      </p:sp>
      <p:sp>
        <p:nvSpPr>
          <p:cNvPr id="40964" name="Rectangle 4"/>
          <p:cNvSpPr>
            <a:spLocks noGrp="1" noChangeArrowheads="1"/>
          </p:cNvSpPr>
          <p:nvPr>
            <p:ph type="ftr" sz="quarter" idx="2"/>
          </p:nvPr>
        </p:nvSpPr>
        <p:spPr bwMode="auto">
          <a:xfrm>
            <a:off x="2" y="8844703"/>
            <a:ext cx="3054782" cy="462775"/>
          </a:xfrm>
          <a:prstGeom prst="rect">
            <a:avLst/>
          </a:prstGeom>
          <a:noFill/>
          <a:ln w="9525">
            <a:noFill/>
            <a:miter lim="800000"/>
            <a:headEnd/>
            <a:tailEnd/>
          </a:ln>
        </p:spPr>
        <p:txBody>
          <a:bodyPr vert="horz" wrap="square" lIns="93443" tIns="46722" rIns="93443" bIns="46722" numCol="1" anchor="b" anchorCtr="0" compatLnSpc="1">
            <a:prstTxWarp prst="textNoShape">
              <a:avLst/>
            </a:prstTxWarp>
          </a:bodyPr>
          <a:lstStyle>
            <a:lvl1pPr defTabSz="932268" eaLnBrk="1" hangingPunct="1">
              <a:defRPr sz="1000">
                <a:latin typeface="Arial" charset="0"/>
                <a:cs typeface="Arial" charset="0"/>
              </a:defRPr>
            </a:lvl1pPr>
          </a:lstStyle>
          <a:p>
            <a:pPr>
              <a:defRPr/>
            </a:pPr>
            <a:endParaRPr lang="en-US" dirty="0"/>
          </a:p>
        </p:txBody>
      </p:sp>
      <p:sp>
        <p:nvSpPr>
          <p:cNvPr id="40965" name="Rectangle 5"/>
          <p:cNvSpPr>
            <a:spLocks noGrp="1" noChangeArrowheads="1"/>
          </p:cNvSpPr>
          <p:nvPr>
            <p:ph type="sldNum" sz="quarter" idx="3"/>
          </p:nvPr>
        </p:nvSpPr>
        <p:spPr bwMode="auto">
          <a:xfrm>
            <a:off x="3996850" y="8844703"/>
            <a:ext cx="3054782" cy="462775"/>
          </a:xfrm>
          <a:prstGeom prst="rect">
            <a:avLst/>
          </a:prstGeom>
          <a:noFill/>
          <a:ln w="9525">
            <a:noFill/>
            <a:miter lim="800000"/>
            <a:headEnd/>
            <a:tailEnd/>
          </a:ln>
        </p:spPr>
        <p:txBody>
          <a:bodyPr vert="horz" wrap="square" lIns="93443" tIns="46722" rIns="93443" bIns="46722" numCol="1" anchor="b" anchorCtr="0" compatLnSpc="1">
            <a:prstTxWarp prst="textNoShape">
              <a:avLst/>
            </a:prstTxWarp>
          </a:bodyPr>
          <a:lstStyle>
            <a:lvl1pPr algn="r" defTabSz="932268" eaLnBrk="1" hangingPunct="1">
              <a:defRPr sz="1000" smtClean="0"/>
            </a:lvl1pPr>
          </a:lstStyle>
          <a:p>
            <a:pPr>
              <a:defRPr/>
            </a:pPr>
            <a:fld id="{63DBF0EB-BCAE-475E-85DB-7D6B915218C1}" type="slidenum">
              <a:rPr lang="en-US"/>
              <a:pPr>
                <a:defRPr/>
              </a:pPr>
              <a:t>‹#›</a:t>
            </a:fld>
            <a:endParaRPr lang="en-US" dirty="0"/>
          </a:p>
        </p:txBody>
      </p:sp>
    </p:spTree>
    <p:extLst>
      <p:ext uri="{BB962C8B-B14F-4D97-AF65-F5344CB8AC3E}">
        <p14:creationId xmlns:p14="http://schemas.microsoft.com/office/powerpoint/2010/main" val="3872255471"/>
      </p:ext>
    </p:extLst>
  </p:cSld>
  <p:clrMap bg1="lt1" tx1="dk1" bg2="lt2" tx2="dk2" accent1="accent1" accent2="accent2" accent3="accent3" accent4="accent4" accent5="accent5" accent6="accent6" hlink="hlink" folHlink="folHlink"/>
  <p:hf sldNum="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8T18:31:36.672"/>
    </inkml:context>
    <inkml:brush xml:id="br0">
      <inkml:brushProperty name="width" value="0.03533" units="cm"/>
      <inkml:brushProperty name="height" value="0.03533" units="cm"/>
    </inkml:brush>
  </inkml:definitions>
  <inkml:trace contextRef="#ctx0" brushRef="#br0">81 3663 1408,'0'0'640,"0"-24"-640,0 17 640,-5 4-640,5-8 0,-6 4-256,6-7 128,-6-1-128,6 8 128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29T22:48:37.596"/>
    </inkml:context>
    <inkml:brush xml:id="br0">
      <inkml:brushProperty name="width" value="0.03333" units="cm"/>
      <inkml:brushProperty name="height" value="0.03333" units="cm"/>
    </inkml:brush>
  </inkml:definitions>
  <inkml:trace contextRef="#ctx0" brushRef="#br0">14278 4304 4864,'27'0'2432,"-27"0"-2432,0-26 2432,0 26-2688,0 0 128,0 0-896,26 0 0,-26-27 384,0 27 128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dt" idx="1"/>
          </p:nvPr>
        </p:nvSpPr>
        <p:spPr bwMode="auto">
          <a:xfrm>
            <a:off x="3996850" y="4"/>
            <a:ext cx="3054782" cy="462776"/>
          </a:xfrm>
          <a:prstGeom prst="rect">
            <a:avLst/>
          </a:prstGeom>
          <a:noFill/>
          <a:ln w="9525">
            <a:noFill/>
            <a:miter lim="800000"/>
            <a:headEnd/>
            <a:tailEnd/>
          </a:ln>
        </p:spPr>
        <p:txBody>
          <a:bodyPr vert="horz" wrap="square" lIns="93443" tIns="46722" rIns="93443" bIns="46722" numCol="1" anchor="t" anchorCtr="0" compatLnSpc="1">
            <a:prstTxWarp prst="textNoShape">
              <a:avLst/>
            </a:prstTxWarp>
          </a:bodyPr>
          <a:lstStyle>
            <a:lvl1pPr algn="r" defTabSz="932268" eaLnBrk="1" hangingPunct="1">
              <a:defRPr sz="900" b="1">
                <a:latin typeface="Arial Rounded MT Bold" pitchFamily="34" charset="0"/>
                <a:cs typeface="Arial" charset="0"/>
              </a:defRPr>
            </a:lvl1pPr>
          </a:lstStyle>
          <a:p>
            <a:pPr>
              <a:defRPr/>
            </a:pPr>
            <a:r>
              <a:rPr lang="en-US" dirty="0"/>
              <a:t>Wednesday, April 06, 2016</a:t>
            </a:r>
          </a:p>
        </p:txBody>
      </p:sp>
      <p:sp>
        <p:nvSpPr>
          <p:cNvPr id="2052" name="Rectangle 4"/>
          <p:cNvSpPr>
            <a:spLocks noGrp="1" noRot="1" noChangeAspect="1" noChangeArrowheads="1" noTextEdit="1"/>
          </p:cNvSpPr>
          <p:nvPr>
            <p:ph type="sldImg" idx="2"/>
          </p:nvPr>
        </p:nvSpPr>
        <p:spPr bwMode="auto">
          <a:xfrm>
            <a:off x="423863" y="698500"/>
            <a:ext cx="6208712"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2064" y="4421541"/>
            <a:ext cx="5649141" cy="4190961"/>
          </a:xfrm>
          <a:prstGeom prst="rect">
            <a:avLst/>
          </a:prstGeom>
          <a:noFill/>
          <a:ln w="9525">
            <a:noFill/>
            <a:miter lim="800000"/>
            <a:headEnd/>
            <a:tailEnd/>
          </a:ln>
        </p:spPr>
        <p:txBody>
          <a:bodyPr vert="horz" wrap="square" lIns="93443" tIns="46722" rIns="93443" bIns="4672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2" y="8844703"/>
            <a:ext cx="3054782" cy="462775"/>
          </a:xfrm>
          <a:prstGeom prst="rect">
            <a:avLst/>
          </a:prstGeom>
          <a:noFill/>
          <a:ln w="9525">
            <a:noFill/>
            <a:miter lim="800000"/>
            <a:headEnd/>
            <a:tailEnd/>
          </a:ln>
        </p:spPr>
        <p:txBody>
          <a:bodyPr vert="horz" wrap="square" lIns="93443" tIns="46722" rIns="93443" bIns="46722" numCol="1" anchor="b" anchorCtr="0" compatLnSpc="1">
            <a:prstTxWarp prst="textNoShape">
              <a:avLst/>
            </a:prstTxWarp>
          </a:bodyPr>
          <a:lstStyle>
            <a:lvl1pPr defTabSz="932268" eaLnBrk="1" hangingPunct="1">
              <a:defRPr sz="1000">
                <a:latin typeface="Arial" charset="0"/>
                <a:cs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3996850" y="8844703"/>
            <a:ext cx="3054782" cy="462775"/>
          </a:xfrm>
          <a:prstGeom prst="rect">
            <a:avLst/>
          </a:prstGeom>
          <a:noFill/>
          <a:ln w="9525">
            <a:noFill/>
            <a:miter lim="800000"/>
            <a:headEnd/>
            <a:tailEnd/>
          </a:ln>
        </p:spPr>
        <p:txBody>
          <a:bodyPr vert="horz" wrap="square" lIns="93443" tIns="46722" rIns="93443" bIns="46722" numCol="1" anchor="b" anchorCtr="0" compatLnSpc="1">
            <a:prstTxWarp prst="textNoShape">
              <a:avLst/>
            </a:prstTxWarp>
          </a:bodyPr>
          <a:lstStyle>
            <a:lvl1pPr algn="r" defTabSz="932268" eaLnBrk="1" hangingPunct="1">
              <a:defRPr sz="1000" smtClean="0"/>
            </a:lvl1pPr>
          </a:lstStyle>
          <a:p>
            <a:pPr>
              <a:defRPr/>
            </a:pPr>
            <a:fld id="{590CA2D0-7DB8-4012-AC6E-4AA8A3C684B9}" type="slidenum">
              <a:rPr lang="en-US"/>
              <a:pPr>
                <a:defRPr/>
              </a:pPr>
              <a:t>‹#›</a:t>
            </a:fld>
            <a:endParaRPr lang="en-US" dirty="0"/>
          </a:p>
        </p:txBody>
      </p:sp>
      <p:sp>
        <p:nvSpPr>
          <p:cNvPr id="2" name="Header Placeholder 1"/>
          <p:cNvSpPr>
            <a:spLocks noGrp="1"/>
          </p:cNvSpPr>
          <p:nvPr>
            <p:ph type="hdr" sz="quarter"/>
          </p:nvPr>
        </p:nvSpPr>
        <p:spPr>
          <a:xfrm>
            <a:off x="2" y="1"/>
            <a:ext cx="3055781" cy="466716"/>
          </a:xfrm>
          <a:prstGeom prst="rect">
            <a:avLst/>
          </a:prstGeom>
        </p:spPr>
        <p:txBody>
          <a:bodyPr vert="horz" lIns="90878" tIns="45439" rIns="90878" bIns="45439" rtlCol="0"/>
          <a:lstStyle>
            <a:lvl1pPr algn="l">
              <a:defRPr sz="1200"/>
            </a:lvl1pPr>
          </a:lstStyle>
          <a:p>
            <a:r>
              <a:rPr lang="en-US"/>
              <a:t>70th General Service Conference</a:t>
            </a:r>
            <a:endParaRPr lang="en-US" dirty="0"/>
          </a:p>
        </p:txBody>
      </p:sp>
    </p:spTree>
    <p:extLst>
      <p:ext uri="{BB962C8B-B14F-4D97-AF65-F5344CB8AC3E}">
        <p14:creationId xmlns:p14="http://schemas.microsoft.com/office/powerpoint/2010/main" val="3007143454"/>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p:cNvSpPr>
          <p:nvPr>
            <p:ph type="body" idx="1"/>
          </p:nvPr>
        </p:nvSpPr>
        <p:spPr>
          <a:xfrm>
            <a:off x="272734" y="3127697"/>
            <a:ext cx="6432122" cy="1149075"/>
          </a:xfrm>
        </p:spPr>
        <p:txBody>
          <a:bodyPr/>
          <a:lstStyle/>
          <a:p>
            <a:pPr algn="just" defTabSz="917419">
              <a:spcAft>
                <a:spcPts val="597"/>
              </a:spcAft>
              <a:defRPr/>
            </a:pPr>
            <a:r>
              <a:rPr lang="en-US" sz="800" b="1" dirty="0"/>
              <a:t>Slide 0 – </a:t>
            </a:r>
            <a:r>
              <a:rPr lang="en-US" sz="800" dirty="0"/>
              <a:t>Good afternoon. My name is Leslie Backus and I am a Class A trustee and treasurer of the General Service Board.</a:t>
            </a:r>
            <a:r>
              <a:rPr lang="en-US" sz="800" b="1" dirty="0"/>
              <a:t>  </a:t>
            </a:r>
            <a:r>
              <a:rPr lang="en-US" sz="800" dirty="0"/>
              <a:t>It is my privilege to deliver the promised updated Treasurer's report. As promised during the 70</a:t>
            </a:r>
            <a:r>
              <a:rPr lang="en-US" sz="800" baseline="30000" dirty="0"/>
              <a:t>th</a:t>
            </a:r>
            <a:r>
              <a:rPr lang="en-US" sz="800" dirty="0"/>
              <a:t> General Service Conference of Alcoholics Anonymous this report contains final numbers based on the audited financials of Alcoholics Anonymous. We need to continue to provide up to date financials and we need better communications about what finance really means when members talk about the “numbers” around the euphemistic picnic table.  And now, during the pandemic, we need even more clear communications about the finances of GSO, AAWS and AA Grapevine.    </a:t>
            </a:r>
          </a:p>
        </p:txBody>
      </p:sp>
      <p:sp>
        <p:nvSpPr>
          <p:cNvPr id="2" name="Slide Image Placeholder 1"/>
          <p:cNvSpPr>
            <a:spLocks noGrp="1" noRot="1" noChangeAspect="1"/>
          </p:cNvSpPr>
          <p:nvPr>
            <p:ph type="sldImg"/>
          </p:nvPr>
        </p:nvSpPr>
        <p:spPr>
          <a:xfrm>
            <a:off x="1158875" y="463550"/>
            <a:ext cx="4735513" cy="2663825"/>
          </a:xfrm>
        </p:spPr>
      </p:sp>
      <p:sp>
        <p:nvSpPr>
          <p:cNvPr id="3" name="Header Placeholder 2">
            <a:extLst>
              <a:ext uri="{FF2B5EF4-FFF2-40B4-BE49-F238E27FC236}">
                <a16:creationId xmlns:a16="http://schemas.microsoft.com/office/drawing/2014/main" id="{6623D172-6D92-4152-89DB-8D67E70DA340}"/>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1966244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5">
            <a:extLst>
              <a:ext uri="{FF2B5EF4-FFF2-40B4-BE49-F238E27FC236}">
                <a16:creationId xmlns:a16="http://schemas.microsoft.com/office/drawing/2014/main" id="{E897C39C-E9CF-4162-B530-487544170E02}"/>
              </a:ext>
            </a:extLst>
          </p:cNvPr>
          <p:cNvSpPr>
            <a:spLocks noGrp="1"/>
          </p:cNvSpPr>
          <p:nvPr>
            <p:ph type="body" sz="quarter" idx="3"/>
          </p:nvPr>
        </p:nvSpPr>
        <p:spPr>
          <a:xfrm>
            <a:off x="419349" y="4191773"/>
            <a:ext cx="6217718" cy="765001"/>
          </a:xfrm>
        </p:spPr>
        <p:txBody>
          <a:bodyPr/>
          <a:lstStyle/>
          <a:p>
            <a:endParaRPr lang="en-US" dirty="0"/>
          </a:p>
        </p:txBody>
      </p:sp>
      <p:sp>
        <p:nvSpPr>
          <p:cNvPr id="3" name="Header Placeholder 2">
            <a:extLst>
              <a:ext uri="{FF2B5EF4-FFF2-40B4-BE49-F238E27FC236}">
                <a16:creationId xmlns:a16="http://schemas.microsoft.com/office/drawing/2014/main" id="{8E09103E-0F2A-4164-99A3-C83273D02FC3}"/>
              </a:ext>
            </a:extLst>
          </p:cNvPr>
          <p:cNvSpPr>
            <a:spLocks noGrp="1"/>
          </p:cNvSpPr>
          <p:nvPr>
            <p:ph type="hdr" sz="quarter"/>
          </p:nvPr>
        </p:nvSpPr>
        <p:spPr/>
        <p:txBody>
          <a:bodyPr/>
          <a:lstStyle/>
          <a:p>
            <a:pPr defTabSz="907257">
              <a:defRPr/>
            </a:pPr>
            <a:r>
              <a:rPr lang="en-US">
                <a:solidFill>
                  <a:srgbClr val="000000"/>
                </a:solidFill>
                <a:latin typeface="Calibri"/>
              </a:rPr>
              <a:t>70th General Service Conference</a:t>
            </a:r>
            <a:endParaRPr lang="en-US" dirty="0">
              <a:solidFill>
                <a:srgbClr val="000000"/>
              </a:solidFill>
              <a:latin typeface="Calibri"/>
            </a:endParaRPr>
          </a:p>
        </p:txBody>
      </p:sp>
    </p:spTree>
    <p:extLst>
      <p:ext uri="{BB962C8B-B14F-4D97-AF65-F5344CB8AC3E}">
        <p14:creationId xmlns:p14="http://schemas.microsoft.com/office/powerpoint/2010/main" val="344314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4079" y="4248231"/>
            <a:ext cx="6212989" cy="1237432"/>
          </a:xfrm>
        </p:spPr>
        <p:txBody>
          <a:bodyPr/>
          <a:lstStyle/>
          <a:p>
            <a:endParaRPr lang="en-US" b="1" dirty="0"/>
          </a:p>
        </p:txBody>
      </p:sp>
      <p:sp>
        <p:nvSpPr>
          <p:cNvPr id="4" name="Slide Number Placeholder 3"/>
          <p:cNvSpPr>
            <a:spLocks noGrp="1"/>
          </p:cNvSpPr>
          <p:nvPr>
            <p:ph type="sldNum" sz="quarter" idx="5"/>
          </p:nvPr>
        </p:nvSpPr>
        <p:spPr/>
        <p:txBody>
          <a:bodyPr/>
          <a:lstStyle/>
          <a:p>
            <a:pPr defTabSz="907257">
              <a:defRPr/>
            </a:pPr>
            <a:fld id="{816D01DA-1CBB-4DB3-8FFF-6E28CC3797FD}" type="slidenum">
              <a:rPr lang="en-US" sz="1200">
                <a:solidFill>
                  <a:prstClr val="black"/>
                </a:solidFill>
                <a:latin typeface="Calibri" panose="020F0502020204030204"/>
              </a:rPr>
              <a:pPr defTabSz="907257">
                <a:defRPr/>
              </a:pPr>
              <a:t>10</a:t>
            </a:fld>
            <a:endParaRPr lang="en-US" sz="1200" dirty="0">
              <a:solidFill>
                <a:prstClr val="black"/>
              </a:solidFill>
              <a:latin typeface="Calibri" panose="020F0502020204030204"/>
            </a:endParaRPr>
          </a:p>
        </p:txBody>
      </p:sp>
      <p:sp>
        <p:nvSpPr>
          <p:cNvPr id="5" name="Header Placeholder 4">
            <a:extLst>
              <a:ext uri="{FF2B5EF4-FFF2-40B4-BE49-F238E27FC236}">
                <a16:creationId xmlns:a16="http://schemas.microsoft.com/office/drawing/2014/main" id="{851C0D3C-BFF1-483F-99A5-67AE73CBF938}"/>
              </a:ext>
            </a:extLst>
          </p:cNvPr>
          <p:cNvSpPr>
            <a:spLocks noGrp="1"/>
          </p:cNvSpPr>
          <p:nvPr>
            <p:ph type="hdr" sz="quarter"/>
          </p:nvPr>
        </p:nvSpPr>
        <p:spPr/>
        <p:txBody>
          <a:bodyPr/>
          <a:lstStyle/>
          <a:p>
            <a:pPr defTabSz="907257">
              <a:defRPr/>
            </a:pPr>
            <a:r>
              <a:rPr lang="en-US">
                <a:solidFill>
                  <a:prstClr val="black"/>
                </a:solidFill>
                <a:latin typeface="Calibri" panose="020F0502020204030204"/>
              </a:rPr>
              <a:t>70th General Service Conference</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4293093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horizontal column plots are simple totals, grouped by region. I added the online highlight to add a bit more insight onto the visual as this may be interesting to revisit next year/as our online presence improves with the webstore/contributions online projects.</a:t>
            </a:r>
          </a:p>
        </p:txBody>
      </p:sp>
      <p:sp>
        <p:nvSpPr>
          <p:cNvPr id="4" name="Slide Number Placeholder 3"/>
          <p:cNvSpPr>
            <a:spLocks noGrp="1"/>
          </p:cNvSpPr>
          <p:nvPr>
            <p:ph type="sldNum" sz="quarter" idx="10"/>
          </p:nvPr>
        </p:nvSpPr>
        <p:spPr/>
        <p:txBody>
          <a:bodyPr/>
          <a:lstStyle/>
          <a:p>
            <a:fld id="{32FB5235-B63F-4166-B75D-694B94816485}" type="slidenum">
              <a:rPr lang="en-US" smtClean="0"/>
              <a:t>11</a:t>
            </a:fld>
            <a:endParaRPr lang="en-US"/>
          </a:p>
        </p:txBody>
      </p:sp>
    </p:spTree>
    <p:extLst>
      <p:ext uri="{BB962C8B-B14F-4D97-AF65-F5344CB8AC3E}">
        <p14:creationId xmlns:p14="http://schemas.microsoft.com/office/powerpoint/2010/main" val="545275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ascending arrangement changes as a result of the total dollar value behind each region’s contributions.</a:t>
            </a:r>
          </a:p>
        </p:txBody>
      </p:sp>
      <p:sp>
        <p:nvSpPr>
          <p:cNvPr id="4" name="Slide Number Placeholder 3"/>
          <p:cNvSpPr>
            <a:spLocks noGrp="1"/>
          </p:cNvSpPr>
          <p:nvPr>
            <p:ph type="sldNum" sz="quarter" idx="10"/>
          </p:nvPr>
        </p:nvSpPr>
        <p:spPr/>
        <p:txBody>
          <a:bodyPr/>
          <a:lstStyle/>
          <a:p>
            <a:fld id="{32FB5235-B63F-4166-B75D-694B94816485}" type="slidenum">
              <a:rPr lang="en-US" smtClean="0"/>
              <a:t>12</a:t>
            </a:fld>
            <a:endParaRPr lang="en-US"/>
          </a:p>
        </p:txBody>
      </p:sp>
    </p:spTree>
    <p:extLst>
      <p:ext uri="{BB962C8B-B14F-4D97-AF65-F5344CB8AC3E}">
        <p14:creationId xmlns:p14="http://schemas.microsoft.com/office/powerpoint/2010/main" val="2089263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10"/>
          </p:nvPr>
        </p:nvSpPr>
        <p:spPr/>
        <p:txBody>
          <a:bodyPr/>
          <a:lstStyle/>
          <a:p>
            <a:fld id="{32FB5235-B63F-4166-B75D-694B94816485}" type="slidenum">
              <a:rPr lang="en-US" smtClean="0"/>
              <a:t>13</a:t>
            </a:fld>
            <a:endParaRPr lang="en-US"/>
          </a:p>
        </p:txBody>
      </p:sp>
    </p:spTree>
    <p:extLst>
      <p:ext uri="{BB962C8B-B14F-4D97-AF65-F5344CB8AC3E}">
        <p14:creationId xmlns:p14="http://schemas.microsoft.com/office/powerpoint/2010/main" val="4204008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illustrates the</a:t>
            </a:r>
            <a:r>
              <a:rPr lang="en-US" baseline="0" dirty="0"/>
              <a:t> distribution by the amount of the contributions.  Just over 70% of group donations are $100 or less while 86% of individual contributions are under $100.  </a:t>
            </a:r>
            <a:endParaRPr lang="en-US" dirty="0"/>
          </a:p>
        </p:txBody>
      </p:sp>
      <p:sp>
        <p:nvSpPr>
          <p:cNvPr id="4" name="Slide Number Placeholder 3"/>
          <p:cNvSpPr>
            <a:spLocks noGrp="1"/>
          </p:cNvSpPr>
          <p:nvPr>
            <p:ph type="sldNum" sz="quarter" idx="10"/>
          </p:nvPr>
        </p:nvSpPr>
        <p:spPr/>
        <p:txBody>
          <a:bodyPr/>
          <a:lstStyle/>
          <a:p>
            <a:fld id="{32FB5235-B63F-4166-B75D-694B94816485}" type="slidenum">
              <a:rPr lang="en-US" smtClean="0"/>
              <a:t>14</a:t>
            </a:fld>
            <a:endParaRPr lang="en-US"/>
          </a:p>
        </p:txBody>
      </p:sp>
    </p:spTree>
    <p:extLst>
      <p:ext uri="{BB962C8B-B14F-4D97-AF65-F5344CB8AC3E}">
        <p14:creationId xmlns:p14="http://schemas.microsoft.com/office/powerpoint/2010/main" val="1750835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B5235-B63F-4166-B75D-694B94816485}" type="slidenum">
              <a:rPr lang="en-US" smtClean="0"/>
              <a:t>15</a:t>
            </a:fld>
            <a:endParaRPr lang="en-US"/>
          </a:p>
        </p:txBody>
      </p:sp>
    </p:spTree>
    <p:extLst>
      <p:ext uri="{BB962C8B-B14F-4D97-AF65-F5344CB8AC3E}">
        <p14:creationId xmlns:p14="http://schemas.microsoft.com/office/powerpoint/2010/main" val="1520140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B5235-B63F-4166-B75D-694B94816485}" type="slidenum">
              <a:rPr lang="en-US" smtClean="0"/>
              <a:t>16</a:t>
            </a:fld>
            <a:endParaRPr lang="en-US"/>
          </a:p>
        </p:txBody>
      </p:sp>
    </p:spTree>
    <p:extLst>
      <p:ext uri="{BB962C8B-B14F-4D97-AF65-F5344CB8AC3E}">
        <p14:creationId xmlns:p14="http://schemas.microsoft.com/office/powerpoint/2010/main" val="531284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B5235-B63F-4166-B75D-694B94816485}" type="slidenum">
              <a:rPr lang="en-US" smtClean="0"/>
              <a:t>17</a:t>
            </a:fld>
            <a:endParaRPr lang="en-US"/>
          </a:p>
        </p:txBody>
      </p:sp>
    </p:spTree>
    <p:extLst>
      <p:ext uri="{BB962C8B-B14F-4D97-AF65-F5344CB8AC3E}">
        <p14:creationId xmlns:p14="http://schemas.microsoft.com/office/powerpoint/2010/main" val="3495546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4079" y="4201216"/>
            <a:ext cx="6129434" cy="604445"/>
          </a:xfrm>
        </p:spPr>
        <p:txBody>
          <a:bodyPr/>
          <a:lstStyle/>
          <a:p>
            <a:pPr lvl="0">
              <a:defRPr/>
            </a:pPr>
            <a:endParaRPr lang="en-US" sz="800" b="1" dirty="0"/>
          </a:p>
        </p:txBody>
      </p:sp>
      <p:sp>
        <p:nvSpPr>
          <p:cNvPr id="4" name="Header Placeholder 3">
            <a:extLst>
              <a:ext uri="{FF2B5EF4-FFF2-40B4-BE49-F238E27FC236}">
                <a16:creationId xmlns:a16="http://schemas.microsoft.com/office/drawing/2014/main" id="{5CDF0B8B-42F8-4ED6-95C4-0A5E16375D19}"/>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220121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6225" y="671513"/>
            <a:ext cx="6210300" cy="3494087"/>
          </a:xfrm>
        </p:spPr>
      </p:sp>
      <p:sp>
        <p:nvSpPr>
          <p:cNvPr id="3" name="Notes Placeholder 2"/>
          <p:cNvSpPr>
            <a:spLocks noGrp="1"/>
          </p:cNvSpPr>
          <p:nvPr>
            <p:ph type="body" idx="1"/>
          </p:nvPr>
        </p:nvSpPr>
        <p:spPr>
          <a:xfrm>
            <a:off x="197063" y="4165014"/>
            <a:ext cx="6659138" cy="1169539"/>
          </a:xfrm>
        </p:spPr>
        <p:txBody>
          <a:bodyPr/>
          <a:lstStyle/>
          <a:p>
            <a:pPr>
              <a:lnSpc>
                <a:spcPct val="150000"/>
              </a:lnSpc>
            </a:pPr>
            <a:r>
              <a:rPr lang="en-US" sz="800" dirty="0"/>
              <a:t>The Audit Committee met with the independent auditor</a:t>
            </a:r>
            <a:r>
              <a:rPr lang="en-US" sz="800" baseline="0" dirty="0"/>
              <a:t> </a:t>
            </a:r>
            <a:r>
              <a:rPr lang="en-US" sz="800" dirty="0"/>
              <a:t>to review and accept the final audit on July 13</a:t>
            </a:r>
            <a:r>
              <a:rPr lang="en-US" sz="800" baseline="30000" dirty="0"/>
              <a:t>th</a:t>
            </a:r>
            <a:r>
              <a:rPr lang="en-US" sz="800" dirty="0"/>
              <a:t> </a:t>
            </a:r>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1244826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349" y="4201217"/>
            <a:ext cx="6217718" cy="604446"/>
          </a:xfrm>
        </p:spPr>
        <p:txBody>
          <a:bodyPr/>
          <a:lstStyle/>
          <a:p>
            <a:pPr defTabSz="907257">
              <a:defRPr/>
            </a:pPr>
            <a:endParaRPr lang="en-US" sz="800" b="1" dirty="0"/>
          </a:p>
        </p:txBody>
      </p:sp>
      <p:sp>
        <p:nvSpPr>
          <p:cNvPr id="4" name="Header Placeholder 3">
            <a:extLst>
              <a:ext uri="{FF2B5EF4-FFF2-40B4-BE49-F238E27FC236}">
                <a16:creationId xmlns:a16="http://schemas.microsoft.com/office/drawing/2014/main" id="{5F126687-D0DC-49D5-835E-6133F365AB9A}"/>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1685560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
          <p:cNvSpPr txBox="1">
            <a:spLocks noGrp="1" noChangeArrowheads="1"/>
          </p:cNvSpPr>
          <p:nvPr/>
        </p:nvSpPr>
        <p:spPr bwMode="auto">
          <a:xfrm>
            <a:off x="3996850" y="8844703"/>
            <a:ext cx="3054782" cy="4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dirty="0"/>
          </a:p>
        </p:txBody>
      </p:sp>
      <p:sp>
        <p:nvSpPr>
          <p:cNvPr id="23556" name="Rectangle 2"/>
          <p:cNvSpPr>
            <a:spLocks noGrp="1" noRot="1" noChangeAspect="1" noChangeArrowheads="1" noTextEdit="1"/>
          </p:cNvSpPr>
          <p:nvPr>
            <p:ph type="sldImg"/>
          </p:nvPr>
        </p:nvSpPr>
        <p:spPr>
          <a:xfrm>
            <a:off x="1092200" y="611188"/>
            <a:ext cx="4745038" cy="2668587"/>
          </a:xfrm>
          <a:ln/>
        </p:spPr>
      </p:sp>
      <p:sp>
        <p:nvSpPr>
          <p:cNvPr id="6" name="Notes Placeholder 5"/>
          <p:cNvSpPr>
            <a:spLocks noGrp="1"/>
          </p:cNvSpPr>
          <p:nvPr>
            <p:ph type="body" idx="1"/>
          </p:nvPr>
        </p:nvSpPr>
        <p:spPr>
          <a:xfrm>
            <a:off x="424078" y="3294546"/>
            <a:ext cx="6176851" cy="680002"/>
          </a:xfrm>
        </p:spPr>
        <p:txBody>
          <a:bodyPr>
            <a:normAutofit/>
          </a:bodyPr>
          <a:lstStyle/>
          <a:p>
            <a:pPr algn="just"/>
            <a:r>
              <a:rPr lang="en-US" sz="800" b="1" dirty="0"/>
              <a:t>Slide 20 </a:t>
            </a:r>
            <a:r>
              <a:rPr lang="en-US" sz="800" dirty="0"/>
              <a:t>– illustrates the pervasive and very negative effects of how inflation has diminished the value or purchasing power of one dollar since the very first days of A.A. through today.  It shows that $1.00 in June 1935 is now equivalent to $18.55 in 2019, regardless of what that 1935 dollar was spent on, whether it went for alcohol, coffee or put into the 7</a:t>
            </a:r>
            <a:r>
              <a:rPr lang="en-US" sz="800" baseline="30000" dirty="0"/>
              <a:t>th</a:t>
            </a:r>
            <a:r>
              <a:rPr lang="en-US" sz="800" dirty="0"/>
              <a:t> Tradition Self-Support basket.</a:t>
            </a:r>
          </a:p>
          <a:p>
            <a:pPr algn="just"/>
            <a:r>
              <a:rPr lang="en-US" sz="800" b="1" u="sng" dirty="0"/>
              <a:t>Source</a:t>
            </a:r>
            <a:r>
              <a:rPr lang="en-US" sz="800" b="1" dirty="0"/>
              <a:t> –</a:t>
            </a:r>
            <a:r>
              <a:rPr lang="en-US" sz="800" dirty="0"/>
              <a:t> 2019 inflation information is from U.S. Department of Labor, Bureau of Labor Statistics, CPI Inflation Calculator website.</a:t>
            </a:r>
          </a:p>
          <a:p>
            <a:endParaRPr lang="en-US" sz="1100" dirty="0"/>
          </a:p>
        </p:txBody>
      </p:sp>
      <p:sp>
        <p:nvSpPr>
          <p:cNvPr id="2" name="Header Placeholder 1">
            <a:extLst>
              <a:ext uri="{FF2B5EF4-FFF2-40B4-BE49-F238E27FC236}">
                <a16:creationId xmlns:a16="http://schemas.microsoft.com/office/drawing/2014/main" id="{B6D777FA-C5FD-4EDF-8D9C-F8B05712AF68}"/>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990465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txBox="1">
            <a:spLocks noGrp="1" noChangeArrowheads="1"/>
          </p:cNvSpPr>
          <p:nvPr/>
        </p:nvSpPr>
        <p:spPr bwMode="auto">
          <a:xfrm>
            <a:off x="3996850" y="8844703"/>
            <a:ext cx="3054782" cy="4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dirty="0"/>
          </a:p>
        </p:txBody>
      </p:sp>
      <p:sp>
        <p:nvSpPr>
          <p:cNvPr id="27652" name="Rectangle 2"/>
          <p:cNvSpPr>
            <a:spLocks noGrp="1" noRot="1" noChangeAspect="1" noChangeArrowheads="1" noTextEdit="1"/>
          </p:cNvSpPr>
          <p:nvPr>
            <p:ph type="sldImg"/>
          </p:nvPr>
        </p:nvSpPr>
        <p:spPr>
          <a:xfrm>
            <a:off x="1279525" y="611188"/>
            <a:ext cx="4497388" cy="2528887"/>
          </a:xfrm>
          <a:ln/>
        </p:spPr>
      </p:sp>
      <p:sp>
        <p:nvSpPr>
          <p:cNvPr id="5" name="Notes Placeholder 4"/>
          <p:cNvSpPr>
            <a:spLocks noGrp="1"/>
          </p:cNvSpPr>
          <p:nvPr>
            <p:ph type="body" idx="1"/>
          </p:nvPr>
        </p:nvSpPr>
        <p:spPr>
          <a:xfrm>
            <a:off x="659345" y="3218991"/>
            <a:ext cx="5915639" cy="755557"/>
          </a:xfrm>
        </p:spPr>
        <p:txBody>
          <a:bodyPr>
            <a:normAutofit/>
          </a:bodyPr>
          <a:lstStyle/>
          <a:p>
            <a:endParaRPr lang="en-US" dirty="0"/>
          </a:p>
        </p:txBody>
      </p:sp>
      <p:sp>
        <p:nvSpPr>
          <p:cNvPr id="2" name="Header Placeholder 1">
            <a:extLst>
              <a:ext uri="{FF2B5EF4-FFF2-40B4-BE49-F238E27FC236}">
                <a16:creationId xmlns:a16="http://schemas.microsoft.com/office/drawing/2014/main" id="{34BE1772-C6A0-4BF2-A435-78F076AFF432}"/>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1658320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7"/>
          <p:cNvSpPr txBox="1">
            <a:spLocks noGrp="1" noChangeArrowheads="1"/>
          </p:cNvSpPr>
          <p:nvPr/>
        </p:nvSpPr>
        <p:spPr bwMode="auto">
          <a:xfrm>
            <a:off x="3996850" y="8844703"/>
            <a:ext cx="3054782" cy="4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dirty="0"/>
          </a:p>
        </p:txBody>
      </p:sp>
      <p:sp>
        <p:nvSpPr>
          <p:cNvPr id="44036" name="Rectangle 2"/>
          <p:cNvSpPr txBox="1">
            <a:spLocks noGrp="1" noChangeArrowheads="1"/>
          </p:cNvSpPr>
          <p:nvPr/>
        </p:nvSpPr>
        <p:spPr bwMode="auto">
          <a:xfrm>
            <a:off x="2" y="4"/>
            <a:ext cx="3054782" cy="46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000" b="1" dirty="0">
              <a:latin typeface="Arial Rounded MT Bold" panose="020F0704030504030204" pitchFamily="34" charset="0"/>
            </a:endParaRPr>
          </a:p>
        </p:txBody>
      </p:sp>
      <p:sp>
        <p:nvSpPr>
          <p:cNvPr id="44038" name="Rectangle 2"/>
          <p:cNvSpPr>
            <a:spLocks noGrp="1" noRot="1" noChangeAspect="1" noChangeArrowheads="1" noTextEdit="1"/>
          </p:cNvSpPr>
          <p:nvPr>
            <p:ph type="sldImg"/>
          </p:nvPr>
        </p:nvSpPr>
        <p:spPr>
          <a:xfrm>
            <a:off x="963613" y="533400"/>
            <a:ext cx="5130800" cy="2886075"/>
          </a:xfrm>
          <a:ln/>
        </p:spPr>
      </p:sp>
      <p:sp>
        <p:nvSpPr>
          <p:cNvPr id="5" name="Notes Placeholder 4"/>
          <p:cNvSpPr>
            <a:spLocks noGrp="1"/>
          </p:cNvSpPr>
          <p:nvPr>
            <p:ph type="body" idx="1"/>
          </p:nvPr>
        </p:nvSpPr>
        <p:spPr>
          <a:xfrm>
            <a:off x="568814" y="3485795"/>
            <a:ext cx="5915639" cy="715421"/>
          </a:xfrm>
        </p:spPr>
        <p:txBody>
          <a:bodyPr/>
          <a:lstStyle/>
          <a:p>
            <a:r>
              <a:rPr lang="en-US" sz="800" dirty="0"/>
              <a:t>3,249,000.</a:t>
            </a:r>
          </a:p>
        </p:txBody>
      </p:sp>
      <p:sp>
        <p:nvSpPr>
          <p:cNvPr id="2" name="Header Placeholder 1">
            <a:extLst>
              <a:ext uri="{FF2B5EF4-FFF2-40B4-BE49-F238E27FC236}">
                <a16:creationId xmlns:a16="http://schemas.microsoft.com/office/drawing/2014/main" id="{5B3F0D2A-9108-4F87-B719-CBA9ABFD2D35}"/>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1106281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8712" cy="3492500"/>
          </a:xfrm>
        </p:spPr>
      </p:sp>
      <p:sp>
        <p:nvSpPr>
          <p:cNvPr id="3" name="Notes Placeholder 2"/>
          <p:cNvSpPr>
            <a:spLocks noGrp="1"/>
          </p:cNvSpPr>
          <p:nvPr>
            <p:ph type="body" idx="1"/>
          </p:nvPr>
        </p:nvSpPr>
        <p:spPr>
          <a:xfrm>
            <a:off x="348406" y="4201216"/>
            <a:ext cx="6211888" cy="680002"/>
          </a:xfrm>
        </p:spPr>
        <p:txBody>
          <a:bodyPr/>
          <a:lstStyle/>
          <a:p>
            <a:pPr algn="just"/>
            <a:endParaRPr lang="en-US" sz="800" dirty="0"/>
          </a:p>
        </p:txBody>
      </p:sp>
      <p:sp>
        <p:nvSpPr>
          <p:cNvPr id="4" name="Header Placeholder 3">
            <a:extLst>
              <a:ext uri="{FF2B5EF4-FFF2-40B4-BE49-F238E27FC236}">
                <a16:creationId xmlns:a16="http://schemas.microsoft.com/office/drawing/2014/main" id="{6713CF27-3D8F-485F-8641-F941286824EA}"/>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1044626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txBox="1">
            <a:spLocks noGrp="1" noChangeArrowheads="1"/>
          </p:cNvSpPr>
          <p:nvPr/>
        </p:nvSpPr>
        <p:spPr bwMode="auto">
          <a:xfrm>
            <a:off x="3996850" y="8844703"/>
            <a:ext cx="3054782" cy="4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dirty="0"/>
          </a:p>
        </p:txBody>
      </p:sp>
      <p:sp>
        <p:nvSpPr>
          <p:cNvPr id="58372" name="Rectangle 2"/>
          <p:cNvSpPr txBox="1">
            <a:spLocks noGrp="1" noChangeArrowheads="1"/>
          </p:cNvSpPr>
          <p:nvPr/>
        </p:nvSpPr>
        <p:spPr bwMode="auto">
          <a:xfrm>
            <a:off x="2" y="-34879"/>
            <a:ext cx="3054782" cy="46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000" b="1" dirty="0">
              <a:latin typeface="Arial Rounded MT Bold" panose="020F0704030504030204" pitchFamily="34" charset="0"/>
            </a:endParaRPr>
          </a:p>
        </p:txBody>
      </p:sp>
      <p:sp>
        <p:nvSpPr>
          <p:cNvPr id="58374" name="Rectangle 2"/>
          <p:cNvSpPr>
            <a:spLocks noGrp="1" noRot="1" noChangeAspect="1" noChangeArrowheads="1" noTextEdit="1"/>
          </p:cNvSpPr>
          <p:nvPr>
            <p:ph type="sldImg"/>
          </p:nvPr>
        </p:nvSpPr>
        <p:spPr>
          <a:xfrm>
            <a:off x="1379538" y="533400"/>
            <a:ext cx="4297362" cy="2417763"/>
          </a:xfrm>
          <a:ln/>
        </p:spPr>
      </p:sp>
      <p:sp>
        <p:nvSpPr>
          <p:cNvPr id="5" name="Notes Placeholder 4"/>
          <p:cNvSpPr>
            <a:spLocks noGrp="1"/>
          </p:cNvSpPr>
          <p:nvPr>
            <p:ph type="body" idx="1"/>
          </p:nvPr>
        </p:nvSpPr>
        <p:spPr>
          <a:xfrm>
            <a:off x="702065" y="2951400"/>
            <a:ext cx="5915639" cy="872037"/>
          </a:xfrm>
        </p:spPr>
        <p:txBody>
          <a:bodyPr/>
          <a:lstStyle/>
          <a:p>
            <a:endParaRPr lang="en-US" sz="900" dirty="0"/>
          </a:p>
        </p:txBody>
      </p:sp>
      <p:sp>
        <p:nvSpPr>
          <p:cNvPr id="2" name="Header Placeholder 1">
            <a:extLst>
              <a:ext uri="{FF2B5EF4-FFF2-40B4-BE49-F238E27FC236}">
                <a16:creationId xmlns:a16="http://schemas.microsoft.com/office/drawing/2014/main" id="{F9D25925-5BFB-4442-8459-A3AD646D3FA6}"/>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2168164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6196" y="4191773"/>
            <a:ext cx="6220871" cy="991668"/>
          </a:xfrm>
        </p:spPr>
        <p:txBody>
          <a:bodyPr/>
          <a:lstStyle/>
          <a:p>
            <a:endParaRPr lang="en-US" sz="800" dirty="0"/>
          </a:p>
        </p:txBody>
      </p:sp>
      <p:sp>
        <p:nvSpPr>
          <p:cNvPr id="4" name="Header Placeholder 3">
            <a:extLst>
              <a:ext uri="{FF2B5EF4-FFF2-40B4-BE49-F238E27FC236}">
                <a16:creationId xmlns:a16="http://schemas.microsoft.com/office/drawing/2014/main" id="{5CB0A20F-3E4C-4023-A9FA-20CA747469B4}"/>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3200083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8712" cy="3492500"/>
          </a:xfrm>
        </p:spPr>
      </p:sp>
      <p:sp>
        <p:nvSpPr>
          <p:cNvPr id="3" name="Notes Placeholder 2"/>
          <p:cNvSpPr>
            <a:spLocks noGrp="1"/>
          </p:cNvSpPr>
          <p:nvPr>
            <p:ph type="body" idx="1"/>
          </p:nvPr>
        </p:nvSpPr>
        <p:spPr>
          <a:xfrm>
            <a:off x="419349" y="4191772"/>
            <a:ext cx="6217718" cy="1067224"/>
          </a:xfrm>
        </p:spPr>
        <p:txBody>
          <a:bodyPr/>
          <a:lstStyle/>
          <a:p>
            <a:endParaRPr lang="en-US" sz="1000" dirty="0"/>
          </a:p>
        </p:txBody>
      </p:sp>
      <p:sp>
        <p:nvSpPr>
          <p:cNvPr id="4" name="Header Placeholder 3">
            <a:extLst>
              <a:ext uri="{FF2B5EF4-FFF2-40B4-BE49-F238E27FC236}">
                <a16:creationId xmlns:a16="http://schemas.microsoft.com/office/drawing/2014/main" id="{05CCF799-30E6-433B-8579-E103DABA48CA}"/>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702213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349" y="4191774"/>
            <a:ext cx="6217718" cy="1067223"/>
          </a:xfrm>
        </p:spPr>
        <p:txBody>
          <a:bodyPr/>
          <a:lstStyle/>
          <a:p>
            <a:endParaRPr lang="en-US" dirty="0"/>
          </a:p>
        </p:txBody>
      </p:sp>
      <p:sp>
        <p:nvSpPr>
          <p:cNvPr id="4" name="Header Placeholder 3">
            <a:extLst>
              <a:ext uri="{FF2B5EF4-FFF2-40B4-BE49-F238E27FC236}">
                <a16:creationId xmlns:a16="http://schemas.microsoft.com/office/drawing/2014/main" id="{1F992786-618B-4373-9C3E-CC28AAA32DCC}"/>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692231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txBox="1">
            <a:spLocks noGrp="1" noChangeArrowheads="1"/>
          </p:cNvSpPr>
          <p:nvPr/>
        </p:nvSpPr>
        <p:spPr bwMode="auto">
          <a:xfrm>
            <a:off x="3996850" y="8844703"/>
            <a:ext cx="3054782" cy="4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dirty="0"/>
          </a:p>
        </p:txBody>
      </p:sp>
      <p:sp>
        <p:nvSpPr>
          <p:cNvPr id="58372" name="Rectangle 2"/>
          <p:cNvSpPr txBox="1">
            <a:spLocks noGrp="1" noChangeArrowheads="1"/>
          </p:cNvSpPr>
          <p:nvPr/>
        </p:nvSpPr>
        <p:spPr bwMode="auto">
          <a:xfrm>
            <a:off x="2" y="-34879"/>
            <a:ext cx="3054782" cy="46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000" b="1" dirty="0">
              <a:latin typeface="Arial Rounded MT Bold" panose="020F0704030504030204" pitchFamily="34" charset="0"/>
            </a:endParaRPr>
          </a:p>
        </p:txBody>
      </p:sp>
      <p:sp>
        <p:nvSpPr>
          <p:cNvPr id="58374" name="Rectangle 2"/>
          <p:cNvSpPr>
            <a:spLocks noGrp="1" noRot="1" noChangeAspect="1" noChangeArrowheads="1" noTextEdit="1"/>
          </p:cNvSpPr>
          <p:nvPr>
            <p:ph type="sldImg"/>
          </p:nvPr>
        </p:nvSpPr>
        <p:spPr>
          <a:xfrm>
            <a:off x="1379538" y="533400"/>
            <a:ext cx="4297362" cy="2417763"/>
          </a:xfrm>
          <a:ln/>
        </p:spPr>
      </p:sp>
      <p:sp>
        <p:nvSpPr>
          <p:cNvPr id="5" name="Notes Placeholder 4"/>
          <p:cNvSpPr>
            <a:spLocks noGrp="1"/>
          </p:cNvSpPr>
          <p:nvPr>
            <p:ph type="body" idx="1"/>
          </p:nvPr>
        </p:nvSpPr>
        <p:spPr>
          <a:xfrm>
            <a:off x="702065" y="2951400"/>
            <a:ext cx="5915639" cy="872037"/>
          </a:xfrm>
        </p:spPr>
        <p:txBody>
          <a:bodyPr/>
          <a:lstStyle/>
          <a:p>
            <a:endParaRPr lang="en-US" sz="900" dirty="0"/>
          </a:p>
        </p:txBody>
      </p:sp>
      <p:sp>
        <p:nvSpPr>
          <p:cNvPr id="2" name="Header Placeholder 1">
            <a:extLst>
              <a:ext uri="{FF2B5EF4-FFF2-40B4-BE49-F238E27FC236}">
                <a16:creationId xmlns:a16="http://schemas.microsoft.com/office/drawing/2014/main" id="{F9D25925-5BFB-4442-8459-A3AD646D3FA6}"/>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254246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6225" y="671513"/>
            <a:ext cx="6210300" cy="3494087"/>
          </a:xfrm>
        </p:spPr>
      </p:sp>
      <p:sp>
        <p:nvSpPr>
          <p:cNvPr id="3" name="Notes Placeholder 2"/>
          <p:cNvSpPr>
            <a:spLocks noGrp="1"/>
          </p:cNvSpPr>
          <p:nvPr>
            <p:ph type="body" idx="1"/>
          </p:nvPr>
        </p:nvSpPr>
        <p:spPr>
          <a:xfrm>
            <a:off x="197063" y="4165014"/>
            <a:ext cx="6659138" cy="1169539"/>
          </a:xfrm>
        </p:spPr>
        <p:txBody>
          <a:bodyPr/>
          <a:lstStyle/>
          <a:p>
            <a:pPr>
              <a:lnSpc>
                <a:spcPct val="150000"/>
              </a:lnSpc>
            </a:pPr>
            <a:endParaRPr lang="en-US" sz="800" dirty="0"/>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1538838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8712" cy="3492500"/>
          </a:xfrm>
        </p:spPr>
      </p:sp>
      <p:sp>
        <p:nvSpPr>
          <p:cNvPr id="3" name="Notes Placeholder 2"/>
          <p:cNvSpPr>
            <a:spLocks noGrp="1"/>
          </p:cNvSpPr>
          <p:nvPr>
            <p:ph type="body" idx="1"/>
          </p:nvPr>
        </p:nvSpPr>
        <p:spPr>
          <a:xfrm>
            <a:off x="419349" y="4201218"/>
            <a:ext cx="6140945" cy="528889"/>
          </a:xfrm>
        </p:spPr>
        <p:txBody>
          <a:bodyPr/>
          <a:lstStyle/>
          <a:p>
            <a:pPr algn="just">
              <a:lnSpc>
                <a:spcPct val="150000"/>
              </a:lnSpc>
            </a:pPr>
            <a:endParaRPr lang="en-US" sz="1100" dirty="0"/>
          </a:p>
        </p:txBody>
      </p:sp>
      <p:sp>
        <p:nvSpPr>
          <p:cNvPr id="4" name="Header Placeholder 3">
            <a:extLst>
              <a:ext uri="{FF2B5EF4-FFF2-40B4-BE49-F238E27FC236}">
                <a16:creationId xmlns:a16="http://schemas.microsoft.com/office/drawing/2014/main" id="{DE6AE4E1-2AB3-4A48-8D02-FF775E75246D}"/>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403342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txBox="1">
            <a:spLocks noGrp="1" noChangeArrowheads="1"/>
          </p:cNvSpPr>
          <p:nvPr/>
        </p:nvSpPr>
        <p:spPr bwMode="auto">
          <a:xfrm>
            <a:off x="3996850" y="8844703"/>
            <a:ext cx="3054782" cy="4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dirty="0"/>
          </a:p>
        </p:txBody>
      </p:sp>
      <p:sp>
        <p:nvSpPr>
          <p:cNvPr id="27652" name="Rectangle 2"/>
          <p:cNvSpPr>
            <a:spLocks noGrp="1" noRot="1" noChangeAspect="1" noChangeArrowheads="1" noTextEdit="1"/>
          </p:cNvSpPr>
          <p:nvPr>
            <p:ph type="sldImg"/>
          </p:nvPr>
        </p:nvSpPr>
        <p:spPr>
          <a:xfrm>
            <a:off x="1279525" y="611188"/>
            <a:ext cx="4497388" cy="2528887"/>
          </a:xfrm>
          <a:ln/>
        </p:spPr>
      </p:sp>
      <p:sp>
        <p:nvSpPr>
          <p:cNvPr id="5" name="Notes Placeholder 4"/>
          <p:cNvSpPr>
            <a:spLocks noGrp="1"/>
          </p:cNvSpPr>
          <p:nvPr>
            <p:ph type="body" idx="1"/>
          </p:nvPr>
        </p:nvSpPr>
        <p:spPr>
          <a:xfrm>
            <a:off x="659345" y="3218991"/>
            <a:ext cx="5915639" cy="755557"/>
          </a:xfrm>
        </p:spPr>
        <p:txBody>
          <a:bodyPr>
            <a:normAutofit/>
          </a:bodyPr>
          <a:lstStyle/>
          <a:p>
            <a:r>
              <a:rPr lang="en-US" dirty="0"/>
              <a:t>Remember this slide?  So now we are going move to the service side.</a:t>
            </a:r>
          </a:p>
        </p:txBody>
      </p:sp>
      <p:sp>
        <p:nvSpPr>
          <p:cNvPr id="2" name="Header Placeholder 1">
            <a:extLst>
              <a:ext uri="{FF2B5EF4-FFF2-40B4-BE49-F238E27FC236}">
                <a16:creationId xmlns:a16="http://schemas.microsoft.com/office/drawing/2014/main" id="{34BE1772-C6A0-4BF2-A435-78F076AFF432}"/>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518615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533400"/>
            <a:ext cx="6119813" cy="3441700"/>
          </a:xfrm>
        </p:spPr>
      </p:sp>
      <p:sp>
        <p:nvSpPr>
          <p:cNvPr id="3" name="Notes Placeholder 2"/>
          <p:cNvSpPr>
            <a:spLocks noGrp="1"/>
          </p:cNvSpPr>
          <p:nvPr>
            <p:ph type="body" idx="1"/>
          </p:nvPr>
        </p:nvSpPr>
        <p:spPr>
          <a:xfrm>
            <a:off x="315300" y="4124763"/>
            <a:ext cx="6422663" cy="1209789"/>
          </a:xfrm>
        </p:spPr>
        <p:txBody>
          <a:bodyPr>
            <a:normAutofit lnSpcReduction="10000"/>
          </a:bodyPr>
          <a:lstStyle/>
          <a:p>
            <a:pPr defTabSz="908786">
              <a:defRPr/>
            </a:pPr>
            <a:r>
              <a:rPr lang="en-US" sz="800" b="1" dirty="0"/>
              <a:t>Slide 27 – Support 1 – </a:t>
            </a:r>
            <a:r>
              <a:rPr lang="en-US" sz="800" dirty="0"/>
              <a:t>breaks down 2019 total costs of services provided to the Fellowship of $11,804 into its functional service activities. </a:t>
            </a:r>
            <a:r>
              <a:rPr lang="en-US" sz="800" dirty="0">
                <a:solidFill>
                  <a:srgbClr val="000000"/>
                </a:solidFill>
              </a:rPr>
              <a:t> 2019 cost of services provided increase of $377,000, or 3.3% from 2018. </a:t>
            </a:r>
            <a:r>
              <a:rPr lang="en-US" sz="800" b="1" dirty="0">
                <a:solidFill>
                  <a:srgbClr val="000000"/>
                </a:solidFill>
              </a:rPr>
              <a:t>There are 2 new outreach services</a:t>
            </a:r>
            <a:r>
              <a:rPr lang="en-US" sz="800" b="1" baseline="0" dirty="0">
                <a:solidFill>
                  <a:srgbClr val="000000"/>
                </a:solidFill>
              </a:rPr>
              <a:t> that I would like to highlight – Spanish Services and Communications.  </a:t>
            </a:r>
            <a:r>
              <a:rPr lang="en-US" sz="800" dirty="0"/>
              <a:t>This functional service breakdown is similar to the way the information has been presented in previous years and is a more understandable way of explaining what the costs of services provided to the Fellowship are.  The amounts shown above are the direct costs, principally people costs, of each of the major service activities performed by GSO.  </a:t>
            </a:r>
          </a:p>
          <a:p>
            <a:r>
              <a:rPr lang="en-US" sz="800" dirty="0"/>
              <a:t>This slide includes the General Service Board support for the La Viña service activity.  The key is that the $297,392 is NOT an actual operating expense of GSO, but it is included to show its relative significance of this service activity compared to the others.  This has been an expressed desire of many and the Second Subcommittee on Financial Reporting of La Viña concluded in 2018 that this approach is appropriate for our unaudited reporting.  </a:t>
            </a:r>
            <a:endParaRPr lang="en-US" dirty="0"/>
          </a:p>
        </p:txBody>
      </p:sp>
      <p:sp>
        <p:nvSpPr>
          <p:cNvPr id="4" name="Header Placeholder 3">
            <a:extLst>
              <a:ext uri="{FF2B5EF4-FFF2-40B4-BE49-F238E27FC236}">
                <a16:creationId xmlns:a16="http://schemas.microsoft.com/office/drawing/2014/main" id="{9949DC83-EAEC-43FE-AC4E-ADF7E3AE67E5}"/>
              </a:ext>
            </a:extLst>
          </p:cNvPr>
          <p:cNvSpPr>
            <a:spLocks noGrp="1"/>
          </p:cNvSpPr>
          <p:nvPr>
            <p:ph type="hdr" sz="quarter"/>
          </p:nvPr>
        </p:nvSpPr>
        <p:spPr/>
        <p:txBody>
          <a:bodyPr/>
          <a:lstStyle/>
          <a:p>
            <a:endParaRPr lang="en-US" dirty="0"/>
          </a:p>
          <a:p>
            <a:r>
              <a:rPr lang="en-US" dirty="0"/>
              <a:t> 69</a:t>
            </a:r>
            <a:r>
              <a:rPr lang="en-US" baseline="30000" dirty="0"/>
              <a:t>th</a:t>
            </a:r>
            <a:r>
              <a:rPr lang="en-US" dirty="0"/>
              <a:t> General Service Conference</a:t>
            </a:r>
          </a:p>
        </p:txBody>
      </p:sp>
    </p:spTree>
    <p:extLst>
      <p:ext uri="{BB962C8B-B14F-4D97-AF65-F5344CB8AC3E}">
        <p14:creationId xmlns:p14="http://schemas.microsoft.com/office/powerpoint/2010/main" val="3946871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427038"/>
            <a:ext cx="6261100" cy="3522662"/>
          </a:xfrm>
        </p:spPr>
      </p:sp>
      <p:sp>
        <p:nvSpPr>
          <p:cNvPr id="3" name="Notes Placeholder 2"/>
          <p:cNvSpPr>
            <a:spLocks noGrp="1"/>
          </p:cNvSpPr>
          <p:nvPr>
            <p:ph type="body" idx="1"/>
          </p:nvPr>
        </p:nvSpPr>
        <p:spPr>
          <a:xfrm>
            <a:off x="338137" y="3949700"/>
            <a:ext cx="6261100" cy="1049337"/>
          </a:xfrm>
        </p:spPr>
        <p:txBody>
          <a:bodyPr/>
          <a:lstStyle/>
          <a:p>
            <a:r>
              <a:rPr lang="en-US" sz="800" b="1" dirty="0">
                <a:solidFill>
                  <a:srgbClr val="000000"/>
                </a:solidFill>
              </a:rPr>
              <a:t>Slide 17 – </a:t>
            </a:r>
            <a:r>
              <a:rPr lang="en-US" sz="800" dirty="0">
                <a:solidFill>
                  <a:srgbClr val="000000"/>
                </a:solidFill>
              </a:rPr>
              <a:t>shows the percentage of each of the expense categories of 2019 total recurring operating expenses of $18,602,773. This expense is used in the Reserve Fund Ratio (</a:t>
            </a:r>
            <a:r>
              <a:rPr lang="en-US" sz="800" b="1" dirty="0">
                <a:solidFill>
                  <a:srgbClr val="000000"/>
                </a:solidFill>
              </a:rPr>
              <a:t>Slide 60).</a:t>
            </a:r>
            <a:r>
              <a:rPr lang="en-US" sz="800" dirty="0">
                <a:solidFill>
                  <a:srgbClr val="000000"/>
                </a:solidFill>
              </a:rPr>
              <a:t>  Expenses related to people costs are 63.0% (20178– 63.6%) and 54.8% for occupancy.  We pay $23.23 per square foot for our 35,370 square feet of space and that includes janitorial services.  </a:t>
            </a:r>
            <a:r>
              <a:rPr lang="en-US" sz="800" b="1" dirty="0">
                <a:solidFill>
                  <a:srgbClr val="000000"/>
                </a:solidFill>
              </a:rPr>
              <a:t>Slide 57 – Support 12 </a:t>
            </a:r>
            <a:r>
              <a:rPr lang="en-US" sz="800" dirty="0">
                <a:solidFill>
                  <a:srgbClr val="000000"/>
                </a:solidFill>
              </a:rPr>
              <a:t>contains a detailed breakdown of Retirement Expense (10.1%).  </a:t>
            </a:r>
            <a:r>
              <a:rPr lang="en-US" sz="800" b="1" dirty="0">
                <a:solidFill>
                  <a:srgbClr val="000000"/>
                </a:solidFill>
              </a:rPr>
              <a:t>Slide 26 </a:t>
            </a:r>
            <a:r>
              <a:rPr lang="en-US" sz="800" dirty="0">
                <a:solidFill>
                  <a:srgbClr val="000000"/>
                </a:solidFill>
              </a:rPr>
              <a:t>contains a detailed breakdown of Travel, Meals and Accommodations (7.0%).</a:t>
            </a:r>
            <a:r>
              <a:rPr lang="en-US" sz="800" b="1" dirty="0">
                <a:solidFill>
                  <a:srgbClr val="000000"/>
                </a:solidFill>
              </a:rPr>
              <a:t>   Slide 27 </a:t>
            </a:r>
            <a:r>
              <a:rPr lang="en-US" sz="800" dirty="0">
                <a:solidFill>
                  <a:srgbClr val="000000"/>
                </a:solidFill>
              </a:rPr>
              <a:t>contains a detailed breakdown of Contracted Services (10.8%).  </a:t>
            </a:r>
            <a:r>
              <a:rPr lang="en-US" sz="800" b="1" dirty="0">
                <a:solidFill>
                  <a:srgbClr val="000000"/>
                </a:solidFill>
              </a:rPr>
              <a:t>Slide 28 </a:t>
            </a:r>
            <a:r>
              <a:rPr lang="en-US" sz="800" dirty="0">
                <a:solidFill>
                  <a:srgbClr val="000000"/>
                </a:solidFill>
              </a:rPr>
              <a:t>contains a detailed breakdown of Professional Fees (3.6%).  Selling Expenses are primarily credit card processing (interchange) fees, along with the related credit card license and compliance testing arising from our sale of literature (2.4%).   See </a:t>
            </a:r>
            <a:r>
              <a:rPr lang="en-US" sz="800" b="1" dirty="0">
                <a:solidFill>
                  <a:srgbClr val="000000"/>
                </a:solidFill>
              </a:rPr>
              <a:t>Slide 24 – Support 1 </a:t>
            </a:r>
            <a:r>
              <a:rPr lang="en-US" sz="800" dirty="0">
                <a:solidFill>
                  <a:srgbClr val="000000"/>
                </a:solidFill>
              </a:rPr>
              <a:t>for details.</a:t>
            </a:r>
            <a:endParaRPr lang="en-US" dirty="0"/>
          </a:p>
        </p:txBody>
      </p:sp>
      <p:sp>
        <p:nvSpPr>
          <p:cNvPr id="4" name="Header Placeholder 3">
            <a:extLst>
              <a:ext uri="{FF2B5EF4-FFF2-40B4-BE49-F238E27FC236}">
                <a16:creationId xmlns:a16="http://schemas.microsoft.com/office/drawing/2014/main" id="{B12B5465-FEF4-4C41-997C-9A92618BEA45}"/>
              </a:ext>
            </a:extLst>
          </p:cNvPr>
          <p:cNvSpPr>
            <a:spLocks noGrp="1"/>
          </p:cNvSpPr>
          <p:nvPr>
            <p:ph type="hdr" sz="quarter"/>
          </p:nvPr>
        </p:nvSpPr>
        <p:spPr/>
        <p:txBody>
          <a:bodyPr/>
          <a:lstStyle/>
          <a:p>
            <a:endParaRPr lang="en-US" dirty="0"/>
          </a:p>
          <a:p>
            <a:r>
              <a:rPr lang="en-US" dirty="0"/>
              <a:t> 69</a:t>
            </a:r>
            <a:r>
              <a:rPr lang="en-US" baseline="30000" dirty="0"/>
              <a:t>th</a:t>
            </a:r>
            <a:r>
              <a:rPr lang="en-US" dirty="0"/>
              <a:t> General Service Conference</a:t>
            </a:r>
          </a:p>
        </p:txBody>
      </p:sp>
    </p:spTree>
    <p:extLst>
      <p:ext uri="{BB962C8B-B14F-4D97-AF65-F5344CB8AC3E}">
        <p14:creationId xmlns:p14="http://schemas.microsoft.com/office/powerpoint/2010/main" val="3130144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8406" y="4191771"/>
            <a:ext cx="6432122" cy="1445003"/>
          </a:xfrm>
        </p:spPr>
        <p:txBody>
          <a:bodyPr/>
          <a:lstStyle/>
          <a:p>
            <a:pPr>
              <a:spcBef>
                <a:spcPts val="0"/>
              </a:spcBef>
            </a:pPr>
            <a:r>
              <a:rPr lang="en-US" sz="800" b="1" dirty="0"/>
              <a:t>Slide 30 – Support 2 – </a:t>
            </a:r>
            <a:r>
              <a:rPr lang="en-US" sz="800" dirty="0"/>
              <a:t>is the slide from the 68</a:t>
            </a:r>
            <a:r>
              <a:rPr lang="en-US" sz="800" baseline="30000" dirty="0"/>
              <a:t>th</a:t>
            </a:r>
            <a:r>
              <a:rPr lang="en-US" sz="800" dirty="0"/>
              <a:t> GSC Finance Presentation repeating the 2017 information for reference purposes. The chart breaks down the total cost of services provided to the Fellowship of $10,222,650 into four buckets.  The amounts shown above are the direct costs, principally people costs, of each of the major service activities performed by GSO.</a:t>
            </a:r>
          </a:p>
          <a:p>
            <a:pPr>
              <a:spcBef>
                <a:spcPts val="0"/>
              </a:spcBef>
            </a:pPr>
            <a:r>
              <a:rPr lang="en-US" sz="800" b="1" dirty="0"/>
              <a:t>Slide 31</a:t>
            </a:r>
            <a:r>
              <a:rPr lang="en-US" sz="800" dirty="0"/>
              <a:t> – </a:t>
            </a:r>
            <a:r>
              <a:rPr lang="en-US" sz="800" b="1" dirty="0"/>
              <a:t>Support 1 </a:t>
            </a:r>
            <a:r>
              <a:rPr lang="en-US" sz="800" dirty="0"/>
              <a:t>– Outreach service activities, consisting of – Public Information; Cooperation with Professional Community; Treatment Facilities;  Correctional Facilities; Overseas Services &amp; Loners; Regional Forums; and Archives – $2,897,401.</a:t>
            </a:r>
          </a:p>
          <a:p>
            <a:pPr>
              <a:spcBef>
                <a:spcPts val="0"/>
              </a:spcBef>
            </a:pPr>
            <a:r>
              <a:rPr lang="en-US" sz="800" b="1" dirty="0"/>
              <a:t>Slide 32 </a:t>
            </a:r>
            <a:r>
              <a:rPr lang="en-US" sz="800" dirty="0"/>
              <a:t>– Governance, consisting of – General Service Conference; Trustee Director Activities; Nominating Activities; and Other (primarily the World Service Meeting) – $1,526,000.</a:t>
            </a:r>
          </a:p>
          <a:p>
            <a:pPr>
              <a:spcBef>
                <a:spcPts val="0"/>
              </a:spcBef>
            </a:pPr>
            <a:r>
              <a:rPr lang="en-US" sz="800" b="1" dirty="0"/>
              <a:t>Slide 33 </a:t>
            </a:r>
            <a:r>
              <a:rPr lang="en-US" sz="800" dirty="0"/>
              <a:t>– </a:t>
            </a:r>
            <a:r>
              <a:rPr lang="en-US" sz="800" b="1" dirty="0"/>
              <a:t>Support 1</a:t>
            </a:r>
            <a:r>
              <a:rPr lang="en-US" sz="800" dirty="0"/>
              <a:t> – Group Services – $2,274,676.</a:t>
            </a:r>
          </a:p>
          <a:p>
            <a:pPr>
              <a:spcBef>
                <a:spcPts val="0"/>
              </a:spcBef>
            </a:pPr>
            <a:r>
              <a:rPr lang="en-US" sz="800" dirty="0"/>
              <a:t>Supporting Services – $3,523,000 includes the direct costs of administration, finance, human resources, information technology, and all other indirect overhead.  It would not be possible for the service activities listed above to operate without these supporting services. </a:t>
            </a:r>
          </a:p>
        </p:txBody>
      </p:sp>
      <p:sp>
        <p:nvSpPr>
          <p:cNvPr id="4" name="Header Placeholder 3">
            <a:extLst>
              <a:ext uri="{FF2B5EF4-FFF2-40B4-BE49-F238E27FC236}">
                <a16:creationId xmlns:a16="http://schemas.microsoft.com/office/drawing/2014/main" id="{5BC8F382-32ED-436A-BFAD-FC8468F1CE90}"/>
              </a:ext>
            </a:extLst>
          </p:cNvPr>
          <p:cNvSpPr>
            <a:spLocks noGrp="1"/>
          </p:cNvSpPr>
          <p:nvPr>
            <p:ph type="hdr" sz="quarter"/>
          </p:nvPr>
        </p:nvSpPr>
        <p:spPr/>
        <p:txBody>
          <a:bodyPr/>
          <a:lstStyle/>
          <a:p>
            <a:endParaRPr lang="en-US" dirty="0"/>
          </a:p>
          <a:p>
            <a:r>
              <a:rPr lang="en-US" dirty="0"/>
              <a:t> 69</a:t>
            </a:r>
            <a:r>
              <a:rPr lang="en-US" baseline="30000" dirty="0"/>
              <a:t>th</a:t>
            </a:r>
            <a:r>
              <a:rPr lang="en-US" dirty="0"/>
              <a:t> General Service Conference</a:t>
            </a:r>
          </a:p>
        </p:txBody>
      </p:sp>
    </p:spTree>
    <p:extLst>
      <p:ext uri="{BB962C8B-B14F-4D97-AF65-F5344CB8AC3E}">
        <p14:creationId xmlns:p14="http://schemas.microsoft.com/office/powerpoint/2010/main" val="338800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7513"/>
            <a:ext cx="6261100" cy="1533524"/>
          </a:xfrm>
        </p:spPr>
        <p:txBody>
          <a:bodyPr/>
          <a:lstStyle/>
          <a:p>
            <a:pPr>
              <a:spcBef>
                <a:spcPts val="0"/>
              </a:spcBef>
            </a:pPr>
            <a:r>
              <a:rPr lang="en-US" sz="800" b="1" dirty="0"/>
              <a:t>Slide 23 – </a:t>
            </a:r>
            <a:r>
              <a:rPr lang="en-US" sz="800" dirty="0"/>
              <a:t>breaks down 20189total costs of outreach services of $2,837,550, consisting of Public Information; Cooperation with Professional Community; Treatment Facilities; Corrections; Overseas Services and Loners; Regional Forums; and Archives.  This functional service breakdown is consistent with the way the information has been presented in prior years.  The amounts shown above are the direct costs, principally people costs, of each of the major service activities performed by GSO.  The 2019 costs are similar to those of prior years. This slide includes the General Service Board support for the La Viña service activity.  The key is that the $297,392 is NOT an actual operating expense of GSO, but it is included here to show its relative significance of this service activity compared to the others.  This has been an expressed desire of many and the Second Subcommittee on Financial Reporting of La Viña concluded in 2018 that this approach is appropriate for our unaudited reporting.  </a:t>
            </a:r>
          </a:p>
        </p:txBody>
      </p:sp>
      <p:sp>
        <p:nvSpPr>
          <p:cNvPr id="4" name="Header Placeholder 3">
            <a:extLst>
              <a:ext uri="{FF2B5EF4-FFF2-40B4-BE49-F238E27FC236}">
                <a16:creationId xmlns:a16="http://schemas.microsoft.com/office/drawing/2014/main" id="{0D7AEEAC-C41F-4AD9-87F2-1ABAC59D95FB}"/>
              </a:ext>
            </a:extLst>
          </p:cNvPr>
          <p:cNvSpPr>
            <a:spLocks noGrp="1"/>
          </p:cNvSpPr>
          <p:nvPr>
            <p:ph type="hdr" sz="quarter"/>
          </p:nvPr>
        </p:nvSpPr>
        <p:spPr/>
        <p:txBody>
          <a:bodyPr/>
          <a:lstStyle/>
          <a:p>
            <a:endParaRPr lang="en-US" dirty="0"/>
          </a:p>
          <a:p>
            <a:r>
              <a:rPr lang="en-US" dirty="0"/>
              <a:t> 69</a:t>
            </a:r>
            <a:r>
              <a:rPr lang="en-US" baseline="30000" dirty="0"/>
              <a:t>th</a:t>
            </a:r>
            <a:r>
              <a:rPr lang="en-US" dirty="0"/>
              <a:t> General Service Conference</a:t>
            </a:r>
          </a:p>
        </p:txBody>
      </p:sp>
    </p:spTree>
    <p:extLst>
      <p:ext uri="{BB962C8B-B14F-4D97-AF65-F5344CB8AC3E}">
        <p14:creationId xmlns:p14="http://schemas.microsoft.com/office/powerpoint/2010/main" val="304836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349" y="4191771"/>
            <a:ext cx="6217718" cy="1293892"/>
          </a:xfrm>
        </p:spPr>
        <p:txBody>
          <a:bodyPr/>
          <a:lstStyle/>
          <a:p>
            <a:pPr>
              <a:spcBef>
                <a:spcPts val="0"/>
              </a:spcBef>
            </a:pPr>
            <a:r>
              <a:rPr lang="en-US" sz="800" b="1" dirty="0"/>
              <a:t>Slide 31 – Support 1 – </a:t>
            </a:r>
            <a:r>
              <a:rPr lang="en-US" sz="800" dirty="0"/>
              <a:t>breaks down 2019 total costs of outreach services of $3,109, consisting of Public Information; Cooperation with Professional Community; Treatment Facilities; Corrections; Overseas Services and Loners; Regional Forums; and Archives.  This functional service breakdown is consistent with the way the information has been presented in prior years.  The amounts shown above are the direct costs, principally people costs, of each of the major service activities performed by GSO.  The 2019 costs are similar to those of prior years. </a:t>
            </a:r>
          </a:p>
          <a:p>
            <a:pPr>
              <a:spcBef>
                <a:spcPts val="0"/>
              </a:spcBef>
            </a:pPr>
            <a:r>
              <a:rPr lang="en-US" sz="800" dirty="0"/>
              <a:t>This slide includes the General Service Board support for the La Viña service activity. The key is that the $297,392 is NOT an actual operating expense of GSO, but it is included here to show its relative significance of this service activity compared to the others.  This has been an expressed desire of many and the Second Subcommittee on Financial Reporting of La Viña concluded in 2018 that this approach is appropriate for our unaudited reporting.  </a:t>
            </a:r>
            <a:endParaRPr lang="en-US" dirty="0"/>
          </a:p>
        </p:txBody>
      </p:sp>
      <p:sp>
        <p:nvSpPr>
          <p:cNvPr id="4" name="Header Placeholder 3">
            <a:extLst>
              <a:ext uri="{FF2B5EF4-FFF2-40B4-BE49-F238E27FC236}">
                <a16:creationId xmlns:a16="http://schemas.microsoft.com/office/drawing/2014/main" id="{470BD8A0-C88E-4C7C-B22B-B4F56333091F}"/>
              </a:ext>
            </a:extLst>
          </p:cNvPr>
          <p:cNvSpPr>
            <a:spLocks noGrp="1"/>
          </p:cNvSpPr>
          <p:nvPr>
            <p:ph type="hdr" sz="quarter"/>
          </p:nvPr>
        </p:nvSpPr>
        <p:spPr/>
        <p:txBody>
          <a:bodyPr/>
          <a:lstStyle/>
          <a:p>
            <a:endParaRPr lang="en-US" dirty="0"/>
          </a:p>
          <a:p>
            <a:r>
              <a:rPr lang="en-US" dirty="0"/>
              <a:t> 69</a:t>
            </a:r>
            <a:r>
              <a:rPr lang="en-US" baseline="30000" dirty="0"/>
              <a:t>th</a:t>
            </a:r>
            <a:r>
              <a:rPr lang="en-US" dirty="0"/>
              <a:t> General Service Conference</a:t>
            </a:r>
          </a:p>
        </p:txBody>
      </p:sp>
    </p:spTree>
    <p:extLst>
      <p:ext uri="{BB962C8B-B14F-4D97-AF65-F5344CB8AC3E}">
        <p14:creationId xmlns:p14="http://schemas.microsoft.com/office/powerpoint/2010/main" val="1836641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454025"/>
            <a:ext cx="6210300" cy="3492500"/>
          </a:xfrm>
        </p:spPr>
      </p:sp>
      <p:sp>
        <p:nvSpPr>
          <p:cNvPr id="3" name="Notes Placeholder 2"/>
          <p:cNvSpPr>
            <a:spLocks noGrp="1"/>
          </p:cNvSpPr>
          <p:nvPr>
            <p:ph type="body" idx="1"/>
          </p:nvPr>
        </p:nvSpPr>
        <p:spPr>
          <a:xfrm>
            <a:off x="417772" y="3946215"/>
            <a:ext cx="6217718" cy="1312780"/>
          </a:xfrm>
        </p:spPr>
        <p:txBody>
          <a:bodyPr/>
          <a:lstStyle/>
          <a:p>
            <a:r>
              <a:rPr lang="en-US" sz="800" b="1" dirty="0"/>
              <a:t>Slide 32 – </a:t>
            </a:r>
            <a:r>
              <a:rPr lang="en-US" sz="800" dirty="0"/>
              <a:t>breaks down the 2019 costs of service leadership activities of $2,164,000 between the General Service Conference (GSC) – $1,114,398; Trustee Director Activities – $576,856; Nominating Activities – $259,042; and World Service Meeting – $24,170.   Except for the WSM, 2019 costs were essentially even with prior years. Note the total include International Convention but that is not represented on the graph since it only occurs every 5 years</a:t>
            </a:r>
            <a:endParaRPr lang="en-US" dirty="0"/>
          </a:p>
        </p:txBody>
      </p:sp>
      <p:sp>
        <p:nvSpPr>
          <p:cNvPr id="4" name="Header Placeholder 3">
            <a:extLst>
              <a:ext uri="{FF2B5EF4-FFF2-40B4-BE49-F238E27FC236}">
                <a16:creationId xmlns:a16="http://schemas.microsoft.com/office/drawing/2014/main" id="{9ED82FA6-4B7D-41FB-9E48-436CB1CB6106}"/>
              </a:ext>
            </a:extLst>
          </p:cNvPr>
          <p:cNvSpPr>
            <a:spLocks noGrp="1"/>
          </p:cNvSpPr>
          <p:nvPr>
            <p:ph type="hdr" sz="quarter"/>
          </p:nvPr>
        </p:nvSpPr>
        <p:spPr/>
        <p:txBody>
          <a:bodyPr/>
          <a:lstStyle/>
          <a:p>
            <a:endParaRPr lang="en-US" dirty="0"/>
          </a:p>
          <a:p>
            <a:r>
              <a:rPr lang="en-US" dirty="0"/>
              <a:t> 69</a:t>
            </a:r>
            <a:r>
              <a:rPr lang="en-US" baseline="30000" dirty="0"/>
              <a:t>th</a:t>
            </a:r>
            <a:r>
              <a:rPr lang="en-US" dirty="0"/>
              <a:t> General Service Conference</a:t>
            </a:r>
          </a:p>
        </p:txBody>
      </p:sp>
    </p:spTree>
    <p:extLst>
      <p:ext uri="{BB962C8B-B14F-4D97-AF65-F5344CB8AC3E}">
        <p14:creationId xmlns:p14="http://schemas.microsoft.com/office/powerpoint/2010/main" val="1405378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349" y="4201215"/>
            <a:ext cx="6209835" cy="755558"/>
          </a:xfrm>
        </p:spPr>
        <p:txBody>
          <a:bodyPr/>
          <a:lstStyle/>
          <a:p>
            <a:pPr defTabSz="917429">
              <a:defRPr/>
            </a:pPr>
            <a:r>
              <a:rPr lang="en-US" sz="800" b="1" dirty="0"/>
              <a:t>Slide 31 </a:t>
            </a:r>
            <a:r>
              <a:rPr lang="en-US" sz="800" dirty="0"/>
              <a:t>– shows the 2019 shortfall of $2,941,0006 between 7</a:t>
            </a:r>
            <a:r>
              <a:rPr lang="en-US" sz="800" baseline="30000" dirty="0"/>
              <a:t>th </a:t>
            </a:r>
            <a:r>
              <a:rPr lang="en-US" sz="800" dirty="0"/>
              <a:t>Tradition of self-support received of $8,863,480 (</a:t>
            </a:r>
            <a:r>
              <a:rPr lang="en-US" sz="800" b="1" dirty="0"/>
              <a:t>Slide 7</a:t>
            </a:r>
            <a:r>
              <a:rPr lang="en-US" sz="800" dirty="0"/>
              <a:t>) and the cost of services provided to the Fellowship of $11,804,000.</a:t>
            </a:r>
            <a:r>
              <a:rPr lang="en-US" sz="800" baseline="0" dirty="0"/>
              <a:t> </a:t>
            </a:r>
            <a:r>
              <a:rPr lang="en-US" sz="800" dirty="0"/>
              <a:t>Approximately 75.1% of the cost of services provided to the Fellowship was covered in 2019, compared to 73.4% in 20108,  82.3% in 2017 and 80.1% in 2016.  Although</a:t>
            </a:r>
            <a:r>
              <a:rPr lang="en-US" sz="800" baseline="0" dirty="0"/>
              <a:t> more costs were covered by 7</a:t>
            </a:r>
            <a:r>
              <a:rPr lang="en-US" sz="800" baseline="30000" dirty="0"/>
              <a:t>th</a:t>
            </a:r>
            <a:r>
              <a:rPr lang="en-US" sz="800" baseline="0" dirty="0"/>
              <a:t> Tradition Contributions this year the continuing increases in the cost of services is a worry.  But in 2020 budgets have been cut so this may look different next year, there are savings in travel, salaries and other items due to the pandemic that will result in a savings. </a:t>
            </a:r>
            <a:endParaRPr lang="en-US" sz="800" dirty="0"/>
          </a:p>
        </p:txBody>
      </p:sp>
      <p:sp>
        <p:nvSpPr>
          <p:cNvPr id="4" name="Header Placeholder 3">
            <a:extLst>
              <a:ext uri="{FF2B5EF4-FFF2-40B4-BE49-F238E27FC236}">
                <a16:creationId xmlns:a16="http://schemas.microsoft.com/office/drawing/2014/main" id="{D8E6B888-1C27-438A-AF62-BF296BF1FFB7}"/>
              </a:ext>
            </a:extLst>
          </p:cNvPr>
          <p:cNvSpPr>
            <a:spLocks noGrp="1"/>
          </p:cNvSpPr>
          <p:nvPr>
            <p:ph type="hdr" sz="quarter"/>
          </p:nvPr>
        </p:nvSpPr>
        <p:spPr/>
        <p:txBody>
          <a:bodyPr/>
          <a:lstStyle/>
          <a:p>
            <a:endParaRPr lang="en-US" dirty="0"/>
          </a:p>
          <a:p>
            <a:r>
              <a:rPr lang="en-US" dirty="0"/>
              <a:t> 69</a:t>
            </a:r>
            <a:r>
              <a:rPr lang="en-US" baseline="30000" dirty="0"/>
              <a:t>th</a:t>
            </a:r>
            <a:r>
              <a:rPr lang="en-US" dirty="0"/>
              <a:t> General Service Conference</a:t>
            </a:r>
          </a:p>
        </p:txBody>
      </p:sp>
    </p:spTree>
    <p:extLst>
      <p:ext uri="{BB962C8B-B14F-4D97-AF65-F5344CB8AC3E}">
        <p14:creationId xmlns:p14="http://schemas.microsoft.com/office/powerpoint/2010/main" val="3287801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349" y="4201216"/>
            <a:ext cx="6217718" cy="528890"/>
          </a:xfrm>
        </p:spPr>
        <p:txBody>
          <a:bodyPr/>
          <a:lstStyle/>
          <a:p>
            <a:r>
              <a:rPr lang="en-US" sz="900" b="1" dirty="0"/>
              <a:t>Slide 36 – Support 1 </a:t>
            </a:r>
            <a:r>
              <a:rPr lang="en-US" sz="900" dirty="0"/>
              <a:t>– shows the dollars and the percentage of the cost of services provided to the Fellowship that were covered through the </a:t>
            </a:r>
            <a:r>
              <a:rPr lang="en-US" sz="900" b="1" dirty="0"/>
              <a:t>7</a:t>
            </a:r>
            <a:r>
              <a:rPr lang="en-US" sz="900" b="1" baseline="30000" dirty="0"/>
              <a:t>th</a:t>
            </a:r>
            <a:r>
              <a:rPr lang="en-US" sz="900" b="1" dirty="0"/>
              <a:t> </a:t>
            </a:r>
            <a:r>
              <a:rPr lang="en-US" sz="900" dirty="0"/>
              <a:t>Tradition for the last fifteen years.  For 2018, the percentage was 73.4%. </a:t>
            </a:r>
          </a:p>
          <a:p>
            <a:endParaRPr lang="en-US" dirty="0"/>
          </a:p>
        </p:txBody>
      </p:sp>
      <p:sp>
        <p:nvSpPr>
          <p:cNvPr id="4" name="Header Placeholder 3"/>
          <p:cNvSpPr>
            <a:spLocks noGrp="1"/>
          </p:cNvSpPr>
          <p:nvPr>
            <p:ph type="hdr" sz="quarter"/>
          </p:nvPr>
        </p:nvSpPr>
        <p:spPr/>
        <p:txBody>
          <a:bodyPr/>
          <a:lstStyle/>
          <a:p>
            <a:endParaRPr lang="en-US" dirty="0"/>
          </a:p>
          <a:p>
            <a:r>
              <a:rPr lang="en-US" dirty="0"/>
              <a:t> 69</a:t>
            </a:r>
            <a:r>
              <a:rPr lang="en-US" baseline="30000" dirty="0"/>
              <a:t>th</a:t>
            </a:r>
            <a:r>
              <a:rPr lang="en-US" dirty="0"/>
              <a:t> General Service Conference</a:t>
            </a:r>
          </a:p>
        </p:txBody>
      </p:sp>
    </p:spTree>
    <p:extLst>
      <p:ext uri="{BB962C8B-B14F-4D97-AF65-F5344CB8AC3E}">
        <p14:creationId xmlns:p14="http://schemas.microsoft.com/office/powerpoint/2010/main" val="109895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6225" y="671513"/>
            <a:ext cx="6210300" cy="3494087"/>
          </a:xfrm>
        </p:spPr>
      </p:sp>
      <p:sp>
        <p:nvSpPr>
          <p:cNvPr id="3" name="Notes Placeholder 2"/>
          <p:cNvSpPr>
            <a:spLocks noGrp="1"/>
          </p:cNvSpPr>
          <p:nvPr>
            <p:ph type="body" idx="1"/>
          </p:nvPr>
        </p:nvSpPr>
        <p:spPr>
          <a:xfrm>
            <a:off x="197063" y="4165014"/>
            <a:ext cx="6659138" cy="1169539"/>
          </a:xfrm>
        </p:spPr>
        <p:txBody>
          <a:bodyPr/>
          <a:lstStyle/>
          <a:p>
            <a:pPr>
              <a:lnSpc>
                <a:spcPct val="150000"/>
              </a:lnSpc>
            </a:pPr>
            <a:endParaRPr lang="en-US" sz="800" dirty="0"/>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3615565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Financials being printed directly from the software</a:t>
            </a:r>
            <a:r>
              <a:rPr lang="en-US" baseline="0" dirty="0"/>
              <a:t> is a big deal for the accounting department.  Over the years many excel spreadsheets have been created to provide reports and track expenses.  So much of the work was done manually.  Now with the new software, the correct chart of accounts and a lot of trial and error we are on the right track.  </a:t>
            </a:r>
          </a:p>
          <a:p>
            <a:endParaRPr lang="en-US" baseline="0" dirty="0"/>
          </a:p>
          <a:p>
            <a:r>
              <a:rPr lang="en-US" baseline="0" dirty="0"/>
              <a:t>Bob Wilcox, acting CFO, was able to get accurate financials from the ERP!  This is a big step in the right direction</a:t>
            </a:r>
            <a:endParaRPr lang="en-US" dirty="0"/>
          </a:p>
        </p:txBody>
      </p:sp>
      <p:sp>
        <p:nvSpPr>
          <p:cNvPr id="4" name="Header Placeholder 3"/>
          <p:cNvSpPr>
            <a:spLocks noGrp="1"/>
          </p:cNvSpPr>
          <p:nvPr>
            <p:ph type="hdr" sz="quarter" idx="10"/>
          </p:nvPr>
        </p:nvSpPr>
        <p:spPr/>
        <p:txBody>
          <a:bodyPr/>
          <a:lstStyle/>
          <a:p>
            <a:r>
              <a:rPr lang="en-US"/>
              <a:t>70th General Service Conference</a:t>
            </a:r>
            <a:endParaRPr lang="en-US" dirty="0"/>
          </a:p>
        </p:txBody>
      </p:sp>
    </p:spTree>
    <p:extLst>
      <p:ext uri="{BB962C8B-B14F-4D97-AF65-F5344CB8AC3E}">
        <p14:creationId xmlns:p14="http://schemas.microsoft.com/office/powerpoint/2010/main" val="2005949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Financials being printed directly from the software</a:t>
            </a:r>
            <a:r>
              <a:rPr lang="en-US" baseline="0" dirty="0"/>
              <a:t> is a big deal for the accounting department.  Over the years many excel spreadsheets have been created to provide reports and track expenses.  So much of the work was done manually.  Now with the new software, the correct chart of accounts and a lot of trial and error we are on the right track.  </a:t>
            </a:r>
          </a:p>
          <a:p>
            <a:endParaRPr lang="en-US" baseline="0" dirty="0"/>
          </a:p>
          <a:p>
            <a:r>
              <a:rPr lang="en-US" baseline="0" dirty="0"/>
              <a:t>Bob Wilcox, acting CFO, was able to get accurate financials from the ERP!  This is a big step in the </a:t>
            </a:r>
            <a:r>
              <a:rPr lang="en-US" baseline="0"/>
              <a:t>right direction</a:t>
            </a:r>
            <a:endParaRPr lang="en-US"/>
          </a:p>
        </p:txBody>
      </p:sp>
      <p:sp>
        <p:nvSpPr>
          <p:cNvPr id="4" name="Header Placeholder 3"/>
          <p:cNvSpPr>
            <a:spLocks noGrp="1"/>
          </p:cNvSpPr>
          <p:nvPr>
            <p:ph type="hdr" sz="quarter" idx="10"/>
          </p:nvPr>
        </p:nvSpPr>
        <p:spPr/>
        <p:txBody>
          <a:bodyPr/>
          <a:lstStyle/>
          <a:p>
            <a:r>
              <a:rPr lang="en-US"/>
              <a:t>70th General Service Conference</a:t>
            </a:r>
            <a:endParaRPr lang="en-US" dirty="0"/>
          </a:p>
        </p:txBody>
      </p:sp>
    </p:spTree>
    <p:extLst>
      <p:ext uri="{BB962C8B-B14F-4D97-AF65-F5344CB8AC3E}">
        <p14:creationId xmlns:p14="http://schemas.microsoft.com/office/powerpoint/2010/main" val="16678373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this year is based on total cost of $11,804,000 in 2019.</a:t>
            </a:r>
            <a:r>
              <a:rPr lang="en-US" baseline="0" dirty="0"/>
              <a:t>  There are 1,446,603 members so if each gave an additional $8.16 there would be no shortfall</a:t>
            </a:r>
            <a:endParaRPr lang="en-US" dirty="0"/>
          </a:p>
        </p:txBody>
      </p:sp>
      <p:sp>
        <p:nvSpPr>
          <p:cNvPr id="4" name="Header Placeholder 3"/>
          <p:cNvSpPr>
            <a:spLocks noGrp="1"/>
          </p:cNvSpPr>
          <p:nvPr>
            <p:ph type="hdr" sz="quarter" idx="10"/>
          </p:nvPr>
        </p:nvSpPr>
        <p:spPr/>
        <p:txBody>
          <a:bodyPr/>
          <a:lstStyle/>
          <a:p>
            <a:r>
              <a:rPr lang="en-US"/>
              <a:t>70th General Service Conference</a:t>
            </a:r>
            <a:endParaRPr lang="en-US" dirty="0"/>
          </a:p>
        </p:txBody>
      </p:sp>
    </p:spTree>
    <p:extLst>
      <p:ext uri="{BB962C8B-B14F-4D97-AF65-F5344CB8AC3E}">
        <p14:creationId xmlns:p14="http://schemas.microsoft.com/office/powerpoint/2010/main" val="96488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txBox="1">
            <a:spLocks noGrp="1" noChangeArrowheads="1"/>
          </p:cNvSpPr>
          <p:nvPr/>
        </p:nvSpPr>
        <p:spPr bwMode="auto">
          <a:xfrm>
            <a:off x="3996850" y="8844703"/>
            <a:ext cx="3054782" cy="4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dirty="0"/>
          </a:p>
        </p:txBody>
      </p:sp>
      <p:sp>
        <p:nvSpPr>
          <p:cNvPr id="58372" name="Rectangle 2"/>
          <p:cNvSpPr txBox="1">
            <a:spLocks noGrp="1" noChangeArrowheads="1"/>
          </p:cNvSpPr>
          <p:nvPr/>
        </p:nvSpPr>
        <p:spPr bwMode="auto">
          <a:xfrm>
            <a:off x="2" y="-34879"/>
            <a:ext cx="3054782" cy="46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000" b="1" dirty="0">
              <a:latin typeface="Arial Rounded MT Bold" panose="020F0704030504030204" pitchFamily="34" charset="0"/>
            </a:endParaRPr>
          </a:p>
        </p:txBody>
      </p:sp>
      <p:sp>
        <p:nvSpPr>
          <p:cNvPr id="58374" name="Rectangle 2"/>
          <p:cNvSpPr>
            <a:spLocks noGrp="1" noRot="1" noChangeAspect="1" noChangeArrowheads="1" noTextEdit="1"/>
          </p:cNvSpPr>
          <p:nvPr>
            <p:ph type="sldImg"/>
          </p:nvPr>
        </p:nvSpPr>
        <p:spPr>
          <a:xfrm>
            <a:off x="1379538" y="533400"/>
            <a:ext cx="4297362" cy="2417763"/>
          </a:xfrm>
          <a:ln/>
        </p:spPr>
      </p:sp>
      <p:sp>
        <p:nvSpPr>
          <p:cNvPr id="5" name="Notes Placeholder 4"/>
          <p:cNvSpPr>
            <a:spLocks noGrp="1"/>
          </p:cNvSpPr>
          <p:nvPr>
            <p:ph type="body" idx="1"/>
          </p:nvPr>
        </p:nvSpPr>
        <p:spPr>
          <a:xfrm>
            <a:off x="702065" y="2951400"/>
            <a:ext cx="5915639" cy="872037"/>
          </a:xfrm>
        </p:spPr>
        <p:txBody>
          <a:bodyPr/>
          <a:lstStyle/>
          <a:p>
            <a:endParaRPr lang="en-US" sz="900" dirty="0"/>
          </a:p>
        </p:txBody>
      </p:sp>
      <p:sp>
        <p:nvSpPr>
          <p:cNvPr id="2" name="Header Placeholder 1">
            <a:extLst>
              <a:ext uri="{FF2B5EF4-FFF2-40B4-BE49-F238E27FC236}">
                <a16:creationId xmlns:a16="http://schemas.microsoft.com/office/drawing/2014/main" id="{F9D25925-5BFB-4442-8459-A3AD646D3FA6}"/>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27965501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8712" cy="3492500"/>
          </a:xfrm>
        </p:spPr>
      </p:sp>
      <p:sp>
        <p:nvSpPr>
          <p:cNvPr id="3" name="Notes Placeholder 2"/>
          <p:cNvSpPr>
            <a:spLocks noGrp="1"/>
          </p:cNvSpPr>
          <p:nvPr>
            <p:ph type="body" idx="1"/>
          </p:nvPr>
        </p:nvSpPr>
        <p:spPr>
          <a:xfrm>
            <a:off x="419349" y="4191773"/>
            <a:ext cx="6140945" cy="840556"/>
          </a:xfrm>
        </p:spPr>
        <p:txBody>
          <a:bodyPr/>
          <a:lstStyle/>
          <a:p>
            <a:endParaRPr lang="en-US" sz="1100" dirty="0"/>
          </a:p>
        </p:txBody>
      </p:sp>
      <p:sp>
        <p:nvSpPr>
          <p:cNvPr id="4" name="Header Placeholder 3">
            <a:extLst>
              <a:ext uri="{FF2B5EF4-FFF2-40B4-BE49-F238E27FC236}">
                <a16:creationId xmlns:a16="http://schemas.microsoft.com/office/drawing/2014/main" id="{71EF29D8-A256-4979-922F-0F25D4EA043D}"/>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2130706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7"/>
          <p:cNvSpPr txBox="1">
            <a:spLocks noGrp="1" noChangeArrowheads="1"/>
          </p:cNvSpPr>
          <p:nvPr/>
        </p:nvSpPr>
        <p:spPr bwMode="auto">
          <a:xfrm>
            <a:off x="3996850" y="8844703"/>
            <a:ext cx="3054782" cy="4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dirty="0"/>
          </a:p>
        </p:txBody>
      </p:sp>
      <p:sp>
        <p:nvSpPr>
          <p:cNvPr id="84996" name="Rectangle 2"/>
          <p:cNvSpPr>
            <a:spLocks noGrp="1" noRot="1" noChangeAspect="1" noChangeArrowheads="1" noTextEdit="1"/>
          </p:cNvSpPr>
          <p:nvPr>
            <p:ph type="sldImg"/>
          </p:nvPr>
        </p:nvSpPr>
        <p:spPr>
          <a:xfrm>
            <a:off x="547688" y="533400"/>
            <a:ext cx="6054725" cy="3405188"/>
          </a:xfrm>
          <a:ln/>
        </p:spPr>
      </p:sp>
      <p:sp>
        <p:nvSpPr>
          <p:cNvPr id="2" name="Notes Placeholder 1"/>
          <p:cNvSpPr>
            <a:spLocks noGrp="1"/>
          </p:cNvSpPr>
          <p:nvPr>
            <p:ph type="body" idx="1"/>
          </p:nvPr>
        </p:nvSpPr>
        <p:spPr>
          <a:xfrm>
            <a:off x="543894" y="3938345"/>
            <a:ext cx="6073810" cy="942873"/>
          </a:xfrm>
        </p:spPr>
        <p:txBody>
          <a:bodyPr/>
          <a:lstStyle/>
          <a:p>
            <a:pPr defTabSz="908775">
              <a:defRPr/>
            </a:pPr>
            <a:endParaRPr lang="en-US" sz="800" dirty="0"/>
          </a:p>
        </p:txBody>
      </p:sp>
      <p:sp>
        <p:nvSpPr>
          <p:cNvPr id="3" name="Header Placeholder 2">
            <a:extLst>
              <a:ext uri="{FF2B5EF4-FFF2-40B4-BE49-F238E27FC236}">
                <a16:creationId xmlns:a16="http://schemas.microsoft.com/office/drawing/2014/main" id="{BA27F3F5-15D9-4CA6-8573-8372D0D320D9}"/>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1111479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7"/>
          <p:cNvSpPr txBox="1">
            <a:spLocks noGrp="1" noChangeArrowheads="1"/>
          </p:cNvSpPr>
          <p:nvPr/>
        </p:nvSpPr>
        <p:spPr bwMode="auto">
          <a:xfrm>
            <a:off x="3996850" y="8844703"/>
            <a:ext cx="3054782" cy="4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dirty="0"/>
          </a:p>
        </p:txBody>
      </p:sp>
      <p:sp>
        <p:nvSpPr>
          <p:cNvPr id="87044" name="Rectangle 2"/>
          <p:cNvSpPr>
            <a:spLocks noGrp="1" noRot="1" noChangeAspect="1" noChangeArrowheads="1" noTextEdit="1"/>
          </p:cNvSpPr>
          <p:nvPr>
            <p:ph type="sldImg"/>
          </p:nvPr>
        </p:nvSpPr>
        <p:spPr>
          <a:xfrm>
            <a:off x="866775" y="533400"/>
            <a:ext cx="5419725" cy="3048000"/>
          </a:xfrm>
          <a:ln/>
        </p:spPr>
      </p:sp>
      <p:sp>
        <p:nvSpPr>
          <p:cNvPr id="9" name="Notes Placeholder 8"/>
          <p:cNvSpPr txBox="1">
            <a:spLocks noGrp="1"/>
          </p:cNvSpPr>
          <p:nvPr>
            <p:ph type="body" sz="quarter" idx="12"/>
          </p:nvPr>
        </p:nvSpPr>
        <p:spPr>
          <a:xfrm>
            <a:off x="726766" y="3672326"/>
            <a:ext cx="5944160" cy="245742"/>
          </a:xfrm>
          <a:prstGeom prst="rect">
            <a:avLst/>
          </a:prstGeom>
          <a:noFill/>
        </p:spPr>
        <p:txBody>
          <a:bodyPr wrap="square" lIns="90941" tIns="45471" rIns="90941" bIns="45471" rtlCol="0">
            <a:spAutoFit/>
          </a:bodyPr>
          <a:lstStyle/>
          <a:p>
            <a:pPr algn="just"/>
            <a:endParaRPr lang="en-US" sz="1000" dirty="0"/>
          </a:p>
        </p:txBody>
      </p:sp>
      <p:sp>
        <p:nvSpPr>
          <p:cNvPr id="2" name="Header Placeholder 1">
            <a:extLst>
              <a:ext uri="{FF2B5EF4-FFF2-40B4-BE49-F238E27FC236}">
                <a16:creationId xmlns:a16="http://schemas.microsoft.com/office/drawing/2014/main" id="{8FACC6ED-F5CE-46D5-858A-900FB857D8E8}"/>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40946070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8712" cy="3492500"/>
          </a:xfrm>
        </p:spPr>
      </p:sp>
      <p:sp>
        <p:nvSpPr>
          <p:cNvPr id="3" name="Notes Placeholder 2"/>
          <p:cNvSpPr>
            <a:spLocks noGrp="1"/>
          </p:cNvSpPr>
          <p:nvPr>
            <p:ph type="body" idx="1"/>
          </p:nvPr>
        </p:nvSpPr>
        <p:spPr>
          <a:xfrm>
            <a:off x="499750" y="4276773"/>
            <a:ext cx="6060544" cy="377779"/>
          </a:xfrm>
        </p:spPr>
        <p:txBody>
          <a:bodyPr/>
          <a:lstStyle/>
          <a:p>
            <a:pPr>
              <a:lnSpc>
                <a:spcPct val="150000"/>
              </a:lnSpc>
            </a:pPr>
            <a:endParaRPr lang="en-US" sz="800" dirty="0"/>
          </a:p>
        </p:txBody>
      </p:sp>
      <p:sp>
        <p:nvSpPr>
          <p:cNvPr id="4" name="Header Placeholder 3">
            <a:extLst>
              <a:ext uri="{FF2B5EF4-FFF2-40B4-BE49-F238E27FC236}">
                <a16:creationId xmlns:a16="http://schemas.microsoft.com/office/drawing/2014/main" id="{EE3B4FC1-35A8-4BFA-BBE7-CA1627D3FE47}"/>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21318524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7"/>
          <p:cNvSpPr txBox="1">
            <a:spLocks noGrp="1" noChangeArrowheads="1"/>
          </p:cNvSpPr>
          <p:nvPr/>
        </p:nvSpPr>
        <p:spPr bwMode="auto">
          <a:xfrm>
            <a:off x="3996850" y="8844703"/>
            <a:ext cx="3054782" cy="4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dirty="0"/>
          </a:p>
        </p:txBody>
      </p:sp>
      <p:sp>
        <p:nvSpPr>
          <p:cNvPr id="91140" name="Rectangle 2"/>
          <p:cNvSpPr txBox="1">
            <a:spLocks noGrp="1" noChangeArrowheads="1"/>
          </p:cNvSpPr>
          <p:nvPr/>
        </p:nvSpPr>
        <p:spPr bwMode="auto">
          <a:xfrm>
            <a:off x="2" y="4"/>
            <a:ext cx="3054782" cy="46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2" rIns="93443" bIns="46722"/>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000" b="1" dirty="0">
              <a:latin typeface="Arial Rounded MT Bold" panose="020F0704030504030204" pitchFamily="34" charset="0"/>
            </a:endParaRPr>
          </a:p>
        </p:txBody>
      </p:sp>
      <p:sp>
        <p:nvSpPr>
          <p:cNvPr id="91142" name="Rectangle 2"/>
          <p:cNvSpPr>
            <a:spLocks noGrp="1" noRot="1" noChangeAspect="1" noChangeArrowheads="1" noTextEdit="1"/>
          </p:cNvSpPr>
          <p:nvPr>
            <p:ph type="sldImg"/>
          </p:nvPr>
        </p:nvSpPr>
        <p:spPr>
          <a:xfrm>
            <a:off x="1379538" y="611188"/>
            <a:ext cx="4297362" cy="2417762"/>
          </a:xfrm>
          <a:ln/>
        </p:spPr>
      </p:sp>
      <p:sp>
        <p:nvSpPr>
          <p:cNvPr id="5" name="Notes Placeholder 4"/>
          <p:cNvSpPr>
            <a:spLocks noGrp="1"/>
          </p:cNvSpPr>
          <p:nvPr>
            <p:ph type="body" idx="1"/>
          </p:nvPr>
        </p:nvSpPr>
        <p:spPr>
          <a:xfrm>
            <a:off x="644656" y="3067879"/>
            <a:ext cx="5915639" cy="906669"/>
          </a:xfrm>
        </p:spPr>
        <p:txBody>
          <a:bodyPr/>
          <a:lstStyle/>
          <a:p>
            <a:endParaRPr lang="en-US" sz="800" dirty="0"/>
          </a:p>
        </p:txBody>
      </p:sp>
      <p:sp>
        <p:nvSpPr>
          <p:cNvPr id="2" name="Header Placeholder 1">
            <a:extLst>
              <a:ext uri="{FF2B5EF4-FFF2-40B4-BE49-F238E27FC236}">
                <a16:creationId xmlns:a16="http://schemas.microsoft.com/office/drawing/2014/main" id="{F50FA9C8-A9DD-4BFA-977A-7D37B82DAF20}"/>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805280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419350" y="4191774"/>
            <a:ext cx="6285506" cy="991667"/>
          </a:xfrm>
        </p:spPr>
        <p:txBody>
          <a:bodyPr/>
          <a:lstStyle/>
          <a:p>
            <a:endParaRPr lang="en-US" sz="800" dirty="0"/>
          </a:p>
        </p:txBody>
      </p:sp>
      <p:sp>
        <p:nvSpPr>
          <p:cNvPr id="2" name="Header Placeholder 1">
            <a:extLst>
              <a:ext uri="{FF2B5EF4-FFF2-40B4-BE49-F238E27FC236}">
                <a16:creationId xmlns:a16="http://schemas.microsoft.com/office/drawing/2014/main" id="{BA298755-62C8-4A44-B308-AC4DCB547C64}"/>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1390671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6225" y="671513"/>
            <a:ext cx="6210300" cy="3494087"/>
          </a:xfrm>
        </p:spPr>
      </p:sp>
      <p:sp>
        <p:nvSpPr>
          <p:cNvPr id="3" name="Notes Placeholder 2"/>
          <p:cNvSpPr>
            <a:spLocks noGrp="1"/>
          </p:cNvSpPr>
          <p:nvPr>
            <p:ph type="body" idx="1"/>
          </p:nvPr>
        </p:nvSpPr>
        <p:spPr>
          <a:xfrm>
            <a:off x="197063" y="4165014"/>
            <a:ext cx="6659138" cy="1169539"/>
          </a:xfrm>
        </p:spPr>
        <p:txBody>
          <a:bodyPr/>
          <a:lstStyle/>
          <a:p>
            <a:pPr>
              <a:lnSpc>
                <a:spcPct val="150000"/>
              </a:lnSpc>
            </a:pPr>
            <a:endParaRPr lang="en-US" sz="800" dirty="0"/>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18060869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349" y="4201216"/>
            <a:ext cx="6217718" cy="453335"/>
          </a:xfrm>
        </p:spPr>
        <p:txBody>
          <a:bodyPr/>
          <a:lstStyle/>
          <a:p>
            <a:r>
              <a:rPr lang="en-US" dirty="0"/>
              <a:t>The 2020 Projection is based on the 2020 Budget Reforecast 2.01</a:t>
            </a:r>
          </a:p>
        </p:txBody>
      </p:sp>
      <p:sp>
        <p:nvSpPr>
          <p:cNvPr id="4" name="Header Placeholder 3">
            <a:extLst>
              <a:ext uri="{FF2B5EF4-FFF2-40B4-BE49-F238E27FC236}">
                <a16:creationId xmlns:a16="http://schemas.microsoft.com/office/drawing/2014/main" id="{35F43103-F6E0-4C5D-BB04-CE5F259C834D}"/>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4032296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5000"/>
              </a:lnSpc>
              <a:spcBef>
                <a:spcPct val="55000"/>
              </a:spcBef>
            </a:pPr>
            <a:r>
              <a:rPr lang="en-US" dirty="0"/>
              <a:t>You can’t stop us from doing A.A. , even in a pandemic!  </a:t>
            </a:r>
          </a:p>
          <a:p>
            <a:pPr algn="just">
              <a:lnSpc>
                <a:spcPct val="125000"/>
              </a:lnSpc>
              <a:spcBef>
                <a:spcPct val="55000"/>
              </a:spcBef>
            </a:pPr>
            <a:endParaRPr lang="en-US" dirty="0"/>
          </a:p>
          <a:p>
            <a:pPr algn="just">
              <a:lnSpc>
                <a:spcPct val="125000"/>
              </a:lnSpc>
              <a:spcBef>
                <a:spcPct val="55000"/>
              </a:spcBef>
            </a:pPr>
            <a:r>
              <a:rPr lang="en-US" dirty="0"/>
              <a:t>Online meetings sprung up all over the world, the A.A. technology community stepped up to make sure that people could find these meetings and still use the A.A. Meeting Guide App</a:t>
            </a:r>
          </a:p>
          <a:p>
            <a:pPr algn="just">
              <a:lnSpc>
                <a:spcPct val="125000"/>
              </a:lnSpc>
              <a:spcBef>
                <a:spcPct val="55000"/>
              </a:spcBef>
            </a:pPr>
            <a:endParaRPr lang="en-US" dirty="0"/>
          </a:p>
          <a:p>
            <a:pPr algn="just">
              <a:lnSpc>
                <a:spcPct val="125000"/>
              </a:lnSpc>
              <a:spcBef>
                <a:spcPct val="55000"/>
              </a:spcBef>
            </a:pPr>
            <a:r>
              <a:rPr lang="en-US" dirty="0"/>
              <a:t>Tell the story about Pedro traveling to people’s homes to make sure they were connected and able to support carrying the message</a:t>
            </a:r>
          </a:p>
          <a:p>
            <a:pPr algn="just">
              <a:lnSpc>
                <a:spcPct val="125000"/>
              </a:lnSpc>
              <a:spcBef>
                <a:spcPct val="55000"/>
              </a:spcBef>
            </a:pPr>
            <a:endParaRPr lang="en-US" dirty="0"/>
          </a:p>
          <a:p>
            <a:pPr algn="just">
              <a:lnSpc>
                <a:spcPct val="125000"/>
              </a:lnSpc>
              <a:spcBef>
                <a:spcPct val="55000"/>
              </a:spcBef>
            </a:pPr>
            <a:endParaRPr lang="en-US" dirty="0"/>
          </a:p>
        </p:txBody>
      </p:sp>
      <p:sp>
        <p:nvSpPr>
          <p:cNvPr id="4" name="Slide Number Placeholder 3"/>
          <p:cNvSpPr>
            <a:spLocks noGrp="1"/>
          </p:cNvSpPr>
          <p:nvPr>
            <p:ph type="sldNum" sz="quarter" idx="5"/>
          </p:nvPr>
        </p:nvSpPr>
        <p:spPr/>
        <p:txBody>
          <a:bodyPr/>
          <a:lstStyle/>
          <a:p>
            <a:fld id="{46B989C8-E4C7-43FE-8083-6E3AF5184ED5}" type="slidenum">
              <a:rPr lang="en-US" smtClean="0"/>
              <a:t>59</a:t>
            </a:fld>
            <a:endParaRPr lang="en-US"/>
          </a:p>
        </p:txBody>
      </p:sp>
    </p:spTree>
    <p:extLst>
      <p:ext uri="{BB962C8B-B14F-4D97-AF65-F5344CB8AC3E}">
        <p14:creationId xmlns:p14="http://schemas.microsoft.com/office/powerpoint/2010/main" val="4027642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5000"/>
              </a:lnSpc>
              <a:spcBef>
                <a:spcPct val="55000"/>
              </a:spcBef>
            </a:pPr>
            <a:r>
              <a:rPr lang="en-US" dirty="0"/>
              <a:t>You can’t stop us from doing A.A. , even in a pandemic!  </a:t>
            </a:r>
          </a:p>
          <a:p>
            <a:pPr algn="just">
              <a:lnSpc>
                <a:spcPct val="125000"/>
              </a:lnSpc>
              <a:spcBef>
                <a:spcPct val="55000"/>
              </a:spcBef>
            </a:pPr>
            <a:endParaRPr lang="en-US" dirty="0"/>
          </a:p>
          <a:p>
            <a:pPr algn="just">
              <a:lnSpc>
                <a:spcPct val="125000"/>
              </a:lnSpc>
              <a:spcBef>
                <a:spcPct val="55000"/>
              </a:spcBef>
            </a:pPr>
            <a:r>
              <a:rPr lang="en-US" dirty="0"/>
              <a:t>Online meetings sprung up all over the world, the A.A. technology community stepped up to make sure that people could find these meetings and still use the A.A. Meeting Guide App</a:t>
            </a:r>
          </a:p>
          <a:p>
            <a:pPr algn="just">
              <a:lnSpc>
                <a:spcPct val="125000"/>
              </a:lnSpc>
              <a:spcBef>
                <a:spcPct val="55000"/>
              </a:spcBef>
            </a:pPr>
            <a:endParaRPr lang="en-US" dirty="0"/>
          </a:p>
          <a:p>
            <a:pPr algn="just">
              <a:lnSpc>
                <a:spcPct val="125000"/>
              </a:lnSpc>
              <a:spcBef>
                <a:spcPct val="55000"/>
              </a:spcBef>
            </a:pPr>
            <a:r>
              <a:rPr lang="en-US" dirty="0"/>
              <a:t>Tell the story about Pedro traveling to people’s homes to make sure they were connected and able to support carrying the message</a:t>
            </a:r>
          </a:p>
          <a:p>
            <a:pPr algn="just">
              <a:lnSpc>
                <a:spcPct val="125000"/>
              </a:lnSpc>
              <a:spcBef>
                <a:spcPct val="55000"/>
              </a:spcBef>
            </a:pPr>
            <a:endParaRPr lang="en-US" dirty="0"/>
          </a:p>
          <a:p>
            <a:pPr algn="just">
              <a:lnSpc>
                <a:spcPct val="125000"/>
              </a:lnSpc>
              <a:spcBef>
                <a:spcPct val="55000"/>
              </a:spcBef>
            </a:pPr>
            <a:endParaRPr lang="en-US" dirty="0"/>
          </a:p>
        </p:txBody>
      </p:sp>
      <p:sp>
        <p:nvSpPr>
          <p:cNvPr id="4" name="Slide Number Placeholder 3"/>
          <p:cNvSpPr>
            <a:spLocks noGrp="1"/>
          </p:cNvSpPr>
          <p:nvPr>
            <p:ph type="sldNum" sz="quarter" idx="5"/>
          </p:nvPr>
        </p:nvSpPr>
        <p:spPr/>
        <p:txBody>
          <a:bodyPr/>
          <a:lstStyle/>
          <a:p>
            <a:fld id="{46B989C8-E4C7-43FE-8083-6E3AF5184ED5}" type="slidenum">
              <a:rPr lang="en-US" smtClean="0"/>
              <a:t>60</a:t>
            </a:fld>
            <a:endParaRPr lang="en-US"/>
          </a:p>
        </p:txBody>
      </p:sp>
    </p:spTree>
    <p:extLst>
      <p:ext uri="{BB962C8B-B14F-4D97-AF65-F5344CB8AC3E}">
        <p14:creationId xmlns:p14="http://schemas.microsoft.com/office/powerpoint/2010/main" val="26584774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ways to pay.  This slide illustrates how 7</a:t>
            </a:r>
            <a:r>
              <a:rPr lang="en-US" baseline="30000" dirty="0"/>
              <a:t>th</a:t>
            </a:r>
            <a:r>
              <a:rPr lang="en-US" dirty="0"/>
              <a:t> Tradition contributions are coming in.  </a:t>
            </a:r>
          </a:p>
        </p:txBody>
      </p:sp>
      <p:sp>
        <p:nvSpPr>
          <p:cNvPr id="4" name="Header Placeholder 3"/>
          <p:cNvSpPr>
            <a:spLocks noGrp="1"/>
          </p:cNvSpPr>
          <p:nvPr>
            <p:ph type="hdr" sz="quarter" idx="10"/>
          </p:nvPr>
        </p:nvSpPr>
        <p:spPr/>
        <p:txBody>
          <a:bodyPr/>
          <a:lstStyle/>
          <a:p>
            <a:r>
              <a:rPr lang="en-US"/>
              <a:t>70th General Service Conference</a:t>
            </a:r>
            <a:endParaRPr lang="en-US" dirty="0"/>
          </a:p>
        </p:txBody>
      </p:sp>
    </p:spTree>
    <p:extLst>
      <p:ext uri="{BB962C8B-B14F-4D97-AF65-F5344CB8AC3E}">
        <p14:creationId xmlns:p14="http://schemas.microsoft.com/office/powerpoint/2010/main" val="35944327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70th General Service Conference</a:t>
            </a:r>
            <a:endParaRPr lang="en-US" dirty="0"/>
          </a:p>
        </p:txBody>
      </p:sp>
    </p:spTree>
    <p:extLst>
      <p:ext uri="{BB962C8B-B14F-4D97-AF65-F5344CB8AC3E}">
        <p14:creationId xmlns:p14="http://schemas.microsoft.com/office/powerpoint/2010/main" val="32327692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5000"/>
              </a:lnSpc>
              <a:spcBef>
                <a:spcPct val="55000"/>
              </a:spcBef>
            </a:pPr>
            <a:r>
              <a:rPr lang="en-US" dirty="0"/>
              <a:t>Our costs are generally covered by our income from contributions and literature –  We have been discussing how we might be too dependent on our literature sales for years now and that is playing out right now.</a:t>
            </a:r>
          </a:p>
          <a:p>
            <a:pPr algn="just">
              <a:lnSpc>
                <a:spcPct val="125000"/>
              </a:lnSpc>
              <a:spcBef>
                <a:spcPct val="55000"/>
              </a:spcBef>
            </a:pPr>
            <a:endParaRPr lang="en-US" dirty="0"/>
          </a:p>
          <a:p>
            <a:pPr algn="just">
              <a:lnSpc>
                <a:spcPct val="125000"/>
              </a:lnSpc>
              <a:spcBef>
                <a:spcPct val="55000"/>
              </a:spcBef>
            </a:pPr>
            <a:r>
              <a:rPr lang="en-US" dirty="0"/>
              <a:t>When physical meetings stopped happening the literature sales dropped significantly</a:t>
            </a:r>
          </a:p>
          <a:p>
            <a:pPr algn="just">
              <a:lnSpc>
                <a:spcPct val="125000"/>
              </a:lnSpc>
              <a:spcBef>
                <a:spcPct val="55000"/>
              </a:spcBef>
            </a:pPr>
            <a:endParaRPr lang="en-US" dirty="0"/>
          </a:p>
          <a:p>
            <a:pPr algn="just">
              <a:lnSpc>
                <a:spcPct val="125000"/>
              </a:lnSpc>
              <a:spcBef>
                <a:spcPct val="55000"/>
              </a:spcBef>
            </a:pPr>
            <a:r>
              <a:rPr lang="en-US" dirty="0"/>
              <a:t>The result is a gap between our income and our costs of roughly $700,000 each month</a:t>
            </a:r>
          </a:p>
          <a:p>
            <a:pPr algn="just">
              <a:lnSpc>
                <a:spcPct val="125000"/>
              </a:lnSpc>
              <a:spcBef>
                <a:spcPct val="55000"/>
              </a:spcBef>
            </a:pPr>
            <a:endParaRPr lang="en-US" dirty="0"/>
          </a:p>
          <a:p>
            <a:pPr algn="just">
              <a:lnSpc>
                <a:spcPct val="125000"/>
              </a:lnSpc>
              <a:spcBef>
                <a:spcPct val="55000"/>
              </a:spcBef>
            </a:pPr>
            <a:endParaRPr lang="en-US" dirty="0"/>
          </a:p>
        </p:txBody>
      </p:sp>
      <p:sp>
        <p:nvSpPr>
          <p:cNvPr id="4" name="Slide Number Placeholder 3"/>
          <p:cNvSpPr>
            <a:spLocks noGrp="1"/>
          </p:cNvSpPr>
          <p:nvPr>
            <p:ph type="sldNum" sz="quarter" idx="5"/>
          </p:nvPr>
        </p:nvSpPr>
        <p:spPr/>
        <p:txBody>
          <a:bodyPr/>
          <a:lstStyle/>
          <a:p>
            <a:fld id="{46B989C8-E4C7-43FE-8083-6E3AF5184ED5}" type="slidenum">
              <a:rPr lang="en-US" smtClean="0"/>
              <a:t>65</a:t>
            </a:fld>
            <a:endParaRPr lang="en-US"/>
          </a:p>
        </p:txBody>
      </p:sp>
    </p:spTree>
    <p:extLst>
      <p:ext uri="{BB962C8B-B14F-4D97-AF65-F5344CB8AC3E}">
        <p14:creationId xmlns:p14="http://schemas.microsoft.com/office/powerpoint/2010/main" val="38071705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dirty="0"/>
              <a:t>Our primary financial goal is to get through 2020 in the black </a:t>
            </a:r>
          </a:p>
          <a:p>
            <a:pPr marL="285750" indent="-285750">
              <a:buFont typeface="Arial" panose="020B0604020202020204" pitchFamily="34" charset="0"/>
              <a:buChar char="•"/>
            </a:pPr>
            <a:r>
              <a:rPr lang="en-US" b="1" dirty="0"/>
              <a:t>Our secondary financial goal is to pay back the reserve fund by end of 2022</a:t>
            </a:r>
          </a:p>
          <a:p>
            <a:pPr algn="just">
              <a:lnSpc>
                <a:spcPct val="125000"/>
              </a:lnSpc>
              <a:spcBef>
                <a:spcPct val="55000"/>
              </a:spcBef>
            </a:pPr>
            <a:endParaRPr lang="en-US" b="1" dirty="0"/>
          </a:p>
        </p:txBody>
      </p:sp>
      <p:sp>
        <p:nvSpPr>
          <p:cNvPr id="4" name="Slide Number Placeholder 3"/>
          <p:cNvSpPr>
            <a:spLocks noGrp="1"/>
          </p:cNvSpPr>
          <p:nvPr>
            <p:ph type="sldNum" sz="quarter" idx="5"/>
          </p:nvPr>
        </p:nvSpPr>
        <p:spPr/>
        <p:txBody>
          <a:bodyPr/>
          <a:lstStyle/>
          <a:p>
            <a:fld id="{46B989C8-E4C7-43FE-8083-6E3AF5184ED5}" type="slidenum">
              <a:rPr lang="en-US" smtClean="0"/>
              <a:t>66</a:t>
            </a:fld>
            <a:endParaRPr lang="en-US"/>
          </a:p>
        </p:txBody>
      </p:sp>
    </p:spTree>
    <p:extLst>
      <p:ext uri="{BB962C8B-B14F-4D97-AF65-F5344CB8AC3E}">
        <p14:creationId xmlns:p14="http://schemas.microsoft.com/office/powerpoint/2010/main" val="42588912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5000"/>
              </a:lnSpc>
              <a:spcBef>
                <a:spcPct val="55000"/>
              </a:spcBef>
            </a:pPr>
            <a:endParaRPr lang="en-US" dirty="0"/>
          </a:p>
        </p:txBody>
      </p:sp>
      <p:sp>
        <p:nvSpPr>
          <p:cNvPr id="4" name="Slide Number Placeholder 3"/>
          <p:cNvSpPr>
            <a:spLocks noGrp="1"/>
          </p:cNvSpPr>
          <p:nvPr>
            <p:ph type="sldNum" sz="quarter" idx="5"/>
          </p:nvPr>
        </p:nvSpPr>
        <p:spPr/>
        <p:txBody>
          <a:bodyPr/>
          <a:lstStyle/>
          <a:p>
            <a:fld id="{46B989C8-E4C7-43FE-8083-6E3AF5184ED5}" type="slidenum">
              <a:rPr lang="en-US" smtClean="0"/>
              <a:t>67</a:t>
            </a:fld>
            <a:endParaRPr lang="en-US"/>
          </a:p>
        </p:txBody>
      </p:sp>
    </p:spTree>
    <p:extLst>
      <p:ext uri="{BB962C8B-B14F-4D97-AF65-F5344CB8AC3E}">
        <p14:creationId xmlns:p14="http://schemas.microsoft.com/office/powerpoint/2010/main" val="24861484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5000"/>
              </a:lnSpc>
              <a:spcBef>
                <a:spcPct val="55000"/>
              </a:spcBef>
            </a:pPr>
            <a:endParaRPr lang="en-US" dirty="0"/>
          </a:p>
        </p:txBody>
      </p:sp>
      <p:sp>
        <p:nvSpPr>
          <p:cNvPr id="4" name="Slide Number Placeholder 3"/>
          <p:cNvSpPr>
            <a:spLocks noGrp="1"/>
          </p:cNvSpPr>
          <p:nvPr>
            <p:ph type="sldNum" sz="quarter" idx="5"/>
          </p:nvPr>
        </p:nvSpPr>
        <p:spPr/>
        <p:txBody>
          <a:bodyPr/>
          <a:lstStyle/>
          <a:p>
            <a:fld id="{46B989C8-E4C7-43FE-8083-6E3AF5184ED5}" type="slidenum">
              <a:rPr lang="en-US" smtClean="0"/>
              <a:t>68</a:t>
            </a:fld>
            <a:endParaRPr lang="en-US"/>
          </a:p>
        </p:txBody>
      </p:sp>
    </p:spTree>
    <p:extLst>
      <p:ext uri="{BB962C8B-B14F-4D97-AF65-F5344CB8AC3E}">
        <p14:creationId xmlns:p14="http://schemas.microsoft.com/office/powerpoint/2010/main" val="24191510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533400"/>
            <a:ext cx="3906838" cy="2197100"/>
          </a:xfrm>
        </p:spPr>
      </p:sp>
      <p:sp>
        <p:nvSpPr>
          <p:cNvPr id="3" name="Notes Placeholder 2"/>
          <p:cNvSpPr>
            <a:spLocks noGrp="1"/>
          </p:cNvSpPr>
          <p:nvPr>
            <p:ph type="body" idx="1"/>
          </p:nvPr>
        </p:nvSpPr>
        <p:spPr>
          <a:xfrm>
            <a:off x="348407" y="2731029"/>
            <a:ext cx="6205106" cy="865741"/>
          </a:xfrm>
        </p:spPr>
        <p:txBody>
          <a:bodyPr>
            <a:normAutofit/>
          </a:bodyPr>
          <a:lstStyle/>
          <a:p>
            <a:pPr algn="just">
              <a:spcBef>
                <a:spcPts val="199"/>
              </a:spcBef>
            </a:pPr>
            <a:endParaRPr lang="en-US" sz="800" dirty="0"/>
          </a:p>
        </p:txBody>
      </p:sp>
      <p:sp>
        <p:nvSpPr>
          <p:cNvPr id="4" name="Header Placeholder 3">
            <a:extLst>
              <a:ext uri="{FF2B5EF4-FFF2-40B4-BE49-F238E27FC236}">
                <a16:creationId xmlns:a16="http://schemas.microsoft.com/office/drawing/2014/main" id="{E0C72FF3-7F8D-4DD6-8540-1F0BC93D1E53}"/>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177331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6225" y="671513"/>
            <a:ext cx="6210300" cy="3494087"/>
          </a:xfrm>
        </p:spPr>
      </p:sp>
      <p:sp>
        <p:nvSpPr>
          <p:cNvPr id="3" name="Notes Placeholder 2"/>
          <p:cNvSpPr>
            <a:spLocks noGrp="1"/>
          </p:cNvSpPr>
          <p:nvPr>
            <p:ph type="body" idx="1"/>
          </p:nvPr>
        </p:nvSpPr>
        <p:spPr>
          <a:xfrm>
            <a:off x="197063" y="4165014"/>
            <a:ext cx="6659138" cy="1169539"/>
          </a:xfrm>
        </p:spPr>
        <p:txBody>
          <a:bodyPr/>
          <a:lstStyle/>
          <a:p>
            <a:pPr>
              <a:lnSpc>
                <a:spcPct val="150000"/>
              </a:lnSpc>
            </a:pPr>
            <a:endParaRPr lang="en-US" sz="800" dirty="0"/>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159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6225" y="671513"/>
            <a:ext cx="6210300" cy="3494087"/>
          </a:xfrm>
        </p:spPr>
      </p:sp>
      <p:sp>
        <p:nvSpPr>
          <p:cNvPr id="3" name="Notes Placeholder 2"/>
          <p:cNvSpPr>
            <a:spLocks noGrp="1"/>
          </p:cNvSpPr>
          <p:nvPr>
            <p:ph type="body" idx="1"/>
          </p:nvPr>
        </p:nvSpPr>
        <p:spPr>
          <a:xfrm>
            <a:off x="197063" y="4165014"/>
            <a:ext cx="6659138" cy="1169539"/>
          </a:xfrm>
        </p:spPr>
        <p:txBody>
          <a:bodyPr/>
          <a:lstStyle/>
          <a:p>
            <a:pPr>
              <a:lnSpc>
                <a:spcPct val="150000"/>
              </a:lnSpc>
            </a:pPr>
            <a:endParaRPr lang="en-US" sz="800" dirty="0"/>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p:nvPr>
        </p:nvSpPr>
        <p:spPr/>
        <p:txBody>
          <a:bodyPr/>
          <a:lstStyle/>
          <a:p>
            <a:r>
              <a:rPr lang="en-US"/>
              <a:t>70th General Service Conference</a:t>
            </a:r>
            <a:endParaRPr lang="en-US" dirty="0"/>
          </a:p>
        </p:txBody>
      </p:sp>
    </p:spTree>
    <p:extLst>
      <p:ext uri="{BB962C8B-B14F-4D97-AF65-F5344CB8AC3E}">
        <p14:creationId xmlns:p14="http://schemas.microsoft.com/office/powerpoint/2010/main" val="257124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5325"/>
            <a:ext cx="6173787" cy="3471863"/>
          </a:xfrm>
        </p:spPr>
      </p:sp>
      <p:sp>
        <p:nvSpPr>
          <p:cNvPr id="3" name="Notes Placeholder 2"/>
          <p:cNvSpPr>
            <a:spLocks noGrp="1"/>
          </p:cNvSpPr>
          <p:nvPr>
            <p:ph type="body" idx="1"/>
          </p:nvPr>
        </p:nvSpPr>
        <p:spPr>
          <a:xfrm>
            <a:off x="270387" y="4164573"/>
            <a:ext cx="6451794" cy="1210429"/>
          </a:xfrm>
        </p:spPr>
        <p:txBody>
          <a:bodyPr/>
          <a:lstStyle/>
          <a:p>
            <a:pPr>
              <a:lnSpc>
                <a:spcPct val="150000"/>
              </a:lnSpc>
            </a:pPr>
            <a:endParaRPr lang="en-US" sz="1000" dirty="0"/>
          </a:p>
        </p:txBody>
      </p:sp>
      <p:sp>
        <p:nvSpPr>
          <p:cNvPr id="4" name="Header Placeholder 3">
            <a:extLst>
              <a:ext uri="{FF2B5EF4-FFF2-40B4-BE49-F238E27FC236}">
                <a16:creationId xmlns:a16="http://schemas.microsoft.com/office/drawing/2014/main" id="{78620FDF-5FA6-4B8F-A7AC-9BFFF312E61B}"/>
              </a:ext>
            </a:extLst>
          </p:cNvPr>
          <p:cNvSpPr>
            <a:spLocks noGrp="1"/>
          </p:cNvSpPr>
          <p:nvPr>
            <p:ph type="hdr" sz="quarter"/>
          </p:nvPr>
        </p:nvSpPr>
        <p:spPr/>
        <p:txBody>
          <a:bodyPr/>
          <a:lstStyle/>
          <a:p>
            <a:pPr defTabSz="900535">
              <a:defRPr/>
            </a:pPr>
            <a:endParaRPr lang="en-US" dirty="0">
              <a:solidFill>
                <a:srgbClr val="000000"/>
              </a:solidFill>
              <a:latin typeface="Calibri"/>
            </a:endParaRPr>
          </a:p>
          <a:p>
            <a:pPr defTabSz="900535">
              <a:defRPr/>
            </a:pPr>
            <a:r>
              <a:rPr lang="en-US" dirty="0">
                <a:solidFill>
                  <a:srgbClr val="000000"/>
                </a:solidFill>
                <a:latin typeface="Calibri"/>
              </a:rPr>
              <a:t> 69</a:t>
            </a:r>
            <a:r>
              <a:rPr lang="en-US" baseline="30000" dirty="0">
                <a:solidFill>
                  <a:srgbClr val="000000"/>
                </a:solidFill>
                <a:latin typeface="Calibri"/>
              </a:rPr>
              <a:t>th</a:t>
            </a:r>
            <a:r>
              <a:rPr lang="en-US" dirty="0">
                <a:solidFill>
                  <a:srgbClr val="000000"/>
                </a:solidFill>
                <a:latin typeface="Calibri"/>
              </a:rPr>
              <a:t> General Service Conference</a:t>
            </a:r>
          </a:p>
        </p:txBody>
      </p:sp>
    </p:spTree>
    <p:extLst>
      <p:ext uri="{BB962C8B-B14F-4D97-AF65-F5344CB8AC3E}">
        <p14:creationId xmlns:p14="http://schemas.microsoft.com/office/powerpoint/2010/main" val="27572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Image Placeholder 1"/>
          <p:cNvSpPr>
            <a:spLocks noGrp="1" noRot="1" noChangeAspect="1" noTextEdit="1"/>
          </p:cNvSpPr>
          <p:nvPr>
            <p:ph type="sldImg"/>
          </p:nvPr>
        </p:nvSpPr>
        <p:spPr>
          <a:xfrm>
            <a:off x="422275" y="515938"/>
            <a:ext cx="6207125" cy="3490912"/>
          </a:xfrm>
          <a:ln/>
        </p:spPr>
      </p:sp>
      <p:sp>
        <p:nvSpPr>
          <p:cNvPr id="6" name="Notes Placeholder 5"/>
          <p:cNvSpPr>
            <a:spLocks noGrp="1"/>
          </p:cNvSpPr>
          <p:nvPr>
            <p:ph type="body" idx="1"/>
          </p:nvPr>
        </p:nvSpPr>
        <p:spPr>
          <a:xfrm>
            <a:off x="568814" y="4124767"/>
            <a:ext cx="6097659" cy="1285341"/>
          </a:xfrm>
        </p:spPr>
        <p:txBody>
          <a:bodyPr>
            <a:normAutofit/>
          </a:bodyPr>
          <a:lstStyle/>
          <a:p>
            <a:endParaRPr lang="en-US" sz="1100" dirty="0"/>
          </a:p>
        </p:txBody>
      </p:sp>
      <p:sp>
        <p:nvSpPr>
          <p:cNvPr id="2" name="Header Placeholder 1">
            <a:extLst>
              <a:ext uri="{FF2B5EF4-FFF2-40B4-BE49-F238E27FC236}">
                <a16:creationId xmlns:a16="http://schemas.microsoft.com/office/drawing/2014/main" id="{CC995E5E-1873-4292-B73E-AAD29C728121}"/>
              </a:ext>
            </a:extLst>
          </p:cNvPr>
          <p:cNvSpPr>
            <a:spLocks noGrp="1"/>
          </p:cNvSpPr>
          <p:nvPr>
            <p:ph type="hdr" sz="quarter"/>
          </p:nvPr>
        </p:nvSpPr>
        <p:spPr/>
        <p:txBody>
          <a:bodyPr/>
          <a:lstStyle/>
          <a:p>
            <a:pPr defTabSz="907257">
              <a:defRPr/>
            </a:pPr>
            <a:r>
              <a:rPr lang="en-US">
                <a:solidFill>
                  <a:srgbClr val="000000"/>
                </a:solidFill>
                <a:latin typeface="Calibri"/>
              </a:rPr>
              <a:t>70th General Service Conference</a:t>
            </a:r>
            <a:endParaRPr lang="en-US" dirty="0">
              <a:solidFill>
                <a:srgbClr val="000000"/>
              </a:solidFill>
              <a:latin typeface="Calibri"/>
            </a:endParaRPr>
          </a:p>
        </p:txBody>
      </p:sp>
    </p:spTree>
    <p:extLst>
      <p:ext uri="{BB962C8B-B14F-4D97-AF65-F5344CB8AC3E}">
        <p14:creationId xmlns:p14="http://schemas.microsoft.com/office/powerpoint/2010/main" val="325219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1889640816"/>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95310020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862210351"/>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04800"/>
            <a:ext cx="109728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693123"/>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3048000"/>
          </a:xfrm>
        </p:spPr>
        <p:txBody>
          <a:bodyPr/>
          <a:lstStyle/>
          <a:p>
            <a:pPr lvl="0"/>
            <a:endParaRPr lang="en-US" noProof="0" dirty="0"/>
          </a:p>
        </p:txBody>
      </p:sp>
    </p:spTree>
    <p:extLst>
      <p:ext uri="{BB962C8B-B14F-4D97-AF65-F5344CB8AC3E}">
        <p14:creationId xmlns:p14="http://schemas.microsoft.com/office/powerpoint/2010/main" val="1287348"/>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lvl1pPr>
              <a:defRPr sz="5600"/>
            </a:lvl1pPr>
          </a:lstStyle>
          <a:p>
            <a:pPr lvl="0">
              <a:defRPr sz="1800"/>
            </a:pPr>
            <a:r>
              <a:rPr sz="8000"/>
              <a:t>Title Text</a:t>
            </a:r>
          </a:p>
        </p:txBody>
      </p:sp>
      <p:sp>
        <p:nvSpPr>
          <p:cNvPr id="19" name="Shape 19"/>
          <p:cNvSpPr>
            <a:spLocks noGrp="1"/>
          </p:cNvSpPr>
          <p:nvPr>
            <p:ph type="body" idx="1"/>
          </p:nvPr>
        </p:nvSpPr>
        <p:spPr>
          <a:prstGeom prst="rect">
            <a:avLst/>
          </a:prstGeom>
        </p:spPr>
        <p:txBody>
          <a:bodyPr/>
          <a:lstStyle>
            <a:lvl1pPr>
              <a:defRPr sz="2500"/>
            </a:lvl1pPr>
            <a:lvl2pPr>
              <a:defRPr sz="2500"/>
            </a:lvl2pPr>
            <a:lvl3pPr>
              <a:defRPr sz="2500"/>
            </a:lvl3pPr>
            <a:lvl4pPr>
              <a:defRPr sz="2500"/>
            </a:lvl4pPr>
            <a:lvl5pPr>
              <a:defRPr sz="2500"/>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extLst>
      <p:ext uri="{BB962C8B-B14F-4D97-AF65-F5344CB8AC3E}">
        <p14:creationId xmlns:p14="http://schemas.microsoft.com/office/powerpoint/2010/main" val="72921287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1750042799"/>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1817900620"/>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3368755841"/>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32059337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58877500"/>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1651547478"/>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1905089100"/>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964362466"/>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832095151"/>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527588843"/>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021311788"/>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046448697"/>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3048000"/>
          </a:xfrm>
        </p:spPr>
        <p:txBody>
          <a:bodyPr/>
          <a:lstStyle/>
          <a:p>
            <a:pPr lvl="0"/>
            <a:endParaRPr lang="en-US" noProof="0" dirty="0"/>
          </a:p>
        </p:txBody>
      </p:sp>
    </p:spTree>
    <p:extLst>
      <p:ext uri="{BB962C8B-B14F-4D97-AF65-F5344CB8AC3E}">
        <p14:creationId xmlns:p14="http://schemas.microsoft.com/office/powerpoint/2010/main" val="2166977786"/>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lvl1pPr>
              <a:defRPr sz="5600"/>
            </a:lvl1pPr>
          </a:lstStyle>
          <a:p>
            <a:pPr lvl="0">
              <a:defRPr sz="1800"/>
            </a:pPr>
            <a:r>
              <a:rPr sz="8000"/>
              <a:t>Title Text</a:t>
            </a:r>
          </a:p>
        </p:txBody>
      </p:sp>
      <p:sp>
        <p:nvSpPr>
          <p:cNvPr id="19" name="Shape 19"/>
          <p:cNvSpPr>
            <a:spLocks noGrp="1"/>
          </p:cNvSpPr>
          <p:nvPr>
            <p:ph type="body" idx="1"/>
          </p:nvPr>
        </p:nvSpPr>
        <p:spPr>
          <a:prstGeom prst="rect">
            <a:avLst/>
          </a:prstGeom>
        </p:spPr>
        <p:txBody>
          <a:bodyPr/>
          <a:lstStyle>
            <a:lvl1pPr>
              <a:defRPr sz="2500"/>
            </a:lvl1pPr>
            <a:lvl2pPr>
              <a:defRPr sz="2500"/>
            </a:lvl2pPr>
            <a:lvl3pPr>
              <a:defRPr sz="2500"/>
            </a:lvl3pPr>
            <a:lvl4pPr>
              <a:defRPr sz="2500"/>
            </a:lvl4pPr>
            <a:lvl5pPr>
              <a:defRPr sz="2500"/>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extLst>
      <p:ext uri="{BB962C8B-B14F-4D97-AF65-F5344CB8AC3E}">
        <p14:creationId xmlns:p14="http://schemas.microsoft.com/office/powerpoint/2010/main" val="128495902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33652295"/>
      </p:ext>
    </p:extLst>
  </p:cSld>
  <p:clrMapOvr>
    <a:masterClrMapping/>
  </p:clrMapOvr>
  <p:transition spd="med">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7791368"/>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4091522327"/>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43427934"/>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959004"/>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3493681"/>
      </p:ext>
    </p:extLst>
  </p:cSld>
  <p:clrMapOvr>
    <a:masterClrMapping/>
  </p:clrMapOvr>
  <p:transition spd="med">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5721603"/>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361224"/>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7342139"/>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36156813"/>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7015372"/>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0"/>
            <a:ext cx="2743200" cy="4343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8026400" cy="4343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6643426"/>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04800"/>
            <a:ext cx="109728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8127737"/>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3529042437"/>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3048000"/>
          </a:xfrm>
        </p:spPr>
        <p:txBody>
          <a:bodyPr/>
          <a:lstStyle/>
          <a:p>
            <a:pPr lvl="0"/>
            <a:endParaRPr lang="en-US" noProof="0" dirty="0"/>
          </a:p>
        </p:txBody>
      </p:sp>
    </p:spTree>
    <p:extLst>
      <p:ext uri="{BB962C8B-B14F-4D97-AF65-F5344CB8AC3E}">
        <p14:creationId xmlns:p14="http://schemas.microsoft.com/office/powerpoint/2010/main" val="96193561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lvl1pPr>
              <a:defRPr sz="5600"/>
            </a:lvl1pPr>
          </a:lstStyle>
          <a:p>
            <a:pPr lvl="0">
              <a:defRPr sz="1800"/>
            </a:pPr>
            <a:r>
              <a:rPr sz="8000"/>
              <a:t>Title Text</a:t>
            </a:r>
          </a:p>
        </p:txBody>
      </p:sp>
      <p:sp>
        <p:nvSpPr>
          <p:cNvPr id="19" name="Shape 19"/>
          <p:cNvSpPr>
            <a:spLocks noGrp="1"/>
          </p:cNvSpPr>
          <p:nvPr>
            <p:ph type="body" idx="1"/>
          </p:nvPr>
        </p:nvSpPr>
        <p:spPr>
          <a:prstGeom prst="rect">
            <a:avLst/>
          </a:prstGeom>
        </p:spPr>
        <p:txBody>
          <a:bodyPr/>
          <a:lstStyle>
            <a:lvl1pPr>
              <a:defRPr sz="2500"/>
            </a:lvl1pPr>
            <a:lvl2pPr>
              <a:defRPr sz="2500"/>
            </a:lvl2pPr>
            <a:lvl3pPr>
              <a:defRPr sz="2500"/>
            </a:lvl3pPr>
            <a:lvl4pPr>
              <a:defRPr sz="2500"/>
            </a:lvl4pPr>
            <a:lvl5pPr>
              <a:defRPr sz="2500"/>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extLst>
      <p:ext uri="{BB962C8B-B14F-4D97-AF65-F5344CB8AC3E}">
        <p14:creationId xmlns:p14="http://schemas.microsoft.com/office/powerpoint/2010/main" val="385126186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2F69-43FB-4487-96B4-F2B2DEEFA3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5CAB5C-0675-44B3-94F0-B6AE0EA80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7CE3A7-727C-44E5-8158-16CCDA30CD30}"/>
              </a:ext>
            </a:extLst>
          </p:cNvPr>
          <p:cNvSpPr>
            <a:spLocks noGrp="1"/>
          </p:cNvSpPr>
          <p:nvPr>
            <p:ph type="dt" sz="half" idx="10"/>
          </p:nvPr>
        </p:nvSpPr>
        <p:spPr/>
        <p:txBody>
          <a:bodyPr/>
          <a:lstStyle/>
          <a:p>
            <a:fld id="{BB7BB328-3707-453A-8F04-12C4E61E90C9}" type="datetime1">
              <a:rPr lang="en-US" smtClean="0"/>
              <a:t>8/15/2020</a:t>
            </a:fld>
            <a:endParaRPr lang="en-US" dirty="0"/>
          </a:p>
        </p:txBody>
      </p:sp>
      <p:sp>
        <p:nvSpPr>
          <p:cNvPr id="5" name="Footer Placeholder 4">
            <a:extLst>
              <a:ext uri="{FF2B5EF4-FFF2-40B4-BE49-F238E27FC236}">
                <a16:creationId xmlns:a16="http://schemas.microsoft.com/office/drawing/2014/main" id="{053520D9-1776-4925-BD6D-247B88FF8D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91EEF8-DAF0-4019-9545-3A7A78B03221}"/>
              </a:ext>
            </a:extLst>
          </p:cNvPr>
          <p:cNvSpPr>
            <a:spLocks noGrp="1"/>
          </p:cNvSpPr>
          <p:nvPr>
            <p:ph type="sldNum" sz="quarter" idx="12"/>
          </p:nvPr>
        </p:nvSpPr>
        <p:spPr/>
        <p:txBody>
          <a:bodyPr/>
          <a:lstStyle/>
          <a:p>
            <a:fld id="{48A64ACC-3B63-487F-A502-B71A7750656B}" type="slidenum">
              <a:rPr lang="en-US" smtClean="0"/>
              <a:t>‹#›</a:t>
            </a:fld>
            <a:endParaRPr lang="en-US" dirty="0"/>
          </a:p>
        </p:txBody>
      </p:sp>
    </p:spTree>
    <p:extLst>
      <p:ext uri="{BB962C8B-B14F-4D97-AF65-F5344CB8AC3E}">
        <p14:creationId xmlns:p14="http://schemas.microsoft.com/office/powerpoint/2010/main" val="2493059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8EA0-491A-49FF-9737-DB0BE3527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4EA05-D21A-4E1C-8411-66C488A31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19298-F1AD-4187-AFCE-DE5AC64E2C09}"/>
              </a:ext>
            </a:extLst>
          </p:cNvPr>
          <p:cNvSpPr>
            <a:spLocks noGrp="1"/>
          </p:cNvSpPr>
          <p:nvPr>
            <p:ph type="dt" sz="half" idx="10"/>
          </p:nvPr>
        </p:nvSpPr>
        <p:spPr/>
        <p:txBody>
          <a:bodyPr/>
          <a:lstStyle/>
          <a:p>
            <a:fld id="{AE638A63-D48E-4AB5-ACFF-53C98E26C819}" type="datetime1">
              <a:rPr lang="en-US" smtClean="0"/>
              <a:t>8/15/2020</a:t>
            </a:fld>
            <a:endParaRPr lang="en-US" dirty="0"/>
          </a:p>
        </p:txBody>
      </p:sp>
      <p:sp>
        <p:nvSpPr>
          <p:cNvPr id="5" name="Footer Placeholder 4">
            <a:extLst>
              <a:ext uri="{FF2B5EF4-FFF2-40B4-BE49-F238E27FC236}">
                <a16:creationId xmlns:a16="http://schemas.microsoft.com/office/drawing/2014/main" id="{7EB842FE-1443-4BAE-AC47-8D96A63EA2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06061-1040-4ED3-AD1B-37CD5C30D2A5}"/>
              </a:ext>
            </a:extLst>
          </p:cNvPr>
          <p:cNvSpPr>
            <a:spLocks noGrp="1"/>
          </p:cNvSpPr>
          <p:nvPr>
            <p:ph type="sldNum" sz="quarter" idx="12"/>
          </p:nvPr>
        </p:nvSpPr>
        <p:spPr/>
        <p:txBody>
          <a:bodyPr/>
          <a:lstStyle/>
          <a:p>
            <a:fld id="{48A64ACC-3B63-487F-A502-B71A7750656B}" type="slidenum">
              <a:rPr lang="en-US" smtClean="0"/>
              <a:t>‹#›</a:t>
            </a:fld>
            <a:endParaRPr lang="en-US" dirty="0"/>
          </a:p>
        </p:txBody>
      </p:sp>
    </p:spTree>
    <p:extLst>
      <p:ext uri="{BB962C8B-B14F-4D97-AF65-F5344CB8AC3E}">
        <p14:creationId xmlns:p14="http://schemas.microsoft.com/office/powerpoint/2010/main" val="185569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979A-63E6-4961-A7A8-F9FA3134B7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385F0E-938E-4002-A38F-1E7DD27E9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7283DD-50FA-4840-AD15-699F4265543E}"/>
              </a:ext>
            </a:extLst>
          </p:cNvPr>
          <p:cNvSpPr>
            <a:spLocks noGrp="1"/>
          </p:cNvSpPr>
          <p:nvPr>
            <p:ph type="dt" sz="half" idx="10"/>
          </p:nvPr>
        </p:nvSpPr>
        <p:spPr/>
        <p:txBody>
          <a:bodyPr/>
          <a:lstStyle/>
          <a:p>
            <a:fld id="{101DE210-C036-4BB8-8E62-79CBD4A1DAF1}" type="datetime1">
              <a:rPr lang="en-US" smtClean="0"/>
              <a:t>8/15/2020</a:t>
            </a:fld>
            <a:endParaRPr lang="en-US" dirty="0"/>
          </a:p>
        </p:txBody>
      </p:sp>
      <p:sp>
        <p:nvSpPr>
          <p:cNvPr id="5" name="Footer Placeholder 4">
            <a:extLst>
              <a:ext uri="{FF2B5EF4-FFF2-40B4-BE49-F238E27FC236}">
                <a16:creationId xmlns:a16="http://schemas.microsoft.com/office/drawing/2014/main" id="{5B00D06B-8331-4833-8FBA-C84821A661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E31CE3-F86B-4CFA-9282-95D8BF0E7029}"/>
              </a:ext>
            </a:extLst>
          </p:cNvPr>
          <p:cNvSpPr>
            <a:spLocks noGrp="1"/>
          </p:cNvSpPr>
          <p:nvPr>
            <p:ph type="sldNum" sz="quarter" idx="12"/>
          </p:nvPr>
        </p:nvSpPr>
        <p:spPr/>
        <p:txBody>
          <a:bodyPr/>
          <a:lstStyle/>
          <a:p>
            <a:fld id="{48A64ACC-3B63-487F-A502-B71A7750656B}" type="slidenum">
              <a:rPr lang="en-US" smtClean="0"/>
              <a:t>‹#›</a:t>
            </a:fld>
            <a:endParaRPr lang="en-US" dirty="0"/>
          </a:p>
        </p:txBody>
      </p:sp>
    </p:spTree>
    <p:extLst>
      <p:ext uri="{BB962C8B-B14F-4D97-AF65-F5344CB8AC3E}">
        <p14:creationId xmlns:p14="http://schemas.microsoft.com/office/powerpoint/2010/main" val="1353171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CD3B-BFB2-4D7A-841D-EDF8D2192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65B063-DDCD-4321-9AE5-962367F76C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95BA27-6FD0-42F2-9D3E-E2C5AFA544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3C740B-1A4D-41B4-8551-6D930AC821F3}"/>
              </a:ext>
            </a:extLst>
          </p:cNvPr>
          <p:cNvSpPr>
            <a:spLocks noGrp="1"/>
          </p:cNvSpPr>
          <p:nvPr>
            <p:ph type="dt" sz="half" idx="10"/>
          </p:nvPr>
        </p:nvSpPr>
        <p:spPr/>
        <p:txBody>
          <a:bodyPr/>
          <a:lstStyle/>
          <a:p>
            <a:fld id="{FAEC4236-7486-452E-8D28-492999EDD733}" type="datetime1">
              <a:rPr lang="en-US" smtClean="0"/>
              <a:t>8/15/2020</a:t>
            </a:fld>
            <a:endParaRPr lang="en-US" dirty="0"/>
          </a:p>
        </p:txBody>
      </p:sp>
      <p:sp>
        <p:nvSpPr>
          <p:cNvPr id="6" name="Footer Placeholder 5">
            <a:extLst>
              <a:ext uri="{FF2B5EF4-FFF2-40B4-BE49-F238E27FC236}">
                <a16:creationId xmlns:a16="http://schemas.microsoft.com/office/drawing/2014/main" id="{B9D79CC5-8ECE-4FF1-9EB3-614A13B99D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D1BE18-D03C-43D7-9992-DA0B922456F8}"/>
              </a:ext>
            </a:extLst>
          </p:cNvPr>
          <p:cNvSpPr>
            <a:spLocks noGrp="1"/>
          </p:cNvSpPr>
          <p:nvPr>
            <p:ph type="sldNum" sz="quarter" idx="12"/>
          </p:nvPr>
        </p:nvSpPr>
        <p:spPr/>
        <p:txBody>
          <a:bodyPr/>
          <a:lstStyle/>
          <a:p>
            <a:fld id="{48A64ACC-3B63-487F-A502-B71A7750656B}" type="slidenum">
              <a:rPr lang="en-US" smtClean="0"/>
              <a:t>‹#›</a:t>
            </a:fld>
            <a:endParaRPr lang="en-US" dirty="0"/>
          </a:p>
        </p:txBody>
      </p:sp>
    </p:spTree>
    <p:extLst>
      <p:ext uri="{BB962C8B-B14F-4D97-AF65-F5344CB8AC3E}">
        <p14:creationId xmlns:p14="http://schemas.microsoft.com/office/powerpoint/2010/main" val="39460801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31BA-18FF-428A-84B2-F801A5417B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532575-4ECD-4700-9810-E026BED3DD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19600-9045-4D1A-B7CB-D41AD5B890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4F4DAF-71F5-4077-9945-DABA5B594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D5400-4F96-4A44-9F6A-B2E2C6520B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5129E2-5D7E-4B33-BBBA-69B91E78EC34}"/>
              </a:ext>
            </a:extLst>
          </p:cNvPr>
          <p:cNvSpPr>
            <a:spLocks noGrp="1"/>
          </p:cNvSpPr>
          <p:nvPr>
            <p:ph type="dt" sz="half" idx="10"/>
          </p:nvPr>
        </p:nvSpPr>
        <p:spPr/>
        <p:txBody>
          <a:bodyPr/>
          <a:lstStyle/>
          <a:p>
            <a:fld id="{CD54327E-6F08-4CCF-B72A-656882CB31B5}" type="datetime1">
              <a:rPr lang="en-US" smtClean="0"/>
              <a:t>8/15/2020</a:t>
            </a:fld>
            <a:endParaRPr lang="en-US" dirty="0"/>
          </a:p>
        </p:txBody>
      </p:sp>
      <p:sp>
        <p:nvSpPr>
          <p:cNvPr id="8" name="Footer Placeholder 7">
            <a:extLst>
              <a:ext uri="{FF2B5EF4-FFF2-40B4-BE49-F238E27FC236}">
                <a16:creationId xmlns:a16="http://schemas.microsoft.com/office/drawing/2014/main" id="{911D3296-5F23-4265-B58F-29912971F15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03A8250-3B64-4D78-A750-C23943FF56E0}"/>
              </a:ext>
            </a:extLst>
          </p:cNvPr>
          <p:cNvSpPr>
            <a:spLocks noGrp="1"/>
          </p:cNvSpPr>
          <p:nvPr>
            <p:ph type="sldNum" sz="quarter" idx="12"/>
          </p:nvPr>
        </p:nvSpPr>
        <p:spPr/>
        <p:txBody>
          <a:bodyPr/>
          <a:lstStyle/>
          <a:p>
            <a:fld id="{48A64ACC-3B63-487F-A502-B71A7750656B}" type="slidenum">
              <a:rPr lang="en-US" smtClean="0"/>
              <a:t>‹#›</a:t>
            </a:fld>
            <a:endParaRPr lang="en-US" dirty="0"/>
          </a:p>
        </p:txBody>
      </p:sp>
    </p:spTree>
    <p:extLst>
      <p:ext uri="{BB962C8B-B14F-4D97-AF65-F5344CB8AC3E}">
        <p14:creationId xmlns:p14="http://schemas.microsoft.com/office/powerpoint/2010/main" val="16299485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720F9-968B-4442-A023-9C19D743A9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61AA86-50D0-4F1D-A758-7B0E18863EC3}"/>
              </a:ext>
            </a:extLst>
          </p:cNvPr>
          <p:cNvSpPr>
            <a:spLocks noGrp="1"/>
          </p:cNvSpPr>
          <p:nvPr>
            <p:ph type="dt" sz="half" idx="10"/>
          </p:nvPr>
        </p:nvSpPr>
        <p:spPr/>
        <p:txBody>
          <a:bodyPr/>
          <a:lstStyle/>
          <a:p>
            <a:fld id="{75EFD9E1-6494-4FB3-98C9-07D89A1766E8}" type="datetime1">
              <a:rPr lang="en-US" smtClean="0"/>
              <a:t>8/15/2020</a:t>
            </a:fld>
            <a:endParaRPr lang="en-US" dirty="0"/>
          </a:p>
        </p:txBody>
      </p:sp>
      <p:sp>
        <p:nvSpPr>
          <p:cNvPr id="4" name="Footer Placeholder 3">
            <a:extLst>
              <a:ext uri="{FF2B5EF4-FFF2-40B4-BE49-F238E27FC236}">
                <a16:creationId xmlns:a16="http://schemas.microsoft.com/office/drawing/2014/main" id="{2A27B9BE-30D6-4D9A-802F-C35AB89D54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287735C-0A59-46CC-9244-A22D52D61F95}"/>
              </a:ext>
            </a:extLst>
          </p:cNvPr>
          <p:cNvSpPr>
            <a:spLocks noGrp="1"/>
          </p:cNvSpPr>
          <p:nvPr>
            <p:ph type="sldNum" sz="quarter" idx="12"/>
          </p:nvPr>
        </p:nvSpPr>
        <p:spPr/>
        <p:txBody>
          <a:bodyPr/>
          <a:lstStyle/>
          <a:p>
            <a:fld id="{48A64ACC-3B63-487F-A502-B71A7750656B}" type="slidenum">
              <a:rPr lang="en-US" smtClean="0"/>
              <a:t>‹#›</a:t>
            </a:fld>
            <a:endParaRPr lang="en-US" dirty="0"/>
          </a:p>
        </p:txBody>
      </p:sp>
    </p:spTree>
    <p:extLst>
      <p:ext uri="{BB962C8B-B14F-4D97-AF65-F5344CB8AC3E}">
        <p14:creationId xmlns:p14="http://schemas.microsoft.com/office/powerpoint/2010/main" val="2991066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FD3D4-C615-476A-8009-92CED5569378}"/>
              </a:ext>
            </a:extLst>
          </p:cNvPr>
          <p:cNvSpPr>
            <a:spLocks noGrp="1"/>
          </p:cNvSpPr>
          <p:nvPr>
            <p:ph type="dt" sz="half" idx="10"/>
          </p:nvPr>
        </p:nvSpPr>
        <p:spPr/>
        <p:txBody>
          <a:bodyPr/>
          <a:lstStyle/>
          <a:p>
            <a:fld id="{CED9A47E-B99F-414E-95AF-7F81E94DD68B}" type="datetime1">
              <a:rPr lang="en-US" smtClean="0"/>
              <a:t>8/15/2020</a:t>
            </a:fld>
            <a:endParaRPr lang="en-US" dirty="0"/>
          </a:p>
        </p:txBody>
      </p:sp>
      <p:sp>
        <p:nvSpPr>
          <p:cNvPr id="3" name="Footer Placeholder 2">
            <a:extLst>
              <a:ext uri="{FF2B5EF4-FFF2-40B4-BE49-F238E27FC236}">
                <a16:creationId xmlns:a16="http://schemas.microsoft.com/office/drawing/2014/main" id="{17188372-3F61-41D0-90DA-6950C9E0FD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479807B-C9F3-4CE9-AF37-76B9050CCC86}"/>
              </a:ext>
            </a:extLst>
          </p:cNvPr>
          <p:cNvSpPr>
            <a:spLocks noGrp="1"/>
          </p:cNvSpPr>
          <p:nvPr>
            <p:ph type="sldNum" sz="quarter" idx="12"/>
          </p:nvPr>
        </p:nvSpPr>
        <p:spPr/>
        <p:txBody>
          <a:bodyPr/>
          <a:lstStyle/>
          <a:p>
            <a:fld id="{48A64ACC-3B63-487F-A502-B71A7750656B}" type="slidenum">
              <a:rPr lang="en-US" smtClean="0"/>
              <a:t>‹#›</a:t>
            </a:fld>
            <a:endParaRPr lang="en-US" dirty="0"/>
          </a:p>
        </p:txBody>
      </p:sp>
    </p:spTree>
    <p:extLst>
      <p:ext uri="{BB962C8B-B14F-4D97-AF65-F5344CB8AC3E}">
        <p14:creationId xmlns:p14="http://schemas.microsoft.com/office/powerpoint/2010/main" val="170691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504B-E4FB-40EC-BA0F-C358250AE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1122A4-F887-4484-9005-D71927974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0AD45A-0AC9-4625-AC87-084091225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C5F4F-774A-499E-BD66-92842CDB2C12}"/>
              </a:ext>
            </a:extLst>
          </p:cNvPr>
          <p:cNvSpPr>
            <a:spLocks noGrp="1"/>
          </p:cNvSpPr>
          <p:nvPr>
            <p:ph type="dt" sz="half" idx="10"/>
          </p:nvPr>
        </p:nvSpPr>
        <p:spPr/>
        <p:txBody>
          <a:bodyPr/>
          <a:lstStyle/>
          <a:p>
            <a:fld id="{32E8268E-EF13-4ECD-AF54-33357CC2A422}" type="datetime1">
              <a:rPr lang="en-US" smtClean="0"/>
              <a:t>8/15/2020</a:t>
            </a:fld>
            <a:endParaRPr lang="en-US" dirty="0"/>
          </a:p>
        </p:txBody>
      </p:sp>
      <p:sp>
        <p:nvSpPr>
          <p:cNvPr id="6" name="Footer Placeholder 5">
            <a:extLst>
              <a:ext uri="{FF2B5EF4-FFF2-40B4-BE49-F238E27FC236}">
                <a16:creationId xmlns:a16="http://schemas.microsoft.com/office/drawing/2014/main" id="{01A4384B-658C-4040-A9CF-CE8F1835C9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9680E4-E404-4369-AD78-61206888DF4D}"/>
              </a:ext>
            </a:extLst>
          </p:cNvPr>
          <p:cNvSpPr>
            <a:spLocks noGrp="1"/>
          </p:cNvSpPr>
          <p:nvPr>
            <p:ph type="sldNum" sz="quarter" idx="12"/>
          </p:nvPr>
        </p:nvSpPr>
        <p:spPr/>
        <p:txBody>
          <a:bodyPr/>
          <a:lstStyle/>
          <a:p>
            <a:fld id="{48A64ACC-3B63-487F-A502-B71A7750656B}" type="slidenum">
              <a:rPr lang="en-US" smtClean="0"/>
              <a:t>‹#›</a:t>
            </a:fld>
            <a:endParaRPr lang="en-US" dirty="0"/>
          </a:p>
        </p:txBody>
      </p:sp>
    </p:spTree>
    <p:extLst>
      <p:ext uri="{BB962C8B-B14F-4D97-AF65-F5344CB8AC3E}">
        <p14:creationId xmlns:p14="http://schemas.microsoft.com/office/powerpoint/2010/main" val="260605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69793962"/>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8EBF-43A3-40FF-931A-3C326A27F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B24871-D9ED-44E5-9604-E599BEFA8A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1550558-686A-47D9-8748-AD070B164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066B14-4160-471B-8FC3-D6DD865074EF}"/>
              </a:ext>
            </a:extLst>
          </p:cNvPr>
          <p:cNvSpPr>
            <a:spLocks noGrp="1"/>
          </p:cNvSpPr>
          <p:nvPr>
            <p:ph type="dt" sz="half" idx="10"/>
          </p:nvPr>
        </p:nvSpPr>
        <p:spPr/>
        <p:txBody>
          <a:bodyPr/>
          <a:lstStyle/>
          <a:p>
            <a:fld id="{F444C8EB-D7ED-44AB-B6F3-BA7B2EB16F18}" type="datetime1">
              <a:rPr lang="en-US" smtClean="0"/>
              <a:t>8/15/2020</a:t>
            </a:fld>
            <a:endParaRPr lang="en-US" dirty="0"/>
          </a:p>
        </p:txBody>
      </p:sp>
      <p:sp>
        <p:nvSpPr>
          <p:cNvPr id="6" name="Footer Placeholder 5">
            <a:extLst>
              <a:ext uri="{FF2B5EF4-FFF2-40B4-BE49-F238E27FC236}">
                <a16:creationId xmlns:a16="http://schemas.microsoft.com/office/drawing/2014/main" id="{17C420CE-E27A-477A-9433-2BE87E0773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5C9AB0-38D6-4EAB-A16A-F020E284727A}"/>
              </a:ext>
            </a:extLst>
          </p:cNvPr>
          <p:cNvSpPr>
            <a:spLocks noGrp="1"/>
          </p:cNvSpPr>
          <p:nvPr>
            <p:ph type="sldNum" sz="quarter" idx="12"/>
          </p:nvPr>
        </p:nvSpPr>
        <p:spPr/>
        <p:txBody>
          <a:bodyPr/>
          <a:lstStyle/>
          <a:p>
            <a:fld id="{48A64ACC-3B63-487F-A502-B71A7750656B}" type="slidenum">
              <a:rPr lang="en-US" smtClean="0"/>
              <a:t>‹#›</a:t>
            </a:fld>
            <a:endParaRPr lang="en-US" dirty="0"/>
          </a:p>
        </p:txBody>
      </p:sp>
    </p:spTree>
    <p:extLst>
      <p:ext uri="{BB962C8B-B14F-4D97-AF65-F5344CB8AC3E}">
        <p14:creationId xmlns:p14="http://schemas.microsoft.com/office/powerpoint/2010/main" val="19414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E99B-2DD5-45CB-8E9C-55DAA9B575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F2FD07-7FCE-481E-99C8-658CAC2866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5B489-B7FB-4A89-A83E-C51FACE9A991}"/>
              </a:ext>
            </a:extLst>
          </p:cNvPr>
          <p:cNvSpPr>
            <a:spLocks noGrp="1"/>
          </p:cNvSpPr>
          <p:nvPr>
            <p:ph type="dt" sz="half" idx="10"/>
          </p:nvPr>
        </p:nvSpPr>
        <p:spPr/>
        <p:txBody>
          <a:bodyPr/>
          <a:lstStyle/>
          <a:p>
            <a:fld id="{FA4D9D0A-38BE-4EF0-81FA-DC51EA841430}" type="datetime1">
              <a:rPr lang="en-US" smtClean="0"/>
              <a:t>8/15/2020</a:t>
            </a:fld>
            <a:endParaRPr lang="en-US" dirty="0"/>
          </a:p>
        </p:txBody>
      </p:sp>
      <p:sp>
        <p:nvSpPr>
          <p:cNvPr id="5" name="Footer Placeholder 4">
            <a:extLst>
              <a:ext uri="{FF2B5EF4-FFF2-40B4-BE49-F238E27FC236}">
                <a16:creationId xmlns:a16="http://schemas.microsoft.com/office/drawing/2014/main" id="{110F1B87-ADC2-4ECD-8236-CE7B60A98D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34B57E-AE8E-4561-8774-B1DBBEEA6BDC}"/>
              </a:ext>
            </a:extLst>
          </p:cNvPr>
          <p:cNvSpPr>
            <a:spLocks noGrp="1"/>
          </p:cNvSpPr>
          <p:nvPr>
            <p:ph type="sldNum" sz="quarter" idx="12"/>
          </p:nvPr>
        </p:nvSpPr>
        <p:spPr/>
        <p:txBody>
          <a:bodyPr/>
          <a:lstStyle/>
          <a:p>
            <a:fld id="{48A64ACC-3B63-487F-A502-B71A7750656B}" type="slidenum">
              <a:rPr lang="en-US" smtClean="0"/>
              <a:t>‹#›</a:t>
            </a:fld>
            <a:endParaRPr lang="en-US" dirty="0"/>
          </a:p>
        </p:txBody>
      </p:sp>
    </p:spTree>
    <p:extLst>
      <p:ext uri="{BB962C8B-B14F-4D97-AF65-F5344CB8AC3E}">
        <p14:creationId xmlns:p14="http://schemas.microsoft.com/office/powerpoint/2010/main" val="3622957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910022-86B6-433E-A36B-591FBFCB4B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06D25C-6F78-411C-9D5D-8B0174DFB1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33F19-E842-493C-9983-9BB3D6DE975A}"/>
              </a:ext>
            </a:extLst>
          </p:cNvPr>
          <p:cNvSpPr>
            <a:spLocks noGrp="1"/>
          </p:cNvSpPr>
          <p:nvPr>
            <p:ph type="dt" sz="half" idx="10"/>
          </p:nvPr>
        </p:nvSpPr>
        <p:spPr/>
        <p:txBody>
          <a:bodyPr/>
          <a:lstStyle/>
          <a:p>
            <a:fld id="{CB9A8F37-B465-4311-984A-8A97608F4BCA}" type="datetime1">
              <a:rPr lang="en-US" smtClean="0"/>
              <a:t>8/15/2020</a:t>
            </a:fld>
            <a:endParaRPr lang="en-US" dirty="0"/>
          </a:p>
        </p:txBody>
      </p:sp>
      <p:sp>
        <p:nvSpPr>
          <p:cNvPr id="5" name="Footer Placeholder 4">
            <a:extLst>
              <a:ext uri="{FF2B5EF4-FFF2-40B4-BE49-F238E27FC236}">
                <a16:creationId xmlns:a16="http://schemas.microsoft.com/office/drawing/2014/main" id="{2969978F-F14C-4867-8137-652CC4AA91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70A380-D00F-4CBA-B4EA-153C3CFD82AA}"/>
              </a:ext>
            </a:extLst>
          </p:cNvPr>
          <p:cNvSpPr>
            <a:spLocks noGrp="1"/>
          </p:cNvSpPr>
          <p:nvPr>
            <p:ph type="sldNum" sz="quarter" idx="12"/>
          </p:nvPr>
        </p:nvSpPr>
        <p:spPr/>
        <p:txBody>
          <a:bodyPr/>
          <a:lstStyle/>
          <a:p>
            <a:fld id="{48A64ACC-3B63-487F-A502-B71A7750656B}" type="slidenum">
              <a:rPr lang="en-US" smtClean="0"/>
              <a:t>‹#›</a:t>
            </a:fld>
            <a:endParaRPr lang="en-US" dirty="0"/>
          </a:p>
        </p:txBody>
      </p:sp>
    </p:spTree>
    <p:extLst>
      <p:ext uri="{BB962C8B-B14F-4D97-AF65-F5344CB8AC3E}">
        <p14:creationId xmlns:p14="http://schemas.microsoft.com/office/powerpoint/2010/main" val="268622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4254405506"/>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3006177638"/>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3699048301"/>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693434903"/>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5ACE-0499-4162-AF48-071B2A343F0E}" type="slidenum">
              <a:rPr lang="en-US" smtClean="0"/>
              <a:t>‹#›</a:t>
            </a:fld>
            <a:endParaRPr lang="en-US" dirty="0"/>
          </a:p>
        </p:txBody>
      </p:sp>
    </p:spTree>
    <p:extLst>
      <p:ext uri="{BB962C8B-B14F-4D97-AF65-F5344CB8AC3E}">
        <p14:creationId xmlns:p14="http://schemas.microsoft.com/office/powerpoint/2010/main" val="147181612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Lst>
  <p:transition spd="med">
    <p:random/>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5ACE-0499-4162-AF48-071B2A343F0E}" type="slidenum">
              <a:rPr lang="en-US" smtClean="0"/>
              <a:t>‹#›</a:t>
            </a:fld>
            <a:endParaRPr lang="en-US" dirty="0"/>
          </a:p>
        </p:txBody>
      </p:sp>
    </p:spTree>
    <p:extLst>
      <p:ext uri="{BB962C8B-B14F-4D97-AF65-F5344CB8AC3E}">
        <p14:creationId xmlns:p14="http://schemas.microsoft.com/office/powerpoint/2010/main" val="358319442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3" r:id="rId12"/>
    <p:sldLayoutId id="2147483814" r:id="rId13"/>
  </p:sldLayoutIdLst>
  <p:transition spd="med">
    <p:random/>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7481157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Lst>
  <p:transition spd="med">
    <p:random/>
  </p:transition>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DB76E5-713F-4B92-A64C-AC800D61D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9EA123-9738-4961-92E9-6CEAE00E6A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62464-6F03-4663-9A41-E0006EB81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A884C-427C-4989-8B37-C35AB10D2572}" type="datetime1">
              <a:rPr lang="en-US" smtClean="0"/>
              <a:t>8/15/2020</a:t>
            </a:fld>
            <a:endParaRPr lang="en-US" dirty="0"/>
          </a:p>
        </p:txBody>
      </p:sp>
      <p:sp>
        <p:nvSpPr>
          <p:cNvPr id="5" name="Footer Placeholder 4">
            <a:extLst>
              <a:ext uri="{FF2B5EF4-FFF2-40B4-BE49-F238E27FC236}">
                <a16:creationId xmlns:a16="http://schemas.microsoft.com/office/drawing/2014/main" id="{E19214AA-59FF-4C9F-9DE3-F51326C8B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0D2746B-EF15-4EED-9B54-1BF597A8C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4ACC-3B63-487F-A502-B71A7750656B}" type="slidenum">
              <a:rPr lang="en-US" smtClean="0"/>
              <a:t>‹#›</a:t>
            </a:fld>
            <a:endParaRPr lang="en-US" dirty="0"/>
          </a:p>
        </p:txBody>
      </p:sp>
    </p:spTree>
    <p:extLst>
      <p:ext uri="{BB962C8B-B14F-4D97-AF65-F5344CB8AC3E}">
        <p14:creationId xmlns:p14="http://schemas.microsoft.com/office/powerpoint/2010/main" val="56334681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customXml" Target="../ink/ink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google.com/imgres?imgurl=http://mt-st.rfclipart.com/image/big/e8-fd-80/plastic-coffee-cups-with-lid-and-coffee-beans-Download-Royalty-free-Vector-File-EPS-11621.jpg&amp;imgrefurl=http://rfclipart.com/plastic-coffee-cups-with-lid-and-coffee-beans-5866-vector-clipart.html&amp;h=1200&amp;w=1122&amp;tbnid=97bXueFuOSH5QM:&amp;zoom=1&amp;docid=ez_86sUXTuYNJM&amp;ei=jyw0U9rLJKXu0gHcgoG4Dg&amp;tbm=isch&amp;ved=0CKYBEIQcMBg&amp;iact=rc&amp;dur=3921&amp;page=1&amp;start=0&amp;ndsp=36" TargetMode="External"/><Relationship Id="rId7" Type="http://schemas.openxmlformats.org/officeDocument/2006/relationships/image" Target="../media/image14.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https://encrypted-tbn3.gstatic.com/images?q=tbn:ANd9GcRz5B0M7fTHzFYAS7uEgCku43UnCMfo3111maewYIaL5V3fMSBc" TargetMode="External"/><Relationship Id="rId4" Type="http://schemas.openxmlformats.org/officeDocument/2006/relationships/image" Target="../media/image12.gif"/></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wmf"/><Relationship Id="rId9"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wmf"/><Relationship Id="rId9"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150.png"/><Relationship Id="rId4" Type="http://schemas.openxmlformats.org/officeDocument/2006/relationships/customXml" Target="../ink/ink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6.xml"/><Relationship Id="rId1" Type="http://schemas.openxmlformats.org/officeDocument/2006/relationships/slideLayout" Target="../slideLayouts/slideLayout29.xml"/><Relationship Id="rId4" Type="http://schemas.openxmlformats.org/officeDocument/2006/relationships/chart" Target="../charts/chart18.xml"/></Relationships>
</file>

<file path=ppt/slides/_rels/slide6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9.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6324600" y="5562600"/>
            <a:ext cx="5334000" cy="1066800"/>
          </a:xfrm>
        </p:spPr>
        <p:txBody>
          <a:bodyPr>
            <a:normAutofit lnSpcReduction="10000"/>
          </a:bodyPr>
          <a:lstStyle/>
          <a:p>
            <a:pPr marL="0" indent="0" algn="r" eaLnBrk="1" hangingPunct="1">
              <a:lnSpc>
                <a:spcPct val="90000"/>
              </a:lnSpc>
              <a:spcBef>
                <a:spcPct val="0"/>
              </a:spcBef>
              <a:buNone/>
              <a:defRPr/>
            </a:pPr>
            <a:r>
              <a:rPr lang="en-US" altLang="en-US" sz="2400" b="1" dirty="0">
                <a:solidFill>
                  <a:srgbClr val="3366FF"/>
                </a:solidFill>
                <a:effectLst>
                  <a:outerShdw blurRad="38100" dist="38100" dir="2700000" algn="tl">
                    <a:srgbClr val="C0C0C0"/>
                  </a:outerShdw>
                </a:effectLst>
                <a:latin typeface="Arial Narrow" pitchFamily="34" charset="0"/>
              </a:rPr>
              <a:t>Leslie Backus</a:t>
            </a:r>
          </a:p>
          <a:p>
            <a:pPr marL="0" indent="0" algn="r" eaLnBrk="1" hangingPunct="1">
              <a:lnSpc>
                <a:spcPct val="90000"/>
              </a:lnSpc>
              <a:spcBef>
                <a:spcPct val="0"/>
              </a:spcBef>
              <a:buNone/>
              <a:defRPr/>
            </a:pPr>
            <a:r>
              <a:rPr lang="en-US" altLang="en-US" sz="2400" b="1" dirty="0">
                <a:solidFill>
                  <a:srgbClr val="3366FF"/>
                </a:solidFill>
                <a:effectLst>
                  <a:outerShdw blurRad="38100" dist="38100" dir="2700000" algn="tl">
                    <a:srgbClr val="C0C0C0"/>
                  </a:outerShdw>
                </a:effectLst>
                <a:latin typeface="Arial Narrow" pitchFamily="34" charset="0"/>
              </a:rPr>
              <a:t>Class A (nonalcoholic) Trustee</a:t>
            </a:r>
          </a:p>
          <a:p>
            <a:pPr marL="0" indent="0" algn="r" eaLnBrk="1" hangingPunct="1">
              <a:lnSpc>
                <a:spcPct val="90000"/>
              </a:lnSpc>
              <a:spcBef>
                <a:spcPct val="0"/>
              </a:spcBef>
              <a:buNone/>
              <a:defRPr/>
            </a:pPr>
            <a:r>
              <a:rPr lang="en-US" altLang="en-US" sz="2400" b="1" dirty="0">
                <a:solidFill>
                  <a:srgbClr val="3366FF"/>
                </a:solidFill>
                <a:effectLst>
                  <a:outerShdw blurRad="38100" dist="38100" dir="2700000" algn="tl">
                    <a:srgbClr val="C0C0C0"/>
                  </a:outerShdw>
                </a:effectLst>
                <a:latin typeface="Arial Narrow" pitchFamily="34" charset="0"/>
              </a:rPr>
              <a:t>General Service Board Treasurer</a:t>
            </a:r>
          </a:p>
        </p:txBody>
      </p:sp>
      <p:pic>
        <p:nvPicPr>
          <p:cNvPr id="4099" name="Picture 6" descr="MC90000216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3912" y="1917466"/>
            <a:ext cx="853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9"/>
          <p:cNvSpPr txBox="1">
            <a:spLocks noChangeArrowheads="1"/>
          </p:cNvSpPr>
          <p:nvPr/>
        </p:nvSpPr>
        <p:spPr bwMode="auto">
          <a:xfrm>
            <a:off x="0" y="127338"/>
            <a:ext cx="12192000" cy="1015663"/>
          </a:xfrm>
          <a:prstGeom prst="rect">
            <a:avLst/>
          </a:prstGeom>
          <a:solidFill>
            <a:srgbClr val="CCECFF"/>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4800" b="1" dirty="0">
                <a:solidFill>
                  <a:srgbClr val="3366FF"/>
                </a:solidFill>
                <a:effectLst>
                  <a:outerShdw blurRad="38100" dist="38100" dir="2700000" algn="tl">
                    <a:srgbClr val="C0C0C0"/>
                  </a:outerShdw>
                </a:effectLst>
                <a:latin typeface="Arial Black" panose="020B0A04020102020204" pitchFamily="34" charset="0"/>
              </a:rPr>
              <a:t>AROUND THE PICNIC</a:t>
            </a:r>
            <a:r>
              <a:rPr lang="en-US" altLang="en-US" sz="6000" b="1" dirty="0">
                <a:solidFill>
                  <a:srgbClr val="3366FF"/>
                </a:solidFill>
                <a:effectLst>
                  <a:outerShdw blurRad="38100" dist="38100" dir="2700000" algn="tl">
                    <a:srgbClr val="C0C0C0"/>
                  </a:outerShdw>
                </a:effectLst>
                <a:latin typeface="Arial Black" panose="020B0A04020102020204" pitchFamily="34" charset="0"/>
              </a:rPr>
              <a:t> </a:t>
            </a:r>
            <a:r>
              <a:rPr lang="en-US" altLang="en-US" sz="4800" b="1" dirty="0">
                <a:solidFill>
                  <a:srgbClr val="3366FF"/>
                </a:solidFill>
                <a:effectLst>
                  <a:outerShdw blurRad="38100" dist="38100" dir="2700000" algn="tl">
                    <a:srgbClr val="C0C0C0"/>
                  </a:outerShdw>
                </a:effectLst>
                <a:latin typeface="Arial Black" panose="020B0A04020102020204" pitchFamily="34" charset="0"/>
              </a:rPr>
              <a:t>TABLE</a:t>
            </a:r>
          </a:p>
        </p:txBody>
      </p:sp>
      <p:pic>
        <p:nvPicPr>
          <p:cNvPr id="4101" name="Picture 7" descr="menu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1" y="1295400"/>
            <a:ext cx="11398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Oval 8"/>
          <p:cNvSpPr>
            <a:spLocks noChangeArrowheads="1"/>
          </p:cNvSpPr>
          <p:nvPr/>
        </p:nvSpPr>
        <p:spPr bwMode="auto">
          <a:xfrm>
            <a:off x="5865812" y="1905000"/>
            <a:ext cx="990600" cy="114300"/>
          </a:xfrm>
          <a:prstGeom prst="ellipse">
            <a:avLst/>
          </a:prstGeom>
          <a:noFill/>
          <a:ln>
            <a:noFill/>
          </a:ln>
          <a:effectLst/>
        </p:spPr>
        <p:txBody>
          <a:bodyPr wrap="none" anchor="ctr"/>
          <a:lstStyle/>
          <a:p>
            <a:pPr algn="ctr" eaLnBrk="1" hangingPunct="1">
              <a:defRPr/>
            </a:pPr>
            <a:r>
              <a:rPr lang="en-US" altLang="en-US" sz="2000" b="1" dirty="0">
                <a:solidFill>
                  <a:srgbClr val="C00000"/>
                </a:solidFill>
                <a:effectLst>
                  <a:outerShdw blurRad="38100" dist="38100" dir="2700000" algn="tl">
                    <a:srgbClr val="C0C0C0"/>
                  </a:outerShdw>
                </a:effectLst>
                <a:latin typeface="Arial Narrow" pitchFamily="34" charset="0"/>
                <a:cs typeface="Arial" charset="0"/>
              </a:rPr>
              <a:t>Finance</a:t>
            </a:r>
          </a:p>
          <a:p>
            <a:pPr algn="ctr" eaLnBrk="1" hangingPunct="1">
              <a:defRPr/>
            </a:pPr>
            <a:r>
              <a:rPr lang="en-US" altLang="en-US" sz="2000" b="1" dirty="0">
                <a:solidFill>
                  <a:srgbClr val="C00000"/>
                </a:solidFill>
                <a:effectLst>
                  <a:outerShdw blurRad="38100" dist="38100" dir="2700000" algn="tl">
                    <a:srgbClr val="C0C0C0"/>
                  </a:outerShdw>
                </a:effectLst>
                <a:latin typeface="Arial Narrow" pitchFamily="34" charset="0"/>
                <a:cs typeface="Arial" charset="0"/>
              </a:rPr>
              <a:t>2020</a:t>
            </a:r>
          </a:p>
          <a:p>
            <a:pPr algn="ctr" eaLnBrk="1" hangingPunct="1">
              <a:defRPr/>
            </a:pPr>
            <a:r>
              <a:rPr lang="en-US" altLang="en-US" sz="2000" b="1" dirty="0">
                <a:solidFill>
                  <a:srgbClr val="C00000"/>
                </a:solidFill>
                <a:effectLst>
                  <a:outerShdw blurRad="38100" dist="38100" dir="2700000" algn="tl">
                    <a:srgbClr val="C0C0C0"/>
                  </a:outerShdw>
                </a:effectLst>
                <a:latin typeface="Arial Narrow" pitchFamily="34" charset="0"/>
                <a:cs typeface="Arial" charset="0"/>
              </a:rPr>
              <a:t>Update</a:t>
            </a:r>
          </a:p>
        </p:txBody>
      </p:sp>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132159" y="1885426"/>
              <a:ext cx="6480" cy="32040"/>
            </p14:xfrm>
          </p:contentPart>
        </mc:Choice>
        <mc:Fallback xmlns="">
          <p:pic>
            <p:nvPicPr>
              <p:cNvPr id="3" name="Ink 2"/>
              <p:cNvPicPr/>
              <p:nvPr/>
            </p:nvPicPr>
            <p:blipFill>
              <a:blip r:embed="rId6"/>
              <a:stretch>
                <a:fillRect/>
              </a:stretch>
            </p:blipFill>
            <p:spPr>
              <a:xfrm>
                <a:off x="-134319" y="1883266"/>
                <a:ext cx="11160" cy="36360"/>
              </a:xfrm>
              <a:prstGeom prst="rect">
                <a:avLst/>
              </a:prstGeom>
            </p:spPr>
          </p:pic>
        </mc:Fallback>
      </mc:AlternateContent>
      <p:cxnSp>
        <p:nvCxnSpPr>
          <p:cNvPr id="2" name="Straight Connector 1"/>
          <p:cNvCxnSpPr/>
          <p:nvPr/>
        </p:nvCxnSpPr>
        <p:spPr>
          <a:xfrm>
            <a:off x="5159375" y="2514600"/>
            <a:ext cx="1828800" cy="1828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863"/>
            <a:ext cx="12192000" cy="908538"/>
          </a:xfrm>
        </p:spPr>
        <p:txBody>
          <a:bodyPr>
            <a:normAutofit/>
          </a:bodyPr>
          <a:lstStyle/>
          <a:p>
            <a:pPr algn="ctr"/>
            <a:r>
              <a:rPr lang="en-US" altLang="en-US" sz="3200" b="1" dirty="0">
                <a:solidFill>
                  <a:srgbClr val="3366FF"/>
                </a:solidFill>
                <a:latin typeface="Arial Black" panose="020B0A04020102020204" pitchFamily="34" charset="0"/>
                <a:cs typeface="Arial" charset="0"/>
              </a:rPr>
              <a:t>7</a:t>
            </a:r>
            <a:r>
              <a:rPr lang="en-US" altLang="en-US" sz="3200" b="1" baseline="30000" dirty="0">
                <a:solidFill>
                  <a:srgbClr val="3366FF"/>
                </a:solidFill>
                <a:latin typeface="Arial Black" panose="020B0A04020102020204" pitchFamily="34" charset="0"/>
                <a:cs typeface="Arial" charset="0"/>
              </a:rPr>
              <a:t>TH </a:t>
            </a:r>
            <a:r>
              <a:rPr lang="en-US" altLang="en-US" sz="3200" b="1" dirty="0">
                <a:solidFill>
                  <a:srgbClr val="3366FF"/>
                </a:solidFill>
                <a:latin typeface="Arial Black" panose="020B0A04020102020204" pitchFamily="34" charset="0"/>
                <a:cs typeface="Arial" charset="0"/>
              </a:rPr>
              <a:t>TRADITION – 2019 – $8.86 MILLION</a:t>
            </a:r>
            <a:endParaRPr lang="en-US" sz="3600" b="1" dirty="0">
              <a:solidFill>
                <a:srgbClr val="3366FF"/>
              </a:solidFill>
              <a:latin typeface="Arial Black" panose="020B0A04020102020204" pitchFamily="34" charset="0"/>
            </a:endParaRPr>
          </a:p>
        </p:txBody>
      </p:sp>
      <p:grpSp>
        <p:nvGrpSpPr>
          <p:cNvPr id="5" name="Group 4">
            <a:extLst>
              <a:ext uri="{FF2B5EF4-FFF2-40B4-BE49-F238E27FC236}">
                <a16:creationId xmlns:a16="http://schemas.microsoft.com/office/drawing/2014/main" id="{F63B1D4C-1A39-49F3-9404-23246C7A28A2}"/>
              </a:ext>
            </a:extLst>
          </p:cNvPr>
          <p:cNvGrpSpPr/>
          <p:nvPr/>
        </p:nvGrpSpPr>
        <p:grpSpPr>
          <a:xfrm>
            <a:off x="1371600" y="1371600"/>
            <a:ext cx="8717729" cy="4334241"/>
            <a:chOff x="1248902" y="873027"/>
            <a:chExt cx="8717729" cy="4334241"/>
          </a:xfrm>
        </p:grpSpPr>
        <p:sp>
          <p:nvSpPr>
            <p:cNvPr id="6" name="Circle: Hollow 5">
              <a:extLst>
                <a:ext uri="{FF2B5EF4-FFF2-40B4-BE49-F238E27FC236}">
                  <a16:creationId xmlns:a16="http://schemas.microsoft.com/office/drawing/2014/main" id="{8CE84419-795E-43A5-8FCE-DEF5CDB5C1B6}"/>
                </a:ext>
              </a:extLst>
            </p:cNvPr>
            <p:cNvSpPr/>
            <p:nvPr/>
          </p:nvSpPr>
          <p:spPr>
            <a:xfrm>
              <a:off x="1248902" y="3191799"/>
              <a:ext cx="2015469" cy="2015469"/>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B2D6F304-A7FE-4E31-B79B-6F5700B4FEFF}"/>
                </a:ext>
              </a:extLst>
            </p:cNvPr>
            <p:cNvSpPr/>
            <p:nvPr/>
          </p:nvSpPr>
          <p:spPr>
            <a:xfrm rot="17700000">
              <a:off x="1959063" y="1548780"/>
              <a:ext cx="2505452" cy="1207434"/>
            </a:xfrm>
            <a:custGeom>
              <a:avLst/>
              <a:gdLst>
                <a:gd name="connsiteX0" fmla="*/ 0 w 2505452"/>
                <a:gd name="connsiteY0" fmla="*/ 0 h 1207434"/>
                <a:gd name="connsiteX1" fmla="*/ 2505452 w 2505452"/>
                <a:gd name="connsiteY1" fmla="*/ 0 h 1207434"/>
                <a:gd name="connsiteX2" fmla="*/ 2505452 w 2505452"/>
                <a:gd name="connsiteY2" fmla="*/ 1207434 h 1207434"/>
                <a:gd name="connsiteX3" fmla="*/ 0 w 2505452"/>
                <a:gd name="connsiteY3" fmla="*/ 1207434 h 1207434"/>
                <a:gd name="connsiteX4" fmla="*/ 0 w 2505452"/>
                <a:gd name="connsiteY4" fmla="*/ 0 h 1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5452" h="1207434">
                  <a:moveTo>
                    <a:pt x="0" y="0"/>
                  </a:moveTo>
                  <a:lnTo>
                    <a:pt x="2505452" y="0"/>
                  </a:lnTo>
                  <a:lnTo>
                    <a:pt x="2505452" y="1207434"/>
                  </a:lnTo>
                  <a:lnTo>
                    <a:pt x="0" y="1207434"/>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71119" tIns="0" rIns="0" bIns="-1"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Black" panose="020B0A04020102020204" pitchFamily="34" charset="0"/>
                  <a:ea typeface="+mn-ea"/>
                  <a:cs typeface="+mn-cs"/>
                </a:rPr>
                <a:t>28,180</a:t>
              </a:r>
              <a:r>
                <a:rPr kumimoji="0" lang="en-US" sz="24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Arial Black" panose="020B0A04020102020204" pitchFamily="34" charset="0"/>
                  <a:ea typeface="+mn-ea"/>
                  <a:cs typeface="+mn-cs"/>
                </a:rPr>
                <a:t> </a:t>
              </a:r>
              <a:r>
                <a:rPr kumimoji="0" lang="en-US" sz="2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Black" panose="020B0A04020102020204" pitchFamily="34" charset="0"/>
                  <a:ea typeface="+mn-ea"/>
                  <a:cs typeface="+mn-cs"/>
                </a:rPr>
                <a:t>GROUPS -   $6,930,608</a:t>
              </a:r>
            </a:p>
          </p:txBody>
        </p:sp>
        <p:sp>
          <p:nvSpPr>
            <p:cNvPr id="8" name="Circle: Hollow 7">
              <a:extLst>
                <a:ext uri="{FF2B5EF4-FFF2-40B4-BE49-F238E27FC236}">
                  <a16:creationId xmlns:a16="http://schemas.microsoft.com/office/drawing/2014/main" id="{F6D1F3D8-5237-4CFE-ADA5-42C000E74BA1}"/>
                </a:ext>
              </a:extLst>
            </p:cNvPr>
            <p:cNvSpPr/>
            <p:nvPr/>
          </p:nvSpPr>
          <p:spPr>
            <a:xfrm>
              <a:off x="3416345" y="3191799"/>
              <a:ext cx="2015469" cy="2015469"/>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7E8D20BC-320C-4BB4-9E40-7788F622E7D2}"/>
                </a:ext>
              </a:extLst>
            </p:cNvPr>
            <p:cNvSpPr/>
            <p:nvPr/>
          </p:nvSpPr>
          <p:spPr>
            <a:xfrm rot="17700000">
              <a:off x="4069154" y="1458754"/>
              <a:ext cx="2505452" cy="1333997"/>
            </a:xfrm>
            <a:custGeom>
              <a:avLst/>
              <a:gdLst>
                <a:gd name="connsiteX0" fmla="*/ 0 w 2505452"/>
                <a:gd name="connsiteY0" fmla="*/ 0 h 1207434"/>
                <a:gd name="connsiteX1" fmla="*/ 2505452 w 2505452"/>
                <a:gd name="connsiteY1" fmla="*/ 0 h 1207434"/>
                <a:gd name="connsiteX2" fmla="*/ 2505452 w 2505452"/>
                <a:gd name="connsiteY2" fmla="*/ 1207434 h 1207434"/>
                <a:gd name="connsiteX3" fmla="*/ 0 w 2505452"/>
                <a:gd name="connsiteY3" fmla="*/ 1207434 h 1207434"/>
                <a:gd name="connsiteX4" fmla="*/ 0 w 2505452"/>
                <a:gd name="connsiteY4" fmla="*/ 0 h 1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5452" h="1207434">
                  <a:moveTo>
                    <a:pt x="0" y="0"/>
                  </a:moveTo>
                  <a:lnTo>
                    <a:pt x="2505452" y="0"/>
                  </a:lnTo>
                  <a:lnTo>
                    <a:pt x="2505452" y="1207434"/>
                  </a:lnTo>
                  <a:lnTo>
                    <a:pt x="0" y="1207434"/>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71119" tIns="0" rIns="0"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INDIVIDUALS -$1,235,764</a:t>
              </a:r>
            </a:p>
          </p:txBody>
        </p:sp>
        <p:sp>
          <p:nvSpPr>
            <p:cNvPr id="10" name="Circle: Hollow 9">
              <a:extLst>
                <a:ext uri="{FF2B5EF4-FFF2-40B4-BE49-F238E27FC236}">
                  <a16:creationId xmlns:a16="http://schemas.microsoft.com/office/drawing/2014/main" id="{CB83BEA0-5AB0-4614-8977-E624E39F2CDD}"/>
                </a:ext>
              </a:extLst>
            </p:cNvPr>
            <p:cNvSpPr/>
            <p:nvPr/>
          </p:nvSpPr>
          <p:spPr>
            <a:xfrm>
              <a:off x="5583788" y="3191799"/>
              <a:ext cx="2015469" cy="2015469"/>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952F8059-A485-43F8-B316-13F8437B453C}"/>
                </a:ext>
              </a:extLst>
            </p:cNvPr>
            <p:cNvSpPr/>
            <p:nvPr/>
          </p:nvSpPr>
          <p:spPr>
            <a:xfrm rot="17700000">
              <a:off x="6293949" y="1548780"/>
              <a:ext cx="2505452" cy="1207434"/>
            </a:xfrm>
            <a:custGeom>
              <a:avLst/>
              <a:gdLst>
                <a:gd name="connsiteX0" fmla="*/ 0 w 2505452"/>
                <a:gd name="connsiteY0" fmla="*/ 0 h 1207434"/>
                <a:gd name="connsiteX1" fmla="*/ 2505452 w 2505452"/>
                <a:gd name="connsiteY1" fmla="*/ 0 h 1207434"/>
                <a:gd name="connsiteX2" fmla="*/ 2505452 w 2505452"/>
                <a:gd name="connsiteY2" fmla="*/ 1207434 h 1207434"/>
                <a:gd name="connsiteX3" fmla="*/ 0 w 2505452"/>
                <a:gd name="connsiteY3" fmla="*/ 1207434 h 1207434"/>
                <a:gd name="connsiteX4" fmla="*/ 0 w 2505452"/>
                <a:gd name="connsiteY4" fmla="*/ 0 h 1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5452" h="1207434">
                  <a:moveTo>
                    <a:pt x="0" y="0"/>
                  </a:moveTo>
                  <a:lnTo>
                    <a:pt x="2505452" y="0"/>
                  </a:lnTo>
                  <a:lnTo>
                    <a:pt x="2505452" y="1207434"/>
                  </a:lnTo>
                  <a:lnTo>
                    <a:pt x="0" y="1207434"/>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71120" tIns="0" rIns="-1" bIns="-1"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TOTAL 7</a:t>
              </a:r>
              <a:r>
                <a:rPr kumimoji="0" lang="en-US" sz="2400" b="0" i="0" u="none" strike="noStrike" kern="1200" cap="none" spc="0" normalizeH="0" baseline="30000" noProof="0" dirty="0">
                  <a:ln>
                    <a:noFill/>
                  </a:ln>
                  <a:solidFill>
                    <a:prstClr val="black"/>
                  </a:solidFill>
                  <a:effectLst/>
                  <a:uLnTx/>
                  <a:uFillTx/>
                  <a:latin typeface="Arial Black" panose="020B0A04020102020204" pitchFamily="34" charset="0"/>
                  <a:ea typeface="+mn-ea"/>
                  <a:cs typeface="+mn-cs"/>
                </a:rPr>
                <a:t>TH</a:t>
              </a: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TRADITION $8,863,480</a:t>
              </a:r>
            </a:p>
          </p:txBody>
        </p:sp>
        <p:sp>
          <p:nvSpPr>
            <p:cNvPr id="12" name="Circle: Hollow 11">
              <a:extLst>
                <a:ext uri="{FF2B5EF4-FFF2-40B4-BE49-F238E27FC236}">
                  <a16:creationId xmlns:a16="http://schemas.microsoft.com/office/drawing/2014/main" id="{7BE48D6F-4E18-44B9-8820-6512F81A8254}"/>
                </a:ext>
              </a:extLst>
            </p:cNvPr>
            <p:cNvSpPr/>
            <p:nvPr/>
          </p:nvSpPr>
          <p:spPr>
            <a:xfrm>
              <a:off x="7751231" y="3191799"/>
              <a:ext cx="2015469" cy="2015469"/>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C57391FE-A1C8-4BA5-8389-D93348506CC2}"/>
                </a:ext>
              </a:extLst>
            </p:cNvPr>
            <p:cNvSpPr/>
            <p:nvPr/>
          </p:nvSpPr>
          <p:spPr>
            <a:xfrm>
              <a:off x="7461179" y="3771413"/>
              <a:ext cx="2505452" cy="1207434"/>
            </a:xfrm>
            <a:custGeom>
              <a:avLst/>
              <a:gdLst>
                <a:gd name="connsiteX0" fmla="*/ 0 w 2505452"/>
                <a:gd name="connsiteY0" fmla="*/ 0 h 1207434"/>
                <a:gd name="connsiteX1" fmla="*/ 2505452 w 2505452"/>
                <a:gd name="connsiteY1" fmla="*/ 0 h 1207434"/>
                <a:gd name="connsiteX2" fmla="*/ 2505452 w 2505452"/>
                <a:gd name="connsiteY2" fmla="*/ 1207434 h 1207434"/>
                <a:gd name="connsiteX3" fmla="*/ 0 w 2505452"/>
                <a:gd name="connsiteY3" fmla="*/ 1207434 h 1207434"/>
                <a:gd name="connsiteX4" fmla="*/ 0 w 2505452"/>
                <a:gd name="connsiteY4" fmla="*/ 0 h 1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5452" h="1207434">
                  <a:moveTo>
                    <a:pt x="0" y="0"/>
                  </a:moveTo>
                  <a:lnTo>
                    <a:pt x="2505452" y="0"/>
                  </a:lnTo>
                  <a:lnTo>
                    <a:pt x="2505452" y="1207434"/>
                  </a:lnTo>
                  <a:lnTo>
                    <a:pt x="0" y="1207434"/>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71119" tIns="0" rIns="0" bIns="-1"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RECORD 7</a:t>
              </a:r>
              <a:r>
                <a:rPr kumimoji="0" lang="en-US" sz="2400" b="0" i="0" u="none" strike="noStrike" kern="1200" cap="none" spc="0" normalizeH="0" baseline="30000" noProof="0" dirty="0">
                  <a:ln>
                    <a:noFill/>
                  </a:ln>
                  <a:solidFill>
                    <a:prstClr val="black"/>
                  </a:solidFill>
                  <a:effectLst/>
                  <a:uLnTx/>
                  <a:uFillTx/>
                  <a:latin typeface="Arial Black" panose="020B0A04020102020204" pitchFamily="34" charset="0"/>
                  <a:ea typeface="+mn-ea"/>
                  <a:cs typeface="+mn-cs"/>
                </a:rPr>
                <a:t>TH</a:t>
              </a: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TRADITON</a:t>
              </a:r>
            </a:p>
          </p:txBody>
        </p:sp>
      </p:grpSp>
    </p:spTree>
    <p:extLst>
      <p:ext uri="{BB962C8B-B14F-4D97-AF65-F5344CB8AC3E}">
        <p14:creationId xmlns:p14="http://schemas.microsoft.com/office/powerpoint/2010/main" val="1358846933"/>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8473-4A91-440E-A08B-E745AF41EF85}"/>
              </a:ext>
            </a:extLst>
          </p:cNvPr>
          <p:cNvSpPr>
            <a:spLocks noGrp="1"/>
          </p:cNvSpPr>
          <p:nvPr>
            <p:ph type="title"/>
          </p:nvPr>
        </p:nvSpPr>
        <p:spPr>
          <a:xfrm>
            <a:off x="838200" y="76201"/>
            <a:ext cx="10515600" cy="761999"/>
          </a:xfrm>
        </p:spPr>
        <p:txBody>
          <a:bodyPr>
            <a:normAutofit/>
          </a:bodyPr>
          <a:lstStyle/>
          <a:p>
            <a:pPr algn="ctr"/>
            <a:r>
              <a:rPr lang="en-US" altLang="en-US" sz="3200" b="1" dirty="0">
                <a:solidFill>
                  <a:srgbClr val="3366FF"/>
                </a:solidFill>
                <a:latin typeface="Arial Black" panose="020B0A04020102020204" pitchFamily="34" charset="0"/>
              </a:rPr>
              <a:t>2019 HIGHLIGHTS</a:t>
            </a:r>
            <a:endParaRPr lang="en-US" sz="28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6028ACF-280F-45A6-A865-8D596716C953}"/>
              </a:ext>
            </a:extLst>
          </p:cNvPr>
          <p:cNvSpPr>
            <a:spLocks noGrp="1"/>
          </p:cNvSpPr>
          <p:nvPr>
            <p:ph idx="1"/>
          </p:nvPr>
        </p:nvSpPr>
        <p:spPr>
          <a:xfrm>
            <a:off x="381000" y="1600200"/>
            <a:ext cx="11277600" cy="4648200"/>
          </a:xfrm>
        </p:spPr>
        <p:txBody>
          <a:bodyPr>
            <a:normAutofit/>
          </a:bodyPr>
          <a:lstStyle/>
          <a:p>
            <a:pPr>
              <a:buFont typeface="Wingdings" panose="05000000000000000000" pitchFamily="2" charset="2"/>
              <a:buChar char="v"/>
            </a:pPr>
            <a:r>
              <a:rPr lang="en-US" dirty="0">
                <a:latin typeface="Arial Black" panose="020B0A04020102020204" pitchFamily="34" charset="0"/>
              </a:rPr>
              <a:t> </a:t>
            </a:r>
            <a:r>
              <a:rPr lang="en-US" sz="2400" dirty="0">
                <a:latin typeface="Arial Black" panose="020B0A04020102020204" pitchFamily="34" charset="0"/>
              </a:rPr>
              <a:t>28,180 Groups made $6.9 million of 7</a:t>
            </a:r>
            <a:r>
              <a:rPr lang="en-US" sz="2400" baseline="30000" dirty="0">
                <a:latin typeface="Arial Black" panose="020B0A04020102020204" pitchFamily="34" charset="0"/>
              </a:rPr>
              <a:t>th</a:t>
            </a:r>
            <a:r>
              <a:rPr lang="en-US" sz="2400" dirty="0">
                <a:latin typeface="Arial Black" panose="020B0A04020102020204" pitchFamily="34" charset="0"/>
              </a:rPr>
              <a:t> Tradition contributions </a:t>
            </a:r>
          </a:p>
          <a:p>
            <a:pPr lvl="1">
              <a:buFont typeface="Wingdings" panose="05000000000000000000" pitchFamily="2" charset="2"/>
              <a:buChar char="§"/>
            </a:pPr>
            <a:r>
              <a:rPr lang="en-US" dirty="0">
                <a:latin typeface="Arial Black" panose="020B0A04020102020204" pitchFamily="34" charset="0"/>
              </a:rPr>
              <a:t>Represents 40.6% of total groups  </a:t>
            </a:r>
          </a:p>
          <a:p>
            <a:pPr lvl="1">
              <a:buFont typeface="Wingdings" panose="05000000000000000000" pitchFamily="2" charset="2"/>
              <a:buChar char="§"/>
            </a:pPr>
            <a:r>
              <a:rPr lang="en-US" dirty="0">
                <a:latin typeface="Arial Black" panose="020B0A04020102020204" pitchFamily="34" charset="0"/>
              </a:rPr>
              <a:t>$245.715 average group contribution</a:t>
            </a:r>
          </a:p>
          <a:p>
            <a:pPr marL="0" indent="0">
              <a:buNone/>
            </a:pPr>
            <a:endParaRPr lang="en-US" sz="2400" dirty="0">
              <a:latin typeface="Arial Black" panose="020B0A04020102020204" pitchFamily="34" charset="0"/>
            </a:endParaRPr>
          </a:p>
          <a:p>
            <a:pPr>
              <a:buFont typeface="Wingdings" panose="05000000000000000000" pitchFamily="2" charset="2"/>
              <a:buChar char="v"/>
            </a:pPr>
            <a:r>
              <a:rPr lang="en-US" sz="2400" dirty="0">
                <a:latin typeface="Arial Black" panose="020B0A04020102020204" pitchFamily="34" charset="0"/>
              </a:rPr>
              <a:t> Individuals, Memoriam &amp; Special Meetings contributed </a:t>
            </a:r>
          </a:p>
          <a:p>
            <a:pPr marL="0" indent="0">
              <a:buNone/>
            </a:pPr>
            <a:r>
              <a:rPr lang="en-US" sz="2400" dirty="0">
                <a:latin typeface="Arial Black" panose="020B0A04020102020204" pitchFamily="34" charset="0"/>
              </a:rPr>
              <a:t>    $1.3 million of 7</a:t>
            </a:r>
            <a:r>
              <a:rPr lang="en-US" sz="2400" baseline="30000" dirty="0">
                <a:latin typeface="Arial Black" panose="020B0A04020102020204" pitchFamily="34" charset="0"/>
              </a:rPr>
              <a:t>th</a:t>
            </a:r>
            <a:r>
              <a:rPr lang="en-US" sz="2400" dirty="0">
                <a:latin typeface="Arial Black" panose="020B0A04020102020204" pitchFamily="34" charset="0"/>
              </a:rPr>
              <a:t> Tradition contributions</a:t>
            </a:r>
          </a:p>
          <a:p>
            <a:pPr marL="0" indent="0">
              <a:buNone/>
            </a:pPr>
            <a:endParaRPr lang="en-US" dirty="0">
              <a:latin typeface="Arial Black" panose="020B0A04020102020204" pitchFamily="34" charset="0"/>
            </a:endParaRPr>
          </a:p>
          <a:p>
            <a:pPr>
              <a:buFont typeface="Wingdings" panose="05000000000000000000" pitchFamily="2" charset="2"/>
              <a:buChar char="v"/>
            </a:pPr>
            <a:r>
              <a:rPr lang="en-US" dirty="0">
                <a:latin typeface="Arial Black" panose="020B0A04020102020204" pitchFamily="34" charset="0"/>
              </a:rPr>
              <a:t> Total 7</a:t>
            </a:r>
            <a:r>
              <a:rPr lang="en-US" baseline="30000" dirty="0">
                <a:latin typeface="Arial Black" panose="020B0A04020102020204" pitchFamily="34" charset="0"/>
              </a:rPr>
              <a:t>th</a:t>
            </a:r>
            <a:r>
              <a:rPr lang="en-US" dirty="0">
                <a:latin typeface="Arial Black" panose="020B0A04020102020204" pitchFamily="34" charset="0"/>
              </a:rPr>
              <a:t> Tradition contributions were $8.86 million</a:t>
            </a:r>
          </a:p>
        </p:txBody>
      </p:sp>
    </p:spTree>
    <p:extLst>
      <p:ext uri="{BB962C8B-B14F-4D97-AF65-F5344CB8AC3E}">
        <p14:creationId xmlns:p14="http://schemas.microsoft.com/office/powerpoint/2010/main" val="3550314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2418-C6CA-49A6-89C8-08193C24916F}"/>
              </a:ext>
            </a:extLst>
          </p:cNvPr>
          <p:cNvSpPr>
            <a:spLocks noGrp="1"/>
          </p:cNvSpPr>
          <p:nvPr>
            <p:ph type="title"/>
          </p:nvPr>
        </p:nvSpPr>
        <p:spPr>
          <a:xfrm>
            <a:off x="838200" y="274626"/>
            <a:ext cx="10515600" cy="1325563"/>
          </a:xfrm>
        </p:spPr>
        <p:txBody>
          <a:bodyPr/>
          <a:lstStyle/>
          <a:p>
            <a:pPr algn="ctr"/>
            <a:r>
              <a:rPr lang="en-US" b="1" dirty="0"/>
              <a:t>7</a:t>
            </a:r>
            <a:r>
              <a:rPr lang="en-US" b="1" baseline="30000" dirty="0"/>
              <a:t>th</a:t>
            </a:r>
            <a:r>
              <a:rPr lang="en-US" b="1" dirty="0"/>
              <a:t> Tradition Contributions</a:t>
            </a:r>
            <a:br>
              <a:rPr lang="en-US" b="1" dirty="0"/>
            </a:br>
            <a:r>
              <a:rPr lang="en-US" b="1" dirty="0"/>
              <a:t>Number Received by Region</a:t>
            </a:r>
          </a:p>
        </p:txBody>
      </p:sp>
      <p:pic>
        <p:nvPicPr>
          <p:cNvPr id="13" name="Picture 12">
            <a:extLst>
              <a:ext uri="{FF2B5EF4-FFF2-40B4-BE49-F238E27FC236}">
                <a16:creationId xmlns:a16="http://schemas.microsoft.com/office/drawing/2014/main" id="{609C506F-99A2-4A0F-B0DE-8C41A573A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88" y="1600189"/>
            <a:ext cx="11887224" cy="5257811"/>
          </a:xfrm>
          <a:prstGeom prst="rect">
            <a:avLst/>
          </a:prstGeom>
        </p:spPr>
      </p:pic>
    </p:spTree>
    <p:extLst>
      <p:ext uri="{BB962C8B-B14F-4D97-AF65-F5344CB8AC3E}">
        <p14:creationId xmlns:p14="http://schemas.microsoft.com/office/powerpoint/2010/main" val="317149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2418-C6CA-49A6-89C8-08193C24916F}"/>
              </a:ext>
            </a:extLst>
          </p:cNvPr>
          <p:cNvSpPr>
            <a:spLocks noGrp="1"/>
          </p:cNvSpPr>
          <p:nvPr>
            <p:ph type="title"/>
          </p:nvPr>
        </p:nvSpPr>
        <p:spPr>
          <a:xfrm>
            <a:off x="838200" y="274626"/>
            <a:ext cx="10515600" cy="1325563"/>
          </a:xfrm>
        </p:spPr>
        <p:txBody>
          <a:bodyPr/>
          <a:lstStyle/>
          <a:p>
            <a:pPr algn="ctr"/>
            <a:r>
              <a:rPr lang="en-US" b="1" dirty="0"/>
              <a:t>7</a:t>
            </a:r>
            <a:r>
              <a:rPr lang="en-US" b="1" baseline="30000" dirty="0"/>
              <a:t>th</a:t>
            </a:r>
            <a:r>
              <a:rPr lang="en-US" b="1" dirty="0"/>
              <a:t> Tradition Contributions</a:t>
            </a:r>
            <a:br>
              <a:rPr lang="en-US" b="1" dirty="0"/>
            </a:br>
            <a:r>
              <a:rPr lang="en-US" b="1" dirty="0"/>
              <a:t>Regional Impact by Value (USD)</a:t>
            </a:r>
          </a:p>
        </p:txBody>
      </p:sp>
      <p:pic>
        <p:nvPicPr>
          <p:cNvPr id="5" name="Picture 4">
            <a:extLst>
              <a:ext uri="{FF2B5EF4-FFF2-40B4-BE49-F238E27FC236}">
                <a16:creationId xmlns:a16="http://schemas.microsoft.com/office/drawing/2014/main" id="{7671E31A-84D0-4BA7-B8C1-A0604EE5C1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88" y="1600189"/>
            <a:ext cx="11887224" cy="5257811"/>
          </a:xfrm>
          <a:prstGeom prst="rect">
            <a:avLst/>
          </a:prstGeom>
        </p:spPr>
      </p:pic>
    </p:spTree>
    <p:extLst>
      <p:ext uri="{BB962C8B-B14F-4D97-AF65-F5344CB8AC3E}">
        <p14:creationId xmlns:p14="http://schemas.microsoft.com/office/powerpoint/2010/main" val="160375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E513-21CA-4058-8DB0-EFECCFFB2EB1}"/>
              </a:ext>
            </a:extLst>
          </p:cNvPr>
          <p:cNvSpPr>
            <a:spLocks noGrp="1"/>
          </p:cNvSpPr>
          <p:nvPr>
            <p:ph type="title"/>
          </p:nvPr>
        </p:nvSpPr>
        <p:spPr/>
        <p:txBody>
          <a:bodyPr/>
          <a:lstStyle/>
          <a:p>
            <a:pPr algn="ctr"/>
            <a:r>
              <a:rPr lang="en-US" b="1" dirty="0"/>
              <a:t>7</a:t>
            </a:r>
            <a:r>
              <a:rPr lang="en-US" b="1" baseline="30000" dirty="0"/>
              <a:t>th</a:t>
            </a:r>
            <a:r>
              <a:rPr lang="en-US" b="1" dirty="0"/>
              <a:t> Tradition Contributions</a:t>
            </a:r>
            <a:br>
              <a:rPr lang="en-US" b="1" dirty="0"/>
            </a:br>
            <a:r>
              <a:rPr lang="en-US" b="1" dirty="0"/>
              <a:t>Regional Per Capita</a:t>
            </a:r>
          </a:p>
        </p:txBody>
      </p:sp>
      <p:pic>
        <p:nvPicPr>
          <p:cNvPr id="4" name="Picture 3">
            <a:extLst>
              <a:ext uri="{FF2B5EF4-FFF2-40B4-BE49-F238E27FC236}">
                <a16:creationId xmlns:a16="http://schemas.microsoft.com/office/drawing/2014/main" id="{BF6BC1B7-07F9-4DFA-82E2-0C7F3E6174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88" y="1828790"/>
            <a:ext cx="11887224" cy="5029210"/>
          </a:xfrm>
          <a:prstGeom prst="rect">
            <a:avLst/>
          </a:prstGeom>
        </p:spPr>
      </p:pic>
    </p:spTree>
    <p:extLst>
      <p:ext uri="{BB962C8B-B14F-4D97-AF65-F5344CB8AC3E}">
        <p14:creationId xmlns:p14="http://schemas.microsoft.com/office/powerpoint/2010/main" val="2030672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FC51-92C3-4943-80A1-F6F8CDEC85EB}"/>
              </a:ext>
            </a:extLst>
          </p:cNvPr>
          <p:cNvSpPr>
            <a:spLocks noGrp="1"/>
          </p:cNvSpPr>
          <p:nvPr>
            <p:ph type="title"/>
          </p:nvPr>
        </p:nvSpPr>
        <p:spPr>
          <a:xfrm>
            <a:off x="838200" y="274627"/>
            <a:ext cx="10515600" cy="792174"/>
          </a:xfrm>
        </p:spPr>
        <p:txBody>
          <a:bodyPr/>
          <a:lstStyle/>
          <a:p>
            <a:pPr algn="ctr"/>
            <a:r>
              <a:rPr lang="en-US" b="1" dirty="0"/>
              <a:t>Distribution of Received Contributions</a:t>
            </a:r>
          </a:p>
        </p:txBody>
      </p:sp>
      <p:pic>
        <p:nvPicPr>
          <p:cNvPr id="17" name="Picture 16">
            <a:extLst>
              <a:ext uri="{FF2B5EF4-FFF2-40B4-BE49-F238E27FC236}">
                <a16:creationId xmlns:a16="http://schemas.microsoft.com/office/drawing/2014/main" id="{CA676A1F-E782-4F08-A91D-6E8728AD5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1"/>
            <a:ext cx="11887224" cy="5029210"/>
          </a:xfrm>
          <a:prstGeom prst="rect">
            <a:avLst/>
          </a:prstGeom>
        </p:spPr>
      </p:pic>
      <p:sp>
        <p:nvSpPr>
          <p:cNvPr id="3" name="Footer Placeholder 2">
            <a:extLst>
              <a:ext uri="{FF2B5EF4-FFF2-40B4-BE49-F238E27FC236}">
                <a16:creationId xmlns:a16="http://schemas.microsoft.com/office/drawing/2014/main" id="{C2CC172D-E499-4B97-9F3D-E6924EA4A0E6}"/>
              </a:ext>
            </a:extLst>
          </p:cNvPr>
          <p:cNvSpPr>
            <a:spLocks noGrp="1"/>
          </p:cNvSpPr>
          <p:nvPr>
            <p:ph type="ftr" sz="quarter" idx="11"/>
          </p:nvPr>
        </p:nvSpPr>
        <p:spPr>
          <a:xfrm>
            <a:off x="533400" y="6248400"/>
            <a:ext cx="11049000" cy="609600"/>
          </a:xfrm>
        </p:spPr>
        <p:txBody>
          <a:bodyPr/>
          <a:lstStyle/>
          <a:p>
            <a:pPr algn="l"/>
            <a:r>
              <a:rPr lang="en-US" b="1" i="0" dirty="0">
                <a:solidFill>
                  <a:schemeClr val="tx1"/>
                </a:solidFill>
                <a:effectLst/>
                <a:latin typeface="Segoe UI" panose="020B0502040204020203" pitchFamily="34" charset="0"/>
              </a:rPr>
              <a:t>Because more than 90% of total group and individual contributions are below $600, greater total are not displayed. Individuals reaching the maximum of $5,000 are not a significant proportion of total individual contributions. </a:t>
            </a:r>
          </a:p>
        </p:txBody>
      </p:sp>
    </p:spTree>
    <p:extLst>
      <p:ext uri="{BB962C8B-B14F-4D97-AF65-F5344CB8AC3E}">
        <p14:creationId xmlns:p14="http://schemas.microsoft.com/office/powerpoint/2010/main" val="95717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FC51-92C3-4943-80A1-F6F8CDEC85EB}"/>
              </a:ext>
            </a:extLst>
          </p:cNvPr>
          <p:cNvSpPr>
            <a:spLocks noGrp="1"/>
          </p:cNvSpPr>
          <p:nvPr>
            <p:ph type="title"/>
          </p:nvPr>
        </p:nvSpPr>
        <p:spPr>
          <a:xfrm>
            <a:off x="838200" y="274626"/>
            <a:ext cx="10515600" cy="1325563"/>
          </a:xfrm>
        </p:spPr>
        <p:txBody>
          <a:bodyPr/>
          <a:lstStyle/>
          <a:p>
            <a:pPr algn="ctr"/>
            <a:r>
              <a:rPr lang="en-US" b="1" dirty="0"/>
              <a:t>7</a:t>
            </a:r>
            <a:r>
              <a:rPr lang="en-US" b="1" baseline="30000" dirty="0"/>
              <a:t>th</a:t>
            </a:r>
            <a:r>
              <a:rPr lang="en-US" b="1" dirty="0"/>
              <a:t> Tradition Contributions</a:t>
            </a:r>
            <a:br>
              <a:rPr lang="en-US" b="1" dirty="0"/>
            </a:br>
            <a:r>
              <a:rPr lang="en-US" b="1" dirty="0"/>
              <a:t>Impact by Value (USD)</a:t>
            </a:r>
          </a:p>
        </p:txBody>
      </p:sp>
      <p:pic>
        <p:nvPicPr>
          <p:cNvPr id="9" name="Picture 8">
            <a:extLst>
              <a:ext uri="{FF2B5EF4-FFF2-40B4-BE49-F238E27FC236}">
                <a16:creationId xmlns:a16="http://schemas.microsoft.com/office/drawing/2014/main" id="{6A8D3E88-6D47-45B4-AE9D-303F7087BB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88" y="1828790"/>
            <a:ext cx="11887224" cy="5029210"/>
          </a:xfrm>
          <a:prstGeom prst="rect">
            <a:avLst/>
          </a:prstGeom>
        </p:spPr>
      </p:pic>
    </p:spTree>
    <p:extLst>
      <p:ext uri="{BB962C8B-B14F-4D97-AF65-F5344CB8AC3E}">
        <p14:creationId xmlns:p14="http://schemas.microsoft.com/office/powerpoint/2010/main" val="219699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FC51-92C3-4943-80A1-F6F8CDEC85EB}"/>
              </a:ext>
            </a:extLst>
          </p:cNvPr>
          <p:cNvSpPr>
            <a:spLocks noGrp="1"/>
          </p:cNvSpPr>
          <p:nvPr>
            <p:ph type="title"/>
          </p:nvPr>
        </p:nvSpPr>
        <p:spPr>
          <a:xfrm>
            <a:off x="838200" y="76200"/>
            <a:ext cx="10515600" cy="1219201"/>
          </a:xfrm>
        </p:spPr>
        <p:txBody>
          <a:bodyPr>
            <a:normAutofit fontScale="90000"/>
          </a:bodyPr>
          <a:lstStyle/>
          <a:p>
            <a:pPr algn="ctr"/>
            <a:r>
              <a:rPr lang="en-US" b="1" dirty="0"/>
              <a:t>“$8.06” Contributions</a:t>
            </a:r>
            <a:br>
              <a:rPr lang="en-US" b="1" dirty="0"/>
            </a:br>
            <a:r>
              <a:rPr lang="en-US" b="1" dirty="0"/>
              <a:t>Number Received by Region</a:t>
            </a:r>
          </a:p>
        </p:txBody>
      </p:sp>
      <p:pic>
        <p:nvPicPr>
          <p:cNvPr id="4" name="Picture 3">
            <a:extLst>
              <a:ext uri="{FF2B5EF4-FFF2-40B4-BE49-F238E27FC236}">
                <a16:creationId xmlns:a16="http://schemas.microsoft.com/office/drawing/2014/main" id="{625D8B3C-3200-43ED-A819-4A33B679F9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95401"/>
            <a:ext cx="11887224" cy="5029210"/>
          </a:xfrm>
          <a:prstGeom prst="rect">
            <a:avLst/>
          </a:prstGeom>
        </p:spPr>
      </p:pic>
    </p:spTree>
    <p:extLst>
      <p:ext uri="{BB962C8B-B14F-4D97-AF65-F5344CB8AC3E}">
        <p14:creationId xmlns:p14="http://schemas.microsoft.com/office/powerpoint/2010/main" val="3056471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FC51-92C3-4943-80A1-F6F8CDEC85EB}"/>
              </a:ext>
            </a:extLst>
          </p:cNvPr>
          <p:cNvSpPr>
            <a:spLocks noGrp="1"/>
          </p:cNvSpPr>
          <p:nvPr>
            <p:ph type="title"/>
          </p:nvPr>
        </p:nvSpPr>
        <p:spPr>
          <a:xfrm>
            <a:off x="838200" y="274627"/>
            <a:ext cx="10515600" cy="868373"/>
          </a:xfrm>
        </p:spPr>
        <p:txBody>
          <a:bodyPr>
            <a:noAutofit/>
          </a:bodyPr>
          <a:lstStyle/>
          <a:p>
            <a:pPr algn="ctr"/>
            <a:r>
              <a:rPr lang="en-US" sz="3600" b="1" dirty="0"/>
              <a:t>“$8.06” Contributions</a:t>
            </a:r>
            <a:br>
              <a:rPr lang="en-US" sz="3600" b="1" dirty="0"/>
            </a:br>
            <a:r>
              <a:rPr lang="en-US" sz="3600" b="1" dirty="0"/>
              <a:t>Regional Impact by Value (USD)</a:t>
            </a:r>
          </a:p>
        </p:txBody>
      </p:sp>
      <p:pic>
        <p:nvPicPr>
          <p:cNvPr id="4" name="Picture 3">
            <a:extLst>
              <a:ext uri="{FF2B5EF4-FFF2-40B4-BE49-F238E27FC236}">
                <a16:creationId xmlns:a16="http://schemas.microsoft.com/office/drawing/2014/main" id="{2D52EA9C-F45C-4F23-B4E1-2D20A3A0C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295400"/>
            <a:ext cx="11887224" cy="5029210"/>
          </a:xfrm>
          <a:prstGeom prst="rect">
            <a:avLst/>
          </a:prstGeom>
        </p:spPr>
      </p:pic>
      <p:sp>
        <p:nvSpPr>
          <p:cNvPr id="3" name="Rectangle 2"/>
          <p:cNvSpPr/>
          <p:nvPr/>
        </p:nvSpPr>
        <p:spPr>
          <a:xfrm>
            <a:off x="1600200" y="1981200"/>
            <a:ext cx="2057400" cy="830997"/>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2019 Total</a:t>
            </a:r>
          </a:p>
          <a:p>
            <a:r>
              <a:rPr lang="en-US" sz="2400" b="1" dirty="0">
                <a:latin typeface="Arial" panose="020B0604020202020204" pitchFamily="34" charset="0"/>
                <a:cs typeface="Arial" panose="020B0604020202020204" pitchFamily="34" charset="0"/>
              </a:rPr>
              <a:t>$78,029.99</a:t>
            </a:r>
          </a:p>
        </p:txBody>
      </p:sp>
    </p:spTree>
    <p:extLst>
      <p:ext uri="{BB962C8B-B14F-4D97-AF65-F5344CB8AC3E}">
        <p14:creationId xmlns:p14="http://schemas.microsoft.com/office/powerpoint/2010/main" val="233715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320224070"/>
              </p:ext>
            </p:extLst>
          </p:nvPr>
        </p:nvGraphicFramePr>
        <p:xfrm>
          <a:off x="0" y="584774"/>
          <a:ext cx="12192000" cy="566362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3"/>
          <p:cNvSpPr>
            <a:spLocks noChangeArrowheads="1"/>
          </p:cNvSpPr>
          <p:nvPr/>
        </p:nvSpPr>
        <p:spPr bwMode="auto">
          <a:xfrm>
            <a:off x="0" y="0"/>
            <a:ext cx="1219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3366FF"/>
                </a:solidFill>
                <a:effectLst/>
                <a:uLnTx/>
                <a:uFillTx/>
                <a:latin typeface="Arial Black" panose="020B0A04020102020204" pitchFamily="34" charset="0"/>
                <a:ea typeface="+mn-ea"/>
                <a:cs typeface="Arial" panose="020B0604020202020204" pitchFamily="34" charset="0"/>
              </a:rPr>
              <a:t>GROWTH OF ON-LINE CONTRIBUTIONS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2800" b="1" dirty="0">
                <a:solidFill>
                  <a:srgbClr val="3366FF"/>
                </a:solidFill>
                <a:latin typeface="Arial Black" panose="020B0A04020102020204" pitchFamily="34" charset="0"/>
              </a:rPr>
              <a:t>2010 – 2019 </a:t>
            </a:r>
            <a:endParaRPr kumimoji="0" lang="en-US" altLang="en-US" sz="2800" b="1" i="0" u="none" strike="noStrike" kern="1200" cap="none" spc="0" normalizeH="0" baseline="0" noProof="0" dirty="0">
              <a:ln>
                <a:noFill/>
              </a:ln>
              <a:solidFill>
                <a:srgbClr val="3366FF"/>
              </a:solidFill>
              <a:effectLst/>
              <a:uLnTx/>
              <a:uFillTx/>
              <a:latin typeface="Arial Black" panose="020B0A04020102020204" pitchFamily="34" charset="0"/>
              <a:ea typeface="+mn-ea"/>
              <a:cs typeface="Arial" panose="020B0604020202020204" pitchFamily="34" charset="0"/>
            </a:endParaRPr>
          </a:p>
        </p:txBody>
      </p:sp>
    </p:spTree>
    <p:extLst>
      <p:ext uri="{BB962C8B-B14F-4D97-AF65-F5344CB8AC3E}">
        <p14:creationId xmlns:p14="http://schemas.microsoft.com/office/powerpoint/2010/main" val="655005978"/>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169"/>
            <a:ext cx="12192000" cy="1066801"/>
          </a:xfrm>
        </p:spPr>
        <p:txBody>
          <a:bodyPr>
            <a:normAutofit/>
          </a:bodyPr>
          <a:lstStyle/>
          <a:p>
            <a:pPr algn="ctr"/>
            <a:r>
              <a:rPr lang="en-US" altLang="en-US" sz="3200" b="1" dirty="0">
                <a:solidFill>
                  <a:srgbClr val="3366FF"/>
                </a:solidFill>
                <a:latin typeface="Arial Black" panose="020B0A04020102020204" pitchFamily="34" charset="0"/>
              </a:rPr>
              <a:t>2019 AUDIT RESULTS</a:t>
            </a:r>
            <a:endParaRPr lang="en-US" sz="3200" dirty="0">
              <a:solidFill>
                <a:srgbClr val="3366FF"/>
              </a:solidFill>
              <a:latin typeface="Arial Black" panose="020B0A04020102020204" pitchFamily="34" charset="0"/>
            </a:endParaRPr>
          </a:p>
        </p:txBody>
      </p:sp>
      <p:sp>
        <p:nvSpPr>
          <p:cNvPr id="3" name="Content Placeholder 2"/>
          <p:cNvSpPr>
            <a:spLocks noGrp="1"/>
          </p:cNvSpPr>
          <p:nvPr>
            <p:ph idx="1"/>
          </p:nvPr>
        </p:nvSpPr>
        <p:spPr>
          <a:xfrm>
            <a:off x="304800" y="1600200"/>
            <a:ext cx="11582400" cy="4724400"/>
          </a:xfrm>
        </p:spPr>
        <p:txBody>
          <a:bodyPr>
            <a:normAutofit/>
          </a:bodyPr>
          <a:lstStyle/>
          <a:p>
            <a:pPr marL="515938" indent="-515938">
              <a:lnSpc>
                <a:spcPct val="110000"/>
              </a:lnSpc>
              <a:spcBef>
                <a:spcPts val="0"/>
              </a:spcBef>
              <a:spcAft>
                <a:spcPts val="400"/>
              </a:spcAft>
              <a:buClr>
                <a:srgbClr val="3366FF"/>
              </a:buClr>
              <a:buFont typeface="Wingdings" panose="05000000000000000000" pitchFamily="2" charset="2"/>
              <a:buChar char="v"/>
            </a:pPr>
            <a:r>
              <a:rPr lang="en-US" b="1" dirty="0">
                <a:latin typeface="Arial Narrow" panose="020B0606020202030204" pitchFamily="34" charset="0"/>
              </a:rPr>
              <a:t>First draft of the Audit was completed on May 31st</a:t>
            </a:r>
          </a:p>
          <a:p>
            <a:pPr marL="0" indent="0">
              <a:lnSpc>
                <a:spcPct val="110000"/>
              </a:lnSpc>
              <a:spcBef>
                <a:spcPts val="0"/>
              </a:spcBef>
              <a:spcAft>
                <a:spcPts val="400"/>
              </a:spcAft>
              <a:buClr>
                <a:srgbClr val="3366FF"/>
              </a:buClr>
              <a:buNone/>
            </a:pPr>
            <a:endParaRPr lang="en-US" sz="1000" dirty="0">
              <a:solidFill>
                <a:srgbClr val="FF0000"/>
              </a:solidFill>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b="1" dirty="0">
                <a:latin typeface="Arial Narrow" panose="020B0606020202030204" pitchFamily="34" charset="0"/>
              </a:rPr>
              <a:t>There was an issue with functional expenses that staff had to investigate – it was a NetSuite issue and it took about 4 weeks to resolve</a:t>
            </a:r>
          </a:p>
          <a:p>
            <a:pPr marL="0" indent="0">
              <a:lnSpc>
                <a:spcPct val="110000"/>
              </a:lnSpc>
              <a:spcBef>
                <a:spcPts val="0"/>
              </a:spcBef>
              <a:spcAft>
                <a:spcPts val="400"/>
              </a:spcAft>
              <a:buClr>
                <a:srgbClr val="3366FF"/>
              </a:buClr>
              <a:buNone/>
            </a:pPr>
            <a:endParaRPr lang="en-US" sz="1000"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b="1" dirty="0">
                <a:latin typeface="Arial Narrow" panose="020B0606020202030204" pitchFamily="34" charset="0"/>
              </a:rPr>
              <a:t>The final Audit was completed and sent to the Audit Committee for review in early July.  </a:t>
            </a:r>
          </a:p>
          <a:p>
            <a:pPr marL="0" indent="0">
              <a:lnSpc>
                <a:spcPct val="110000"/>
              </a:lnSpc>
              <a:spcBef>
                <a:spcPts val="0"/>
              </a:spcBef>
              <a:spcAft>
                <a:spcPts val="400"/>
              </a:spcAft>
              <a:buClr>
                <a:srgbClr val="3366FF"/>
              </a:buClr>
              <a:buNone/>
            </a:pPr>
            <a:endParaRPr lang="en-US" sz="1000" b="1"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b="1" dirty="0">
                <a:latin typeface="Arial Narrow" panose="020B0606020202030204" pitchFamily="34" charset="0"/>
              </a:rPr>
              <a:t>Audit Committee met with Marks Paneth, LLC, the independent auditors on July 13</a:t>
            </a:r>
            <a:r>
              <a:rPr lang="en-US" b="1" baseline="30000" dirty="0">
                <a:latin typeface="Arial Narrow" panose="020B0606020202030204" pitchFamily="34" charset="0"/>
              </a:rPr>
              <a:t>th</a:t>
            </a:r>
            <a:r>
              <a:rPr lang="en-US" b="1" dirty="0">
                <a:latin typeface="Arial Narrow" panose="020B0606020202030204" pitchFamily="34" charset="0"/>
              </a:rPr>
              <a:t> to review the audit and to discuss any issues they discovered </a:t>
            </a:r>
          </a:p>
          <a:p>
            <a:pPr marL="0" indent="0">
              <a:lnSpc>
                <a:spcPct val="110000"/>
              </a:lnSpc>
              <a:spcBef>
                <a:spcPts val="0"/>
              </a:spcBef>
              <a:spcAft>
                <a:spcPts val="400"/>
              </a:spcAft>
              <a:buClr>
                <a:srgbClr val="3366FF"/>
              </a:buClr>
              <a:buNone/>
            </a:pPr>
            <a:endParaRPr lang="en-US" sz="1000" dirty="0">
              <a:solidFill>
                <a:srgbClr val="FF0000"/>
              </a:solidFill>
              <a:latin typeface="Arial Narrow" panose="020B0606020202030204" pitchFamily="34" charset="0"/>
            </a:endParaRPr>
          </a:p>
          <a:p>
            <a:pPr marL="0" indent="0">
              <a:lnSpc>
                <a:spcPct val="110000"/>
              </a:lnSpc>
              <a:spcBef>
                <a:spcPts val="0"/>
              </a:spcBef>
              <a:spcAft>
                <a:spcPts val="400"/>
              </a:spcAft>
              <a:buClr>
                <a:srgbClr val="3366FF"/>
              </a:buClr>
              <a:buNone/>
            </a:pPr>
            <a:endParaRPr lang="en-US" sz="1000"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endParaRPr lang="en-US"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endParaRPr lang="en-US" dirty="0">
              <a:latin typeface="Arial Narrow" panose="020B0606020202030204" pitchFamily="34" charset="0"/>
            </a:endParaRPr>
          </a:p>
        </p:txBody>
      </p:sp>
    </p:spTree>
    <p:extLst>
      <p:ext uri="{BB962C8B-B14F-4D97-AF65-F5344CB8AC3E}">
        <p14:creationId xmlns:p14="http://schemas.microsoft.com/office/powerpoint/2010/main" val="4115319234"/>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3366FF"/>
                </a:solidFill>
                <a:effectLst/>
                <a:uLnTx/>
                <a:uFillTx/>
                <a:latin typeface="Arial Black" panose="020B0A04020102020204" pitchFamily="34" charset="0"/>
              </a:rPr>
              <a:t>7</a:t>
            </a:r>
            <a:r>
              <a:rPr kumimoji="0" lang="en-US" altLang="en-US" sz="3200" b="1" i="0" u="none" strike="noStrike" kern="1200" cap="none" spc="0" normalizeH="0" baseline="30000" noProof="0" dirty="0">
                <a:ln>
                  <a:noFill/>
                </a:ln>
                <a:solidFill>
                  <a:srgbClr val="3366FF"/>
                </a:solidFill>
                <a:effectLst/>
                <a:uLnTx/>
                <a:uFillTx/>
                <a:latin typeface="Arial Black" panose="020B0A04020102020204" pitchFamily="34" charset="0"/>
              </a:rPr>
              <a:t>TH</a:t>
            </a:r>
            <a:r>
              <a:rPr kumimoji="0" lang="en-US" altLang="en-US" sz="3200" b="1" i="0" u="none" strike="noStrike" kern="1200" cap="none" spc="0" normalizeH="0" baseline="0" noProof="0" dirty="0">
                <a:ln>
                  <a:noFill/>
                </a:ln>
                <a:solidFill>
                  <a:srgbClr val="3366FF"/>
                </a:solidFill>
                <a:effectLst/>
                <a:uLnTx/>
                <a:uFillTx/>
                <a:latin typeface="Arial Black" panose="020B0A04020102020204" pitchFamily="34" charset="0"/>
              </a:rPr>
              <a:t> TRADITION SELF-SUPPORT – 2005 – 2019</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027215819"/>
              </p:ext>
            </p:extLst>
          </p:nvPr>
        </p:nvGraphicFramePr>
        <p:xfrm>
          <a:off x="304800" y="762000"/>
          <a:ext cx="11658600" cy="5414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779659"/>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title" idx="4294967295"/>
          </p:nvPr>
        </p:nvSpPr>
        <p:spPr>
          <a:xfrm>
            <a:off x="0" y="79375"/>
            <a:ext cx="12192000" cy="682625"/>
          </a:xfrm>
        </p:spPr>
        <p:txBody>
          <a:bodyPr>
            <a:normAutofit/>
          </a:bodyPr>
          <a:lstStyle/>
          <a:p>
            <a:pPr algn="ctr" eaLnBrk="1" hangingPunct="1"/>
            <a:r>
              <a:rPr lang="en-US" altLang="en-US" sz="3200" b="1" dirty="0">
                <a:solidFill>
                  <a:srgbClr val="3366FF"/>
                </a:solidFill>
                <a:latin typeface="Arial Black" panose="020B0A04020102020204" pitchFamily="34" charset="0"/>
              </a:rPr>
              <a:t>A DOLLAR IS NOT WHAT IT USED TO BE</a:t>
            </a:r>
          </a:p>
        </p:txBody>
      </p:sp>
      <p:sp>
        <p:nvSpPr>
          <p:cNvPr id="22531" name="Rectangle 5"/>
          <p:cNvSpPr>
            <a:spLocks noGrp="1" noChangeArrowheads="1"/>
          </p:cNvSpPr>
          <p:nvPr>
            <p:ph type="body" sz="half" idx="4294967295"/>
          </p:nvPr>
        </p:nvSpPr>
        <p:spPr>
          <a:xfrm>
            <a:off x="304800" y="1730961"/>
            <a:ext cx="2868613" cy="533400"/>
          </a:xfrm>
        </p:spPr>
        <p:txBody>
          <a:bodyPr/>
          <a:lstStyle/>
          <a:p>
            <a:pPr algn="ctr" eaLnBrk="1" hangingPunct="1">
              <a:buFont typeface="Wingdings" panose="05000000000000000000" pitchFamily="2" charset="2"/>
              <a:buNone/>
            </a:pPr>
            <a:r>
              <a:rPr lang="en-US" altLang="en-US" b="1" dirty="0">
                <a:solidFill>
                  <a:srgbClr val="3366FF"/>
                </a:solidFill>
                <a:latin typeface="Arial Narrow" panose="020B0606020202030204" pitchFamily="34" charset="0"/>
              </a:rPr>
              <a:t>1935:   $1.00</a:t>
            </a:r>
          </a:p>
        </p:txBody>
      </p:sp>
      <p:sp>
        <p:nvSpPr>
          <p:cNvPr id="22532" name="Rectangle 6"/>
          <p:cNvSpPr>
            <a:spLocks noGrp="1" noChangeArrowheads="1"/>
          </p:cNvSpPr>
          <p:nvPr>
            <p:ph type="body" sz="half" idx="4294967295"/>
          </p:nvPr>
        </p:nvSpPr>
        <p:spPr>
          <a:xfrm>
            <a:off x="8122260" y="1730961"/>
            <a:ext cx="2892425" cy="774700"/>
          </a:xfrm>
        </p:spPr>
        <p:txBody>
          <a:bodyPr>
            <a:normAutofit/>
          </a:bodyPr>
          <a:lstStyle/>
          <a:p>
            <a:pPr algn="ctr" eaLnBrk="1" hangingPunct="1">
              <a:buFont typeface="Wingdings" panose="05000000000000000000" pitchFamily="2" charset="2"/>
              <a:buNone/>
            </a:pPr>
            <a:r>
              <a:rPr lang="en-US" altLang="en-US" b="1" dirty="0">
                <a:solidFill>
                  <a:srgbClr val="3366FF"/>
                </a:solidFill>
                <a:latin typeface="Arial Narrow" panose="020B0606020202030204" pitchFamily="34" charset="0"/>
              </a:rPr>
              <a:t>2019:   $18.84 </a:t>
            </a:r>
            <a:endParaRPr lang="en-US" altLang="en-US" sz="2800" b="1" dirty="0">
              <a:solidFill>
                <a:srgbClr val="3366FF"/>
              </a:solidFill>
              <a:latin typeface="Arial Narrow" panose="020B0606020202030204" pitchFamily="34" charset="0"/>
            </a:endParaRPr>
          </a:p>
        </p:txBody>
      </p:sp>
      <p:sp>
        <p:nvSpPr>
          <p:cNvPr id="22533" name="Rectangle 5"/>
          <p:cNvSpPr>
            <a:spLocks noChangeArrowheads="1"/>
          </p:cNvSpPr>
          <p:nvPr/>
        </p:nvSpPr>
        <p:spPr bwMode="auto">
          <a:xfrm>
            <a:off x="2819400" y="5486400"/>
            <a:ext cx="205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4000" b="1" baseline="16000" dirty="0">
              <a:solidFill>
                <a:srgbClr val="FFFF00"/>
              </a:solidFill>
              <a:latin typeface="Arial Rounded MT Bold" panose="020F0704030504030204" pitchFamily="34" charset="0"/>
            </a:endParaRPr>
          </a:p>
        </p:txBody>
      </p:sp>
      <p:sp>
        <p:nvSpPr>
          <p:cNvPr id="22534" name="Rectangle 6"/>
          <p:cNvSpPr>
            <a:spLocks noChangeArrowheads="1"/>
          </p:cNvSpPr>
          <p:nvPr/>
        </p:nvSpPr>
        <p:spPr bwMode="auto">
          <a:xfrm>
            <a:off x="7315200" y="4953000"/>
            <a:ext cx="1828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4000" b="1" baseline="16000" dirty="0">
              <a:solidFill>
                <a:srgbClr val="FFFF00"/>
              </a:solidFill>
              <a:latin typeface="Arial Rounded MT Bold" panose="020F0704030504030204" pitchFamily="34" charset="0"/>
            </a:endParaRPr>
          </a:p>
          <a:p>
            <a:pPr>
              <a:buFontTx/>
              <a:buNone/>
            </a:pPr>
            <a:endParaRPr lang="en-US" altLang="en-US" sz="4000" b="1" baseline="16000" dirty="0">
              <a:solidFill>
                <a:srgbClr val="FFFF00"/>
              </a:solidFill>
              <a:latin typeface="Arial Rounded MT Bold" panose="020F0704030504030204" pitchFamily="34" charset="0"/>
            </a:endParaRPr>
          </a:p>
          <a:p>
            <a:pPr>
              <a:buFontTx/>
              <a:buNone/>
            </a:pPr>
            <a:endParaRPr lang="en-US" altLang="en-US" sz="4000" b="1" baseline="16000" dirty="0">
              <a:solidFill>
                <a:srgbClr val="FFFF00"/>
              </a:solidFill>
              <a:latin typeface="Arial Rounded MT Bold" panose="020F0704030504030204" pitchFamily="34" charset="0"/>
            </a:endParaRPr>
          </a:p>
        </p:txBody>
      </p:sp>
      <p:pic>
        <p:nvPicPr>
          <p:cNvPr id="22536" name="Picture 10" descr="https://encrypted-tbn3.gstatic.com/images?q=tbn:ANd9GcRz5B0M7fTHzFYAS7uEgCku43UnCMfo3111maewYIaL5V3fMSBc">
            <a:hlinkClick r:id="rId3"/>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501672" y="2493938"/>
            <a:ext cx="213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descr="https://encrypted-tbn3.gstatic.com/images?q=tbn:ANd9GcRz5B0M7fTHzFYAS7uEgCku43UnCMfo3111maewYIaL5V3fMSBc">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05706" y="3636938"/>
            <a:ext cx="1066800" cy="990600"/>
          </a:xfrm>
          <a:prstGeom prst="rect">
            <a:avLst/>
          </a:prstGeom>
          <a:solidFill>
            <a:srgbClr val="CCECFF"/>
          </a:solidFill>
          <a:ln>
            <a:noFill/>
          </a:ln>
        </p:spPr>
      </p:pic>
      <p:sp>
        <p:nvSpPr>
          <p:cNvPr id="3" name="TextBox 2"/>
          <p:cNvSpPr txBox="1"/>
          <p:nvPr/>
        </p:nvSpPr>
        <p:spPr>
          <a:xfrm>
            <a:off x="4011613" y="833021"/>
            <a:ext cx="3836987" cy="5632311"/>
          </a:xfrm>
          <a:prstGeom prst="rect">
            <a:avLst/>
          </a:prstGeom>
          <a:noFill/>
          <a:ln w="3175">
            <a:solidFill>
              <a:schemeClr val="tx1"/>
            </a:solidFill>
            <a:prstDash val="sysDash"/>
          </a:ln>
        </p:spPr>
        <p:txBody>
          <a:bodyPr wrap="square" rtlCol="0">
            <a:spAutoFit/>
          </a:bodyPr>
          <a:lstStyle/>
          <a:p>
            <a:pPr algn="ctr"/>
            <a:r>
              <a:rPr lang="en-US" sz="3200" b="1" dirty="0">
                <a:solidFill>
                  <a:srgbClr val="3366FF"/>
                </a:solidFill>
                <a:latin typeface="Arial Narrow" panose="020B0606020202030204" pitchFamily="34" charset="0"/>
              </a:rPr>
              <a:t>Remember inflation when deciding upon your</a:t>
            </a:r>
          </a:p>
          <a:p>
            <a:pPr algn="ctr"/>
            <a:r>
              <a:rPr lang="en-US" sz="3200" b="1" dirty="0">
                <a:solidFill>
                  <a:srgbClr val="3366FF"/>
                </a:solidFill>
                <a:latin typeface="Arial Narrow" panose="020B0606020202030204" pitchFamily="34" charset="0"/>
              </a:rPr>
              <a:t>7</a:t>
            </a:r>
            <a:r>
              <a:rPr lang="en-US" sz="3200" b="1" baseline="30000" dirty="0">
                <a:solidFill>
                  <a:srgbClr val="3366FF"/>
                </a:solidFill>
                <a:latin typeface="Arial Narrow" panose="020B0606020202030204" pitchFamily="34" charset="0"/>
              </a:rPr>
              <a:t>th</a:t>
            </a:r>
            <a:r>
              <a:rPr lang="en-US" sz="3200" b="1" dirty="0">
                <a:solidFill>
                  <a:srgbClr val="3366FF"/>
                </a:solidFill>
                <a:latin typeface="Arial Narrow" panose="020B0606020202030204" pitchFamily="34" charset="0"/>
              </a:rPr>
              <a:t> Tradition </a:t>
            </a:r>
          </a:p>
          <a:p>
            <a:pPr algn="ctr"/>
            <a:r>
              <a:rPr lang="en-US" sz="3200" b="1" dirty="0">
                <a:solidFill>
                  <a:srgbClr val="3366FF"/>
                </a:solidFill>
                <a:latin typeface="Arial Narrow" panose="020B0606020202030204" pitchFamily="34" charset="0"/>
              </a:rPr>
              <a:t>Self-Support</a:t>
            </a:r>
          </a:p>
          <a:p>
            <a:pPr algn="ctr"/>
            <a:r>
              <a:rPr lang="en-US" sz="3200" b="1" dirty="0">
                <a:solidFill>
                  <a:srgbClr val="3366FF"/>
                </a:solidFill>
                <a:latin typeface="Arial Narrow" panose="020B0606020202030204" pitchFamily="34" charset="0"/>
              </a:rPr>
              <a:t>Contributions for:</a:t>
            </a:r>
          </a:p>
          <a:p>
            <a:pPr marL="457200" indent="-457200">
              <a:buFontTx/>
              <a:buChar char="-"/>
            </a:pPr>
            <a:r>
              <a:rPr lang="en-US" sz="2800" dirty="0">
                <a:latin typeface="Arial Narrow" panose="020B0606020202030204" pitchFamily="34" charset="0"/>
              </a:rPr>
              <a:t>Group Meetings</a:t>
            </a:r>
          </a:p>
          <a:p>
            <a:pPr marL="457200" indent="-457200">
              <a:buFontTx/>
              <a:buChar char="-"/>
            </a:pPr>
            <a:r>
              <a:rPr lang="en-US" sz="2800" dirty="0">
                <a:latin typeface="Arial Narrow" panose="020B0606020202030204" pitchFamily="34" charset="0"/>
              </a:rPr>
              <a:t>Online Recurring Contributions</a:t>
            </a:r>
          </a:p>
          <a:p>
            <a:pPr marL="457200" indent="-457200">
              <a:buFontTx/>
              <a:buChar char="-"/>
            </a:pPr>
            <a:r>
              <a:rPr lang="en-US" sz="2800" dirty="0">
                <a:latin typeface="Arial Narrow" panose="020B0606020202030204" pitchFamily="34" charset="0"/>
              </a:rPr>
              <a:t>Birthday Gifts</a:t>
            </a:r>
          </a:p>
          <a:p>
            <a:pPr marL="457200" indent="-457200">
              <a:buFontTx/>
              <a:buChar char="-"/>
            </a:pPr>
            <a:r>
              <a:rPr lang="en-US" sz="2800" dirty="0">
                <a:latin typeface="Arial Narrow" panose="020B0606020202030204" pitchFamily="34" charset="0"/>
              </a:rPr>
              <a:t>November Gratitude Month</a:t>
            </a:r>
          </a:p>
        </p:txBody>
      </p:sp>
      <p:sp>
        <p:nvSpPr>
          <p:cNvPr id="10" name="TextBox 9"/>
          <p:cNvSpPr txBox="1"/>
          <p:nvPr/>
        </p:nvSpPr>
        <p:spPr>
          <a:xfrm>
            <a:off x="11836400" y="6597125"/>
            <a:ext cx="355600" cy="246221"/>
          </a:xfrm>
          <a:prstGeom prst="rect">
            <a:avLst/>
          </a:prstGeom>
          <a:noFill/>
        </p:spPr>
        <p:txBody>
          <a:bodyPr wrap="square" rtlCol="0">
            <a:spAutoFit/>
          </a:bodyPr>
          <a:lstStyle/>
          <a:p>
            <a:endParaRPr lang="en-US" sz="1000" b="1" dirty="0"/>
          </a:p>
        </p:txBody>
      </p:sp>
      <p:pic>
        <p:nvPicPr>
          <p:cNvPr id="6" name="Graphic 5" descr="Coffee">
            <a:extLst>
              <a:ext uri="{FF2B5EF4-FFF2-40B4-BE49-F238E27FC236}">
                <a16:creationId xmlns:a16="http://schemas.microsoft.com/office/drawing/2014/main" id="{4254C938-DC01-47E5-9E4B-47B366E018E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4000" y="3429000"/>
            <a:ext cx="731520" cy="731520"/>
          </a:xfrm>
          <a:prstGeom prst="rect">
            <a:avLst/>
          </a:prstGeom>
        </p:spPr>
      </p:pic>
      <p:pic>
        <p:nvPicPr>
          <p:cNvPr id="15" name="Graphic 14" descr="Coffee">
            <a:extLst>
              <a:ext uri="{FF2B5EF4-FFF2-40B4-BE49-F238E27FC236}">
                <a16:creationId xmlns:a16="http://schemas.microsoft.com/office/drawing/2014/main" id="{48805568-0E36-4916-BFF5-7CAB6976AF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7201" y="2438399"/>
            <a:ext cx="3962400" cy="3840480"/>
          </a:xfrm>
          <a:prstGeom prst="rect">
            <a:avLst/>
          </a:prstGeom>
        </p:spPr>
      </p:pic>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0" y="762000"/>
            <a:ext cx="12192000" cy="5849938"/>
          </a:xfrm>
          <a:solidFill>
            <a:schemeClr val="accent1">
              <a:lumMod val="20000"/>
              <a:lumOff val="80000"/>
            </a:schemeClr>
          </a:solidFill>
        </p:spPr>
        <p:txBody>
          <a:bodyPr/>
          <a:lstStyle/>
          <a:p>
            <a:pPr eaLnBrk="1" hangingPunct="1"/>
            <a:r>
              <a:rPr lang="en-US" altLang="en-US" sz="3600" b="1" dirty="0">
                <a:solidFill>
                  <a:srgbClr val="3366FF"/>
                </a:solidFill>
                <a:latin typeface="Arial Black" panose="020B0A04020102020204" pitchFamily="34" charset="0"/>
              </a:rPr>
              <a:t>Publishing</a:t>
            </a:r>
          </a:p>
          <a:p>
            <a:pPr eaLnBrk="1" hangingPunct="1"/>
            <a:endParaRPr lang="en-US" altLang="en-US" dirty="0">
              <a:solidFill>
                <a:srgbClr val="002060"/>
              </a:solidFill>
            </a:endParaRPr>
          </a:p>
          <a:p>
            <a:pPr eaLnBrk="1" hangingPunct="1"/>
            <a:endParaRPr lang="en-US" altLang="en-US" dirty="0">
              <a:solidFill>
                <a:srgbClr val="002060"/>
              </a:solidFill>
            </a:endParaRPr>
          </a:p>
          <a:p>
            <a:pPr eaLnBrk="1" hangingPunct="1">
              <a:buFont typeface="Wingdings" panose="05000000000000000000" pitchFamily="2" charset="2"/>
              <a:buNone/>
            </a:pPr>
            <a:endParaRPr lang="en-US" altLang="en-US" dirty="0">
              <a:solidFill>
                <a:srgbClr val="002060"/>
              </a:solidFill>
            </a:endParaRPr>
          </a:p>
          <a:p>
            <a:pPr eaLnBrk="1" hangingPunct="1">
              <a:buFont typeface="Wingdings" panose="05000000000000000000" pitchFamily="2" charset="2"/>
              <a:buNone/>
            </a:pPr>
            <a:endParaRPr lang="en-US" altLang="en-US" sz="900" dirty="0">
              <a:solidFill>
                <a:srgbClr val="002060"/>
              </a:solidFill>
            </a:endParaRPr>
          </a:p>
          <a:p>
            <a:pPr marL="0" indent="0" eaLnBrk="1" hangingPunct="1">
              <a:buNone/>
            </a:pPr>
            <a:endParaRPr lang="en-US" altLang="en-US" sz="2400" b="1" dirty="0">
              <a:solidFill>
                <a:srgbClr val="0070C0"/>
              </a:solidFill>
              <a:latin typeface="Arial Narrow" panose="020B0606020202030204" pitchFamily="34" charset="0"/>
            </a:endParaRPr>
          </a:p>
          <a:p>
            <a:pPr eaLnBrk="1" hangingPunct="1"/>
            <a:r>
              <a:rPr lang="en-US" altLang="en-US" sz="3600" b="1" dirty="0">
                <a:solidFill>
                  <a:srgbClr val="3366FF"/>
                </a:solidFill>
                <a:latin typeface="Arial Black" panose="020B0A04020102020204" pitchFamily="34" charset="0"/>
              </a:rPr>
              <a:t>Services on Behalf of the G.S.B.</a:t>
            </a:r>
          </a:p>
          <a:p>
            <a:pPr eaLnBrk="1" hangingPunct="1">
              <a:buFont typeface="Wingdings" panose="05000000000000000000" pitchFamily="2" charset="2"/>
              <a:buNone/>
            </a:pPr>
            <a:endParaRPr lang="en-US" altLang="en-US" sz="3600" b="1" dirty="0">
              <a:latin typeface="Arial Rounded MT Bold" panose="020F0704030504030204" pitchFamily="34" charset="0"/>
            </a:endParaRPr>
          </a:p>
        </p:txBody>
      </p:sp>
      <p:sp>
        <p:nvSpPr>
          <p:cNvPr id="26627" name="Rectangle 2"/>
          <p:cNvSpPr>
            <a:spLocks noGrp="1" noChangeArrowheads="1"/>
          </p:cNvSpPr>
          <p:nvPr>
            <p:ph type="title" idx="4294967295"/>
          </p:nvPr>
        </p:nvSpPr>
        <p:spPr>
          <a:xfrm>
            <a:off x="8744" y="0"/>
            <a:ext cx="12192000" cy="822959"/>
          </a:xfrm>
          <a:solidFill>
            <a:schemeClr val="accent1">
              <a:lumMod val="20000"/>
              <a:lumOff val="80000"/>
            </a:schemeClr>
          </a:solidFill>
        </p:spPr>
        <p:txBody>
          <a:bodyPr anchor="b">
            <a:normAutofit/>
          </a:bodyPr>
          <a:lstStyle/>
          <a:p>
            <a:pPr algn="ctr" eaLnBrk="1" hangingPunct="1"/>
            <a:r>
              <a:rPr lang="en-US" altLang="en-US" sz="3600" b="1" dirty="0">
                <a:solidFill>
                  <a:srgbClr val="3366FF"/>
                </a:solidFill>
                <a:latin typeface="Arial Black" panose="020B0A04020102020204" pitchFamily="34" charset="0"/>
              </a:rPr>
              <a:t>G.S.O.’s TWO BASIC FUNCTIONS</a:t>
            </a:r>
          </a:p>
        </p:txBody>
      </p:sp>
      <p:sp>
        <p:nvSpPr>
          <p:cNvPr id="26628" name="Date Placeholder 6"/>
          <p:cNvSpPr txBox="1">
            <a:spLocks noGrp="1"/>
          </p:cNvSpPr>
          <p:nvPr/>
        </p:nvSpPr>
        <p:spPr bwMode="auto">
          <a:xfrm>
            <a:off x="1981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000" dirty="0">
              <a:latin typeface="Verdana" panose="020B0604030504040204" pitchFamily="34" charset="0"/>
            </a:endParaRPr>
          </a:p>
        </p:txBody>
      </p:sp>
      <p:pic>
        <p:nvPicPr>
          <p:cNvPr id="2663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628" y="1181892"/>
            <a:ext cx="1428750" cy="1951038"/>
          </a:xfrm>
          <a:prstGeom prst="rect">
            <a:avLst/>
          </a:prstGeom>
          <a:noFill/>
          <a:ln w="12700">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26631" name="Picture 9"/>
          <p:cNvPicPr>
            <a:picLocks noRot="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2040" y="3988604"/>
            <a:ext cx="2106497" cy="2412196"/>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5" name="Picture 11" descr="blue file cabi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824" y="45720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8" name="Text Box 12"/>
          <p:cNvSpPr txBox="1">
            <a:spLocks noChangeArrowheads="1"/>
          </p:cNvSpPr>
          <p:nvPr/>
        </p:nvSpPr>
        <p:spPr bwMode="auto">
          <a:xfrm>
            <a:off x="5025628" y="4589622"/>
            <a:ext cx="1244600" cy="304800"/>
          </a:xfrm>
          <a:prstGeom prst="rect">
            <a:avLst/>
          </a:prstGeom>
          <a:noFill/>
          <a:ln>
            <a:noFill/>
          </a:ln>
          <a:effectLst/>
        </p:spPr>
        <p:txBody>
          <a:bodyPr wrap="none">
            <a:spAutoFit/>
          </a:bodyPr>
          <a:lstStyle/>
          <a:p>
            <a:pPr eaLnBrk="1" hangingPunct="1">
              <a:defRPr/>
            </a:pPr>
            <a:r>
              <a:rPr lang="en-US" altLang="en-US" sz="1400" b="1" dirty="0">
                <a:solidFill>
                  <a:schemeClr val="bg1"/>
                </a:solidFill>
                <a:effectLst>
                  <a:outerShdw blurRad="38100" dist="38100" dir="2700000" algn="tl">
                    <a:srgbClr val="C0C0C0"/>
                  </a:outerShdw>
                </a:effectLst>
                <a:latin typeface="Arial Narrow" pitchFamily="34" charset="0"/>
                <a:cs typeface="Arial" charset="0"/>
              </a:rPr>
              <a:t>Group Records</a:t>
            </a:r>
          </a:p>
        </p:txBody>
      </p:sp>
      <p:pic>
        <p:nvPicPr>
          <p:cNvPr id="26637" name="Picture 13" descr="compu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6233" y="4192903"/>
            <a:ext cx="108108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850255" y="6611779"/>
            <a:ext cx="341745" cy="246221"/>
          </a:xfrm>
          <a:prstGeom prst="rect">
            <a:avLst/>
          </a:prstGeom>
          <a:noFill/>
        </p:spPr>
        <p:txBody>
          <a:bodyPr wrap="square" rtlCol="0">
            <a:spAutoFit/>
          </a:bodyPr>
          <a:lstStyle/>
          <a:p>
            <a:endParaRPr lang="en-US" sz="1000" b="1" dirty="0"/>
          </a:p>
        </p:txBody>
      </p:sp>
      <p:pic>
        <p:nvPicPr>
          <p:cNvPr id="16" name="Picture 15" descr="C:\Users\regionalforumssa\Pictures\2016-01-13 2016 Catalog\2016 Catalog 001.jpg"/>
          <p:cNvPicPr/>
          <p:nvPr/>
        </p:nvPicPr>
        <p:blipFill rotWithShape="1">
          <a:blip r:embed="rId7" cstate="print">
            <a:extLst>
              <a:ext uri="{28A0092B-C50C-407E-A947-70E740481C1C}">
                <a14:useLocalDpi xmlns:a14="http://schemas.microsoft.com/office/drawing/2010/main" val="0"/>
              </a:ext>
            </a:extLst>
          </a:blip>
          <a:srcRect l="1443" r="4005" b="7576"/>
          <a:stretch/>
        </p:blipFill>
        <p:spPr bwMode="auto">
          <a:xfrm>
            <a:off x="2971801" y="809624"/>
            <a:ext cx="1897644" cy="2695575"/>
          </a:xfrm>
          <a:prstGeom prst="rect">
            <a:avLst/>
          </a:prstGeom>
          <a:noFill/>
          <a:ln>
            <a:noFill/>
          </a:ln>
          <a:extLst>
            <a:ext uri="{53640926-AAD7-44D8-BBD7-CCE9431645EC}">
              <a14:shadowObscured xmlns:a14="http://schemas.microsoft.com/office/drawing/2010/main"/>
            </a:ext>
          </a:extLst>
        </p:spPr>
      </p:pic>
      <p:pic>
        <p:nvPicPr>
          <p:cNvPr id="17" name="Picture 16"/>
          <p:cNvPicPr/>
          <p:nvPr/>
        </p:nvPicPr>
        <p:blipFill rotWithShape="1">
          <a:blip r:embed="rId8"/>
          <a:srcRect t="14359" r="1602" b="5641"/>
          <a:stretch/>
        </p:blipFill>
        <p:spPr bwMode="auto">
          <a:xfrm>
            <a:off x="1733463" y="4467225"/>
            <a:ext cx="2790190" cy="2085975"/>
          </a:xfrm>
          <a:prstGeom prst="rect">
            <a:avLst/>
          </a:prstGeom>
          <a:ln w="19050">
            <a:solidFill>
              <a:srgbClr val="0070C0"/>
            </a:solidFill>
          </a:ln>
          <a:extLst>
            <a:ext uri="{53640926-AAD7-44D8-BBD7-CCE9431645EC}">
              <a14:shadowObscured xmlns:a14="http://schemas.microsoft.com/office/drawing/2010/main"/>
            </a:ext>
          </a:extLst>
        </p:spPr>
      </p:pic>
      <p:pic>
        <p:nvPicPr>
          <p:cNvPr id="14" name="Picture 13"/>
          <p:cNvPicPr/>
          <p:nvPr/>
        </p:nvPicPr>
        <p:blipFill rotWithShape="1">
          <a:blip r:embed="rId9" cstate="print">
            <a:extLst>
              <a:ext uri="{28A0092B-C50C-407E-A947-70E740481C1C}">
                <a14:useLocalDpi xmlns:a14="http://schemas.microsoft.com/office/drawing/2010/main" val="0"/>
              </a:ext>
            </a:extLst>
          </a:blip>
          <a:srcRect l="4990" t="2938" r="4490" b="3432"/>
          <a:stretch/>
        </p:blipFill>
        <p:spPr bwMode="auto">
          <a:xfrm>
            <a:off x="6866255" y="883918"/>
            <a:ext cx="1903095" cy="2546985"/>
          </a:xfrm>
          <a:prstGeom prst="rect">
            <a:avLst/>
          </a:prstGeom>
          <a:ln w="22225" cmpd="dbl">
            <a:solidFill>
              <a:schemeClr val="accent1"/>
            </a:solidFill>
          </a:ln>
          <a:extLst>
            <a:ext uri="{53640926-AAD7-44D8-BBD7-CCE9431645EC}">
              <a14:shadowObscured xmlns:a14="http://schemas.microsoft.com/office/drawing/2010/main"/>
            </a:ext>
          </a:extLst>
        </p:spPr>
      </p:pic>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graphicFrame>
        <p:nvGraphicFramePr>
          <p:cNvPr id="21569" name="Group 65"/>
          <p:cNvGraphicFramePr>
            <a:graphicFrameLocks noGrp="1"/>
          </p:cNvGraphicFramePr>
          <p:nvPr>
            <p:ph/>
            <p:extLst>
              <p:ext uri="{D42A27DB-BD31-4B8C-83A1-F6EECF244321}">
                <p14:modId xmlns:p14="http://schemas.microsoft.com/office/powerpoint/2010/main" val="2776084061"/>
              </p:ext>
            </p:extLst>
          </p:nvPr>
        </p:nvGraphicFramePr>
        <p:xfrm>
          <a:off x="457202" y="1066800"/>
          <a:ext cx="11582398" cy="4462112"/>
        </p:xfrm>
        <a:graphic>
          <a:graphicData uri="http://schemas.openxmlformats.org/drawingml/2006/table">
            <a:tbl>
              <a:tblPr/>
              <a:tblGrid>
                <a:gridCol w="5022457">
                  <a:extLst>
                    <a:ext uri="{9D8B030D-6E8A-4147-A177-3AD203B41FA5}">
                      <a16:colId xmlns:a16="http://schemas.microsoft.com/office/drawing/2014/main" val="20000"/>
                    </a:ext>
                  </a:extLst>
                </a:gridCol>
                <a:gridCol w="2045710">
                  <a:extLst>
                    <a:ext uri="{9D8B030D-6E8A-4147-A177-3AD203B41FA5}">
                      <a16:colId xmlns:a16="http://schemas.microsoft.com/office/drawing/2014/main" val="20001"/>
                    </a:ext>
                  </a:extLst>
                </a:gridCol>
                <a:gridCol w="2152031">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712266">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3366FF"/>
                          </a:solidFill>
                          <a:effectLst/>
                          <a:latin typeface="Arial Narrow" pitchFamily="34" charset="0"/>
                          <a:cs typeface="Arial" charset="0"/>
                        </a:rPr>
                        <a:t>$ in Thousands</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366FF"/>
                          </a:solidFill>
                          <a:effectLst/>
                          <a:latin typeface="Arial Narrow" panose="020B0606020202030204" pitchFamily="34" charset="0"/>
                          <a:cs typeface="Arial" panose="020B0604020202020204" pitchFamily="34" charset="0"/>
                        </a:rPr>
                        <a:t>2019</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366FF"/>
                          </a:solidFill>
                          <a:effectLst/>
                          <a:latin typeface="Arial Narrow" panose="020B0606020202030204" pitchFamily="34" charset="0"/>
                          <a:cs typeface="Arial" panose="020B0604020202020204" pitchFamily="34" charset="0"/>
                        </a:rPr>
                        <a:t>ACTUAL</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366FF"/>
                          </a:solidFill>
                          <a:effectLst/>
                          <a:latin typeface="Arial Narrow" panose="020B0606020202030204" pitchFamily="34" charset="0"/>
                          <a:cs typeface="Arial" panose="020B0604020202020204" pitchFamily="34" charset="0"/>
                        </a:rPr>
                        <a:t>2019</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366FF"/>
                          </a:solidFill>
                          <a:effectLst/>
                          <a:latin typeface="Arial Narrow" panose="020B0606020202030204" pitchFamily="34" charset="0"/>
                          <a:cs typeface="Arial" panose="020B0604020202020204" pitchFamily="34" charset="0"/>
                        </a:rPr>
                        <a:t>BUDGET</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366FF"/>
                          </a:solidFill>
                          <a:effectLst/>
                          <a:latin typeface="Arial Narrow" panose="020B0606020202030204" pitchFamily="34" charset="0"/>
                          <a:cs typeface="Arial" panose="020B0604020202020204" pitchFamily="34" charset="0"/>
                        </a:rPr>
                        <a:t>INCREASE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366FF"/>
                          </a:solidFill>
                          <a:effectLst/>
                          <a:latin typeface="Arial Narrow" panose="020B0606020202030204" pitchFamily="34" charset="0"/>
                          <a:cs typeface="Arial" panose="020B0604020202020204" pitchFamily="34" charset="0"/>
                        </a:rPr>
                        <a:t>(DECREASE)</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9837">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Net Sales – Literature</a:t>
                      </a:r>
                      <a:endPar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algn="r"/>
                      <a:r>
                        <a:rPr lang="en-US" sz="2000" dirty="0">
                          <a:latin typeface="Arial Narrow" panose="020B0606020202030204" pitchFamily="34" charset="0"/>
                          <a:cs typeface="Arial" panose="020B0604020202020204" pitchFamily="34" charset="0"/>
                        </a:rPr>
                        <a:t>14,259</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algn="r"/>
                      <a:r>
                        <a:rPr lang="en-US" sz="2000" dirty="0">
                          <a:latin typeface="Arial Narrow" panose="020B0606020202030204" pitchFamily="34" charset="0"/>
                          <a:cs typeface="Arial" panose="020B0604020202020204" pitchFamily="34" charset="0"/>
                        </a:rPr>
                        <a:t>14,775</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(516)</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9837">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Cost of Literature Sold</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2,646</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3,100</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(454)</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9837">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Direct Shipping and Warehousing</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sng" strike="noStrike" cap="none" normalizeH="0" baseline="0" dirty="0">
                          <a:ln>
                            <a:noFill/>
                          </a:ln>
                          <a:solidFill>
                            <a:schemeClr val="tx1"/>
                          </a:solidFill>
                          <a:effectLst/>
                          <a:latin typeface="Arial Narrow" panose="020B0606020202030204" pitchFamily="34" charset="0"/>
                          <a:cs typeface="Arial" panose="020B0604020202020204" pitchFamily="34" charset="0"/>
                        </a:rPr>
                        <a:t>1,956</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sng" strike="noStrike" cap="none" normalizeH="0" baseline="0" dirty="0">
                          <a:ln>
                            <a:noFill/>
                          </a:ln>
                          <a:solidFill>
                            <a:schemeClr val="tx1"/>
                          </a:solidFill>
                          <a:effectLst/>
                          <a:latin typeface="Arial Narrow" panose="020B0606020202030204" pitchFamily="34" charset="0"/>
                          <a:cs typeface="Arial" panose="020B0604020202020204" pitchFamily="34" charset="0"/>
                        </a:rPr>
                        <a:t>1,900</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sng" strike="noStrike" cap="none" normalizeH="0" baseline="0" dirty="0">
                          <a:ln>
                            <a:noFill/>
                          </a:ln>
                          <a:solidFill>
                            <a:schemeClr val="tx1"/>
                          </a:solidFill>
                          <a:effectLst/>
                          <a:latin typeface="Arial Narrow" panose="020B0606020202030204" pitchFamily="34" charset="0"/>
                          <a:cs typeface="Arial" panose="020B0604020202020204" pitchFamily="34" charset="0"/>
                        </a:rPr>
                        <a:t>56</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9837">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Gross Profit</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9,657</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9,775</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(118)</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0515">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Gross Profit Percentage </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67.7%</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66.2%</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1.5%</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5683">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88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The YTD sales to budget variance was largely due to lower than anticipated sales of “Our Great Responsibilities”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34,137</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100,000</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(65,863) 66% decrease</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1586" name="Text Box 82"/>
          <p:cNvSpPr txBox="1">
            <a:spLocks noChangeArrowheads="1"/>
          </p:cNvSpPr>
          <p:nvPr/>
        </p:nvSpPr>
        <p:spPr bwMode="auto">
          <a:xfrm>
            <a:off x="43963" y="0"/>
            <a:ext cx="12191999" cy="523220"/>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defRPr/>
            </a:pPr>
            <a:r>
              <a:rPr lang="en-US" altLang="en-US" sz="2800" b="1" dirty="0">
                <a:solidFill>
                  <a:srgbClr val="3366FF"/>
                </a:solidFill>
                <a:latin typeface="Arial Black" panose="020B0A04020102020204" pitchFamily="34" charset="0"/>
              </a:rPr>
              <a:t>AAWS – PUBLISHING – 2019 ACTUAL </a:t>
            </a:r>
            <a:r>
              <a:rPr lang="en-US" altLang="en-US" sz="2000" b="1" dirty="0">
                <a:solidFill>
                  <a:srgbClr val="3366FF"/>
                </a:solidFill>
                <a:latin typeface="Arial Black" panose="020B0A04020102020204" pitchFamily="34" charset="0"/>
              </a:rPr>
              <a:t>VS</a:t>
            </a:r>
            <a:r>
              <a:rPr lang="en-US" altLang="en-US" sz="2800" b="1" dirty="0">
                <a:solidFill>
                  <a:srgbClr val="3366FF"/>
                </a:solidFill>
                <a:latin typeface="Arial Black" panose="020B0A04020102020204" pitchFamily="34" charset="0"/>
              </a:rPr>
              <a:t> 2019 BUDGET</a:t>
            </a:r>
            <a:r>
              <a:rPr lang="en-US" altLang="en-US" sz="2800" b="1" dirty="0">
                <a:solidFill>
                  <a:srgbClr val="3366FF"/>
                </a:solidFill>
                <a:effectLst>
                  <a:outerShdw blurRad="38100" dist="38100" dir="2700000" algn="tl">
                    <a:srgbClr val="C0C0C0"/>
                  </a:outerShdw>
                </a:effectLst>
                <a:latin typeface="Arial Black" panose="020B0A04020102020204" pitchFamily="34" charset="0"/>
              </a:rPr>
              <a:t> </a:t>
            </a:r>
          </a:p>
        </p:txBody>
      </p:sp>
      <p:sp>
        <p:nvSpPr>
          <p:cNvPr id="2" name="TextBox 1"/>
          <p:cNvSpPr txBox="1"/>
          <p:nvPr/>
        </p:nvSpPr>
        <p:spPr>
          <a:xfrm>
            <a:off x="11849100" y="6638156"/>
            <a:ext cx="381000" cy="276999"/>
          </a:xfrm>
          <a:prstGeom prst="rect">
            <a:avLst/>
          </a:prstGeom>
          <a:noFill/>
        </p:spPr>
        <p:txBody>
          <a:bodyPr wrap="square" rtlCol="0">
            <a:spAutoFit/>
          </a:bodyPr>
          <a:lstStyle/>
          <a:p>
            <a:endParaRPr lang="en-US" sz="1200" b="1" dirty="0">
              <a:latin typeface="Arial Narrow" panose="020B0606020202030204" pitchFamily="34" charset="0"/>
            </a:endParaRPr>
          </a:p>
        </p:txBody>
      </p:sp>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TextBox 3"/>
          <p:cNvSpPr txBox="1"/>
          <p:nvPr/>
        </p:nvSpPr>
        <p:spPr>
          <a:xfrm>
            <a:off x="11363325" y="5795881"/>
            <a:ext cx="457200" cy="369332"/>
          </a:xfrm>
          <a:prstGeom prst="rect">
            <a:avLst/>
          </a:prstGeom>
          <a:solidFill>
            <a:srgbClr val="FFFF00"/>
          </a:solidFill>
        </p:spPr>
        <p:txBody>
          <a:bodyPr wrap="square" rtlCol="0">
            <a:spAutoFit/>
          </a:bodyPr>
          <a:lstStyle/>
          <a:p>
            <a:endParaRPr lang="en-US" dirty="0"/>
          </a:p>
        </p:txBody>
      </p:sp>
      <p:sp>
        <p:nvSpPr>
          <p:cNvPr id="3" name="TextBox 2"/>
          <p:cNvSpPr txBox="1"/>
          <p:nvPr/>
        </p:nvSpPr>
        <p:spPr>
          <a:xfrm>
            <a:off x="11506200" y="5783449"/>
            <a:ext cx="457200" cy="369332"/>
          </a:xfrm>
          <a:prstGeom prst="rect">
            <a:avLst/>
          </a:prstGeom>
          <a:noFill/>
        </p:spPr>
        <p:txBody>
          <a:bodyPr wrap="square" rtlCol="0">
            <a:spAutoFit/>
          </a:bodyPr>
          <a:lstStyle/>
          <a:p>
            <a:endParaRPr lang="en-US" dirty="0"/>
          </a:p>
        </p:txBody>
      </p:sp>
      <p:sp>
        <p:nvSpPr>
          <p:cNvPr id="2" name="Title 1"/>
          <p:cNvSpPr>
            <a:spLocks noGrp="1"/>
          </p:cNvSpPr>
          <p:nvPr>
            <p:ph type="title"/>
          </p:nvPr>
        </p:nvSpPr>
        <p:spPr>
          <a:xfrm>
            <a:off x="0" y="9114"/>
            <a:ext cx="12192000" cy="601485"/>
          </a:xfrm>
        </p:spPr>
        <p:txBody>
          <a:bodyPr>
            <a:normAutofit/>
          </a:bodyPr>
          <a:lstStyle/>
          <a:p>
            <a:pPr algn="ctr"/>
            <a:r>
              <a:rPr lang="en-US" sz="2800" b="1" dirty="0">
                <a:solidFill>
                  <a:srgbClr val="3366FF"/>
                </a:solidFill>
                <a:latin typeface="Arial Black" panose="020B0A04020102020204" pitchFamily="34" charset="0"/>
              </a:rPr>
              <a:t>GSO &amp; AAWS – OPERATING RESULTS – 2005 – 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41258072"/>
              </p:ext>
            </p:extLst>
          </p:nvPr>
        </p:nvGraphicFramePr>
        <p:xfrm>
          <a:off x="304800" y="610599"/>
          <a:ext cx="11582400" cy="52433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5801725"/>
            <a:ext cx="10363200" cy="276999"/>
          </a:xfrm>
          <a:prstGeom prst="rect">
            <a:avLst/>
          </a:prstGeom>
          <a:noFill/>
        </p:spPr>
        <p:txBody>
          <a:bodyPr wrap="square" rtlCol="0">
            <a:spAutoFit/>
          </a:bodyPr>
          <a:lstStyle/>
          <a:p>
            <a:pPr defTabSz="571500">
              <a:tabLst>
                <a:tab pos="800100" algn="l"/>
                <a:tab pos="1547813" algn="l"/>
                <a:tab pos="2286000" algn="l"/>
                <a:tab pos="3033713" algn="l"/>
                <a:tab pos="3833813" algn="l"/>
                <a:tab pos="4519613" algn="l"/>
                <a:tab pos="5257800" algn="l"/>
                <a:tab pos="6005513" algn="l"/>
                <a:tab pos="6805613" algn="l"/>
                <a:tab pos="7429500" algn="l"/>
                <a:tab pos="8177213" algn="l"/>
                <a:tab pos="8977313" algn="l"/>
              </a:tabLst>
            </a:pPr>
            <a:r>
              <a:rPr lang="en-US" sz="1200" b="1" dirty="0">
                <a:latin typeface="Arial Narrow" panose="020B0606020202030204" pitchFamily="34" charset="0"/>
              </a:rPr>
              <a:t> 2005            2006            2007            2008          2009            2010            2011            2012           2013            2014            2015            2016             2017            2018            2019</a:t>
            </a:r>
          </a:p>
        </p:txBody>
      </p:sp>
      <p:sp>
        <p:nvSpPr>
          <p:cNvPr id="11" name="TextBox 10"/>
          <p:cNvSpPr txBox="1"/>
          <p:nvPr/>
        </p:nvSpPr>
        <p:spPr>
          <a:xfrm>
            <a:off x="11811000" y="6588333"/>
            <a:ext cx="381000" cy="246221"/>
          </a:xfrm>
          <a:prstGeom prst="rect">
            <a:avLst/>
          </a:prstGeom>
          <a:noFill/>
        </p:spPr>
        <p:txBody>
          <a:bodyPr wrap="square" rtlCol="0">
            <a:spAutoFit/>
          </a:bodyPr>
          <a:lstStyle/>
          <a:p>
            <a:endParaRPr lang="en-US" sz="1000" b="1" dirty="0"/>
          </a:p>
        </p:txBody>
      </p:sp>
    </p:spTree>
    <p:extLst>
      <p:ext uri="{BB962C8B-B14F-4D97-AF65-F5344CB8AC3E}">
        <p14:creationId xmlns:p14="http://schemas.microsoft.com/office/powerpoint/2010/main" val="691089955"/>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38100" y="304800"/>
            <a:ext cx="12192000" cy="685800"/>
          </a:xfrm>
        </p:spPr>
        <p:txBody>
          <a:bodyPr>
            <a:normAutofit/>
          </a:bodyPr>
          <a:lstStyle/>
          <a:p>
            <a:pPr algn="ctr" eaLnBrk="1" hangingPunct="1"/>
            <a:r>
              <a:rPr lang="en-US" altLang="en-US" sz="2800" b="1" dirty="0">
                <a:solidFill>
                  <a:srgbClr val="3366FF"/>
                </a:solidFill>
                <a:latin typeface="Arial Black" panose="020B0A04020102020204" pitchFamily="34" charset="0"/>
              </a:rPr>
              <a:t>GRAPEVINE – 2019 ACTUAL </a:t>
            </a:r>
            <a:r>
              <a:rPr lang="en-US" altLang="en-US" sz="2800" b="1" cap="small" dirty="0">
                <a:solidFill>
                  <a:srgbClr val="3366FF"/>
                </a:solidFill>
                <a:latin typeface="Arial Black" panose="020B0A04020102020204" pitchFamily="34" charset="0"/>
              </a:rPr>
              <a:t>VS</a:t>
            </a:r>
            <a:r>
              <a:rPr lang="en-US" altLang="en-US" sz="2800" b="1" dirty="0">
                <a:solidFill>
                  <a:srgbClr val="3366FF"/>
                </a:solidFill>
                <a:latin typeface="Arial Black" panose="020B0A04020102020204" pitchFamily="34" charset="0"/>
              </a:rPr>
              <a:t> 2019 BUDGET</a:t>
            </a:r>
          </a:p>
        </p:txBody>
      </p:sp>
      <p:sp>
        <p:nvSpPr>
          <p:cNvPr id="2" name="TextBox 1"/>
          <p:cNvSpPr txBox="1"/>
          <p:nvPr/>
        </p:nvSpPr>
        <p:spPr>
          <a:xfrm>
            <a:off x="11772900" y="6527781"/>
            <a:ext cx="381000" cy="276999"/>
          </a:xfrm>
          <a:prstGeom prst="rect">
            <a:avLst/>
          </a:prstGeom>
          <a:noFill/>
        </p:spPr>
        <p:txBody>
          <a:bodyPr wrap="square" rtlCol="0">
            <a:spAutoFit/>
          </a:bodyPr>
          <a:lstStyle/>
          <a:p>
            <a:endParaRPr lang="en-US" sz="1200" b="1" dirty="0">
              <a:latin typeface="Arial Narrow" panose="020B0606020202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83093687"/>
              </p:ext>
            </p:extLst>
          </p:nvPr>
        </p:nvGraphicFramePr>
        <p:xfrm>
          <a:off x="1066798" y="1295400"/>
          <a:ext cx="9220204" cy="3657600"/>
        </p:xfrm>
        <a:graphic>
          <a:graphicData uri="http://schemas.openxmlformats.org/drawingml/2006/table">
            <a:tbl>
              <a:tblPr firstRow="1" bandRow="1">
                <a:tableStyleId>{5C22544A-7EE6-4342-B048-85BDC9FD1C3A}</a:tableStyleId>
              </a:tblPr>
              <a:tblGrid>
                <a:gridCol w="1536701">
                  <a:extLst>
                    <a:ext uri="{9D8B030D-6E8A-4147-A177-3AD203B41FA5}">
                      <a16:colId xmlns:a16="http://schemas.microsoft.com/office/drawing/2014/main" val="20000"/>
                    </a:ext>
                  </a:extLst>
                </a:gridCol>
                <a:gridCol w="1536701">
                  <a:extLst>
                    <a:ext uri="{9D8B030D-6E8A-4147-A177-3AD203B41FA5}">
                      <a16:colId xmlns:a16="http://schemas.microsoft.com/office/drawing/2014/main" val="20001"/>
                    </a:ext>
                  </a:extLst>
                </a:gridCol>
                <a:gridCol w="1955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82701">
                  <a:extLst>
                    <a:ext uri="{9D8B030D-6E8A-4147-A177-3AD203B41FA5}">
                      <a16:colId xmlns:a16="http://schemas.microsoft.com/office/drawing/2014/main" val="20004"/>
                    </a:ext>
                  </a:extLst>
                </a:gridCol>
                <a:gridCol w="1536701">
                  <a:extLst>
                    <a:ext uri="{9D8B030D-6E8A-4147-A177-3AD203B41FA5}">
                      <a16:colId xmlns:a16="http://schemas.microsoft.com/office/drawing/2014/main" val="20005"/>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a:t>2019 Actual</a:t>
                      </a:r>
                    </a:p>
                  </a:txBody>
                  <a:tcPr/>
                </a:tc>
                <a:tc>
                  <a:txBody>
                    <a:bodyPr/>
                    <a:lstStyle/>
                    <a:p>
                      <a:pPr algn="ctr"/>
                      <a:r>
                        <a:rPr lang="en-US" dirty="0"/>
                        <a:t>2019 Budget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(Decrease)</a:t>
                      </a:r>
                    </a:p>
                    <a:p>
                      <a:endParaRPr lang="en-US" dirty="0"/>
                    </a:p>
                  </a:txBody>
                  <a:tcPr/>
                </a:tc>
                <a:extLst>
                  <a:ext uri="{0D108BD9-81ED-4DB2-BD59-A6C34878D82A}">
                    <a16:rowId xmlns:a16="http://schemas.microsoft.com/office/drawing/2014/main" val="10000"/>
                  </a:ext>
                </a:extLst>
              </a:tr>
              <a:tr h="370840">
                <a:tc gridSpan="3">
                  <a:txBody>
                    <a:bodyPr/>
                    <a:lstStyle/>
                    <a:p>
                      <a:r>
                        <a:rPr lang="en-US" sz="2400" b="0" dirty="0"/>
                        <a:t>Average Circulation-Print</a:t>
                      </a:r>
                    </a:p>
                  </a:txBody>
                  <a:tcPr/>
                </a:tc>
                <a:tc hMerge="1">
                  <a:txBody>
                    <a:bodyPr/>
                    <a:lstStyle/>
                    <a:p>
                      <a:endParaRPr lang="en-US" dirty="0"/>
                    </a:p>
                  </a:txBody>
                  <a:tcPr/>
                </a:tc>
                <a:tc hMerge="1">
                  <a:txBody>
                    <a:bodyPr/>
                    <a:lstStyle/>
                    <a:p>
                      <a:endParaRPr lang="en-US" dirty="0"/>
                    </a:p>
                  </a:txBody>
                  <a:tcPr/>
                </a:tc>
                <a:tc>
                  <a:txBody>
                    <a:bodyPr/>
                    <a:lstStyle/>
                    <a:p>
                      <a:r>
                        <a:rPr lang="en-US" sz="2400" b="0" dirty="0"/>
                        <a:t>66,376</a:t>
                      </a:r>
                    </a:p>
                  </a:txBody>
                  <a:tcPr/>
                </a:tc>
                <a:tc>
                  <a:txBody>
                    <a:bodyPr/>
                    <a:lstStyle/>
                    <a:p>
                      <a:r>
                        <a:rPr lang="en-US" sz="2400" b="0" dirty="0"/>
                        <a:t>69,139</a:t>
                      </a:r>
                    </a:p>
                  </a:txBody>
                  <a:tcPr/>
                </a:tc>
                <a:tc>
                  <a:txBody>
                    <a:bodyPr/>
                    <a:lstStyle/>
                    <a:p>
                      <a:r>
                        <a:rPr lang="en-US" sz="2400" b="0" dirty="0"/>
                        <a:t>(2,763)</a:t>
                      </a:r>
                    </a:p>
                  </a:txBody>
                  <a:tcPr/>
                </a:tc>
                <a:extLst>
                  <a:ext uri="{0D108BD9-81ED-4DB2-BD59-A6C34878D82A}">
                    <a16:rowId xmlns:a16="http://schemas.microsoft.com/office/drawing/2014/main" val="10001"/>
                  </a:ext>
                </a:extLst>
              </a:tr>
              <a:tr h="370840">
                <a:tc gridSpan="3">
                  <a:txBody>
                    <a:bodyPr/>
                    <a:lstStyle/>
                    <a:p>
                      <a:r>
                        <a:rPr lang="en-US" sz="2400" b="0" dirty="0"/>
                        <a:t>                     Online &amp; App</a:t>
                      </a:r>
                    </a:p>
                  </a:txBody>
                  <a:tcPr/>
                </a:tc>
                <a:tc hMerge="1">
                  <a:txBody>
                    <a:bodyPr/>
                    <a:lstStyle/>
                    <a:p>
                      <a:endParaRPr lang="en-US"/>
                    </a:p>
                  </a:txBody>
                  <a:tcPr/>
                </a:tc>
                <a:tc hMerge="1">
                  <a:txBody>
                    <a:bodyPr/>
                    <a:lstStyle/>
                    <a:p>
                      <a:endParaRPr lang="en-US"/>
                    </a:p>
                  </a:txBody>
                  <a:tcPr/>
                </a:tc>
                <a:tc>
                  <a:txBody>
                    <a:bodyPr/>
                    <a:lstStyle/>
                    <a:p>
                      <a:r>
                        <a:rPr lang="en-US" sz="2400" b="0" dirty="0"/>
                        <a:t>  4,806</a:t>
                      </a:r>
                    </a:p>
                  </a:txBody>
                  <a:tcPr/>
                </a:tc>
                <a:tc>
                  <a:txBody>
                    <a:bodyPr/>
                    <a:lstStyle/>
                    <a:p>
                      <a:r>
                        <a:rPr lang="en-US" sz="2400" b="0" dirty="0"/>
                        <a:t>  6,947</a:t>
                      </a:r>
                    </a:p>
                  </a:txBody>
                  <a:tcPr/>
                </a:tc>
                <a:tc>
                  <a:txBody>
                    <a:bodyPr/>
                    <a:lstStyle/>
                    <a:p>
                      <a:r>
                        <a:rPr lang="en-US" sz="2400" b="0" dirty="0"/>
                        <a:t>(2,141)</a:t>
                      </a:r>
                    </a:p>
                  </a:txBody>
                  <a:tcPr/>
                </a:tc>
                <a:extLst>
                  <a:ext uri="{0D108BD9-81ED-4DB2-BD59-A6C34878D82A}">
                    <a16:rowId xmlns:a16="http://schemas.microsoft.com/office/drawing/2014/main" val="10002"/>
                  </a:ext>
                </a:extLst>
              </a:tr>
              <a:tr h="370840">
                <a:tc gridSpan="3">
                  <a:txBody>
                    <a:bodyPr/>
                    <a:lstStyle/>
                    <a:p>
                      <a:endParaRPr lang="en-US" sz="2400" b="0" dirty="0"/>
                    </a:p>
                  </a:txBody>
                  <a:tcPr/>
                </a:tc>
                <a:tc hMerge="1">
                  <a:txBody>
                    <a:bodyPr/>
                    <a:lstStyle/>
                    <a:p>
                      <a:endParaRPr lang="en-US"/>
                    </a:p>
                  </a:txBody>
                  <a:tcPr/>
                </a:tc>
                <a:tc hMerge="1">
                  <a:txBody>
                    <a:bodyPr/>
                    <a:lstStyle/>
                    <a:p>
                      <a:endParaRPr lang="en-US"/>
                    </a:p>
                  </a:txBody>
                  <a:tcPr/>
                </a:tc>
                <a:tc>
                  <a:txBody>
                    <a:bodyPr/>
                    <a:lstStyle/>
                    <a:p>
                      <a:endParaRPr lang="en-US" sz="2400" b="0" dirty="0"/>
                    </a:p>
                  </a:txBody>
                  <a:tcPr/>
                </a:tc>
                <a:tc>
                  <a:txBody>
                    <a:bodyPr/>
                    <a:lstStyle/>
                    <a:p>
                      <a:endParaRPr lang="en-US" sz="2400" b="0" dirty="0"/>
                    </a:p>
                  </a:txBody>
                  <a:tcPr/>
                </a:tc>
                <a:tc>
                  <a:txBody>
                    <a:bodyPr/>
                    <a:lstStyle/>
                    <a:p>
                      <a:endParaRPr lang="en-US" sz="2400" b="0" dirty="0"/>
                    </a:p>
                  </a:txBody>
                  <a:tcPr/>
                </a:tc>
                <a:extLst>
                  <a:ext uri="{0D108BD9-81ED-4DB2-BD59-A6C34878D82A}">
                    <a16:rowId xmlns:a16="http://schemas.microsoft.com/office/drawing/2014/main" val="10003"/>
                  </a:ext>
                </a:extLst>
              </a:tr>
              <a:tr h="370840">
                <a:tc gridSpan="3">
                  <a:txBody>
                    <a:bodyPr/>
                    <a:lstStyle/>
                    <a:p>
                      <a:r>
                        <a:rPr lang="en-US" sz="2400" b="0" dirty="0"/>
                        <a:t>Revenue</a:t>
                      </a:r>
                    </a:p>
                  </a:txBody>
                  <a:tcPr/>
                </a:tc>
                <a:tc hMerge="1">
                  <a:txBody>
                    <a:bodyPr/>
                    <a:lstStyle/>
                    <a:p>
                      <a:endParaRPr lang="en-US"/>
                    </a:p>
                  </a:txBody>
                  <a:tcPr/>
                </a:tc>
                <a:tc hMerge="1">
                  <a:txBody>
                    <a:bodyPr/>
                    <a:lstStyle/>
                    <a:p>
                      <a:endParaRPr lang="en-US"/>
                    </a:p>
                  </a:txBody>
                  <a:tcPr/>
                </a:tc>
                <a:tc>
                  <a:txBody>
                    <a:bodyPr/>
                    <a:lstStyle/>
                    <a:p>
                      <a:r>
                        <a:rPr lang="en-US" sz="2400" b="0" dirty="0"/>
                        <a:t>1,978</a:t>
                      </a:r>
                    </a:p>
                  </a:txBody>
                  <a:tcPr/>
                </a:tc>
                <a:tc>
                  <a:txBody>
                    <a:bodyPr/>
                    <a:lstStyle/>
                    <a:p>
                      <a:r>
                        <a:rPr lang="en-US" sz="2400" b="0" dirty="0"/>
                        <a:t>2,086</a:t>
                      </a:r>
                    </a:p>
                  </a:txBody>
                  <a:tcPr/>
                </a:tc>
                <a:tc>
                  <a:txBody>
                    <a:bodyPr/>
                    <a:lstStyle/>
                    <a:p>
                      <a:r>
                        <a:rPr lang="en-US" sz="2400" b="0" dirty="0"/>
                        <a:t>(108)</a:t>
                      </a:r>
                    </a:p>
                  </a:txBody>
                  <a:tcPr/>
                </a:tc>
                <a:extLst>
                  <a:ext uri="{0D108BD9-81ED-4DB2-BD59-A6C34878D82A}">
                    <a16:rowId xmlns:a16="http://schemas.microsoft.com/office/drawing/2014/main" val="10004"/>
                  </a:ext>
                </a:extLst>
              </a:tr>
              <a:tr h="370840">
                <a:tc gridSpan="3">
                  <a:txBody>
                    <a:bodyPr/>
                    <a:lstStyle/>
                    <a:p>
                      <a:r>
                        <a:rPr lang="en-US" sz="2400" b="0" dirty="0"/>
                        <a:t>Expenses</a:t>
                      </a:r>
                    </a:p>
                  </a:txBody>
                  <a:tcPr/>
                </a:tc>
                <a:tc hMerge="1">
                  <a:txBody>
                    <a:bodyPr/>
                    <a:lstStyle/>
                    <a:p>
                      <a:endParaRPr lang="en-US"/>
                    </a:p>
                  </a:txBody>
                  <a:tcPr/>
                </a:tc>
                <a:tc hMerge="1">
                  <a:txBody>
                    <a:bodyPr/>
                    <a:lstStyle/>
                    <a:p>
                      <a:endParaRPr lang="en-US"/>
                    </a:p>
                  </a:txBody>
                  <a:tcPr/>
                </a:tc>
                <a:tc>
                  <a:txBody>
                    <a:bodyPr/>
                    <a:lstStyle/>
                    <a:p>
                      <a:r>
                        <a:rPr lang="en-US" sz="2400" b="0" u="sng" dirty="0"/>
                        <a:t>2,005</a:t>
                      </a:r>
                    </a:p>
                  </a:txBody>
                  <a:tcPr/>
                </a:tc>
                <a:tc>
                  <a:txBody>
                    <a:bodyPr/>
                    <a:lstStyle/>
                    <a:p>
                      <a:r>
                        <a:rPr lang="en-US" sz="2400" b="0" u="sng" dirty="0"/>
                        <a:t>2,220</a:t>
                      </a:r>
                    </a:p>
                  </a:txBody>
                  <a:tcPr/>
                </a:tc>
                <a:tc>
                  <a:txBody>
                    <a:bodyPr/>
                    <a:lstStyle/>
                    <a:p>
                      <a:r>
                        <a:rPr lang="en-US" sz="2400" b="0" u="sng" dirty="0"/>
                        <a:t>  215</a:t>
                      </a:r>
                    </a:p>
                  </a:txBody>
                  <a:tcPr/>
                </a:tc>
                <a:extLst>
                  <a:ext uri="{0D108BD9-81ED-4DB2-BD59-A6C34878D82A}">
                    <a16:rowId xmlns:a16="http://schemas.microsoft.com/office/drawing/2014/main" val="10005"/>
                  </a:ext>
                </a:extLst>
              </a:tr>
              <a:tr h="370840">
                <a:tc gridSpan="3">
                  <a:txBody>
                    <a:bodyPr/>
                    <a:lstStyle/>
                    <a:p>
                      <a:r>
                        <a:rPr lang="en-US" sz="2400" b="0" dirty="0"/>
                        <a:t>                       Net Income</a:t>
                      </a:r>
                    </a:p>
                  </a:txBody>
                  <a:tcPr/>
                </a:tc>
                <a:tc hMerge="1">
                  <a:txBody>
                    <a:bodyPr/>
                    <a:lstStyle/>
                    <a:p>
                      <a:endParaRPr lang="en-US"/>
                    </a:p>
                  </a:txBody>
                  <a:tcPr/>
                </a:tc>
                <a:tc hMerge="1">
                  <a:txBody>
                    <a:bodyPr/>
                    <a:lstStyle/>
                    <a:p>
                      <a:endParaRPr lang="en-US"/>
                    </a:p>
                  </a:txBody>
                  <a:tcPr/>
                </a:tc>
                <a:tc>
                  <a:txBody>
                    <a:bodyPr/>
                    <a:lstStyle/>
                    <a:p>
                      <a:r>
                        <a:rPr lang="en-US" sz="2400" b="0" u="none" dirty="0"/>
                        <a:t>   (27)</a:t>
                      </a:r>
                    </a:p>
                  </a:txBody>
                  <a:tcPr/>
                </a:tc>
                <a:tc>
                  <a:txBody>
                    <a:bodyPr/>
                    <a:lstStyle/>
                    <a:p>
                      <a:r>
                        <a:rPr lang="en-US" sz="2400" b="0" u="none" dirty="0"/>
                        <a:t>  (134)</a:t>
                      </a:r>
                    </a:p>
                  </a:txBody>
                  <a:tcPr/>
                </a:tc>
                <a:tc>
                  <a:txBody>
                    <a:bodyPr/>
                    <a:lstStyle/>
                    <a:p>
                      <a:r>
                        <a:rPr lang="en-US" sz="2400" b="0" u="none" dirty="0"/>
                        <a:t>  107</a:t>
                      </a:r>
                    </a:p>
                  </a:txBody>
                  <a:tcPr/>
                </a:tc>
                <a:extLst>
                  <a:ext uri="{0D108BD9-81ED-4DB2-BD59-A6C34878D82A}">
                    <a16:rowId xmlns:a16="http://schemas.microsoft.com/office/drawing/2014/main" val="10006"/>
                  </a:ext>
                </a:extLst>
              </a:tr>
            </a:tbl>
          </a:graphicData>
        </a:graphic>
      </p:graphicFrame>
      <p:sp>
        <p:nvSpPr>
          <p:cNvPr id="7" name="TextBox 6"/>
          <p:cNvSpPr txBox="1"/>
          <p:nvPr/>
        </p:nvSpPr>
        <p:spPr>
          <a:xfrm>
            <a:off x="1066798" y="5943600"/>
            <a:ext cx="2438402" cy="400110"/>
          </a:xfrm>
          <a:prstGeom prst="rect">
            <a:avLst/>
          </a:prstGeom>
          <a:noFill/>
        </p:spPr>
        <p:txBody>
          <a:bodyPr wrap="square" rtlCol="0">
            <a:spAutoFit/>
          </a:bodyPr>
          <a:lstStyle/>
          <a:p>
            <a:r>
              <a:rPr lang="en-US" sz="2000" dirty="0"/>
              <a:t>$ in Thousands</a:t>
            </a:r>
          </a:p>
        </p:txBody>
      </p:sp>
    </p:spTree>
    <p:extLst>
      <p:ext uri="{BB962C8B-B14F-4D97-AF65-F5344CB8AC3E}">
        <p14:creationId xmlns:p14="http://schemas.microsoft.com/office/powerpoint/2010/main" val="410701946"/>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585"/>
            <a:ext cx="12192000" cy="744415"/>
          </a:xfrm>
        </p:spPr>
        <p:txBody>
          <a:bodyPr>
            <a:normAutofit/>
          </a:bodyPr>
          <a:lstStyle/>
          <a:p>
            <a:pPr algn="ctr"/>
            <a:r>
              <a:rPr lang="en-US" altLang="en-US" sz="2800" b="1" dirty="0">
                <a:solidFill>
                  <a:srgbClr val="3366FF"/>
                </a:solidFill>
                <a:latin typeface="Arial Black" panose="020B0A04020102020204" pitchFamily="34" charset="0"/>
              </a:rPr>
              <a:t>GRAPEVINE – KEY AMOUNTS</a:t>
            </a:r>
            <a:r>
              <a:rPr lang="en-US" sz="2800" b="1" dirty="0">
                <a:solidFill>
                  <a:srgbClr val="3366FF"/>
                </a:solidFill>
                <a:latin typeface="Arial Black" panose="020B0A04020102020204" pitchFamily="34" charset="0"/>
                <a:cs typeface="Calibri Light" panose="020F0302020204030204" pitchFamily="34" charset="0"/>
              </a:rPr>
              <a:t> – 5 YEAR HISTORY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37334427"/>
              </p:ext>
            </p:extLst>
          </p:nvPr>
        </p:nvGraphicFramePr>
        <p:xfrm>
          <a:off x="228600" y="609600"/>
          <a:ext cx="11734800" cy="57977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7083523"/>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23" y="0"/>
            <a:ext cx="12192000" cy="762000"/>
          </a:xfrm>
        </p:spPr>
        <p:txBody>
          <a:bodyPr>
            <a:normAutofit/>
          </a:bodyPr>
          <a:lstStyle/>
          <a:p>
            <a:pPr algn="ctr"/>
            <a:r>
              <a:rPr lang="en-US" sz="2800" b="1" dirty="0">
                <a:solidFill>
                  <a:srgbClr val="3366FF"/>
                </a:solidFill>
                <a:latin typeface="Arial Black" panose="020B0A04020102020204" pitchFamily="34" charset="0"/>
              </a:rPr>
              <a:t>GRAPEVINE OPERATING RESULTS – 2005 – 2019</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85829841"/>
              </p:ext>
            </p:extLst>
          </p:nvPr>
        </p:nvGraphicFramePr>
        <p:xfrm>
          <a:off x="381000" y="571499"/>
          <a:ext cx="11430000" cy="6149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7643981"/>
      </p:ext>
    </p:ext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4127"/>
          </a:xfrm>
        </p:spPr>
        <p:txBody>
          <a:bodyPr>
            <a:normAutofit/>
          </a:bodyPr>
          <a:lstStyle/>
          <a:p>
            <a:pPr algn="ctr"/>
            <a:r>
              <a:rPr lang="en-US" sz="2800" b="1" dirty="0">
                <a:solidFill>
                  <a:srgbClr val="3366FF"/>
                </a:solidFill>
                <a:latin typeface="Arial Black" panose="020B0A04020102020204" pitchFamily="34" charset="0"/>
              </a:rPr>
              <a:t>GRAPEVINE – AVERAGE CIRCULATION – 5 YEAR HISTORY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14594261"/>
              </p:ext>
            </p:extLst>
          </p:nvPr>
        </p:nvGraphicFramePr>
        <p:xfrm>
          <a:off x="314793" y="914400"/>
          <a:ext cx="11497456" cy="5441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7177228"/>
      </p:ext>
    </p:extLst>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38100" y="304800"/>
            <a:ext cx="12192000" cy="685800"/>
          </a:xfrm>
        </p:spPr>
        <p:txBody>
          <a:bodyPr>
            <a:normAutofit/>
          </a:bodyPr>
          <a:lstStyle/>
          <a:p>
            <a:pPr algn="ctr" eaLnBrk="1" hangingPunct="1"/>
            <a:r>
              <a:rPr lang="en-US" altLang="en-US" sz="2800" b="1" dirty="0">
                <a:solidFill>
                  <a:srgbClr val="3366FF"/>
                </a:solidFill>
                <a:latin typeface="Arial Black" panose="020B0A04020102020204" pitchFamily="34" charset="0"/>
              </a:rPr>
              <a:t>LA VINA – 2019 ACTUAL</a:t>
            </a:r>
          </a:p>
        </p:txBody>
      </p:sp>
      <p:sp>
        <p:nvSpPr>
          <p:cNvPr id="2" name="TextBox 1"/>
          <p:cNvSpPr txBox="1"/>
          <p:nvPr/>
        </p:nvSpPr>
        <p:spPr>
          <a:xfrm>
            <a:off x="11772900" y="6527781"/>
            <a:ext cx="381000" cy="276999"/>
          </a:xfrm>
          <a:prstGeom prst="rect">
            <a:avLst/>
          </a:prstGeom>
          <a:noFill/>
        </p:spPr>
        <p:txBody>
          <a:bodyPr wrap="square" rtlCol="0">
            <a:spAutoFit/>
          </a:bodyPr>
          <a:lstStyle/>
          <a:p>
            <a:endParaRPr lang="en-US" sz="1200" b="1" dirty="0">
              <a:latin typeface="Arial Narrow" panose="020B0606020202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245551"/>
              </p:ext>
            </p:extLst>
          </p:nvPr>
        </p:nvGraphicFramePr>
        <p:xfrm>
          <a:off x="2286000" y="1600200"/>
          <a:ext cx="7772399" cy="3616703"/>
        </p:xfrm>
        <a:graphic>
          <a:graphicData uri="http://schemas.openxmlformats.org/drawingml/2006/table">
            <a:tbl>
              <a:tblPr firstRow="1" bandRow="1">
                <a:tableStyleId>{5C22544A-7EE6-4342-B048-85BDC9FD1C3A}</a:tableStyleId>
              </a:tblPr>
              <a:tblGrid>
                <a:gridCol w="1720419">
                  <a:extLst>
                    <a:ext uri="{9D8B030D-6E8A-4147-A177-3AD203B41FA5}">
                      <a16:colId xmlns:a16="http://schemas.microsoft.com/office/drawing/2014/main" val="20000"/>
                    </a:ext>
                  </a:extLst>
                </a:gridCol>
                <a:gridCol w="1720419">
                  <a:extLst>
                    <a:ext uri="{9D8B030D-6E8A-4147-A177-3AD203B41FA5}">
                      <a16:colId xmlns:a16="http://schemas.microsoft.com/office/drawing/2014/main" val="20001"/>
                    </a:ext>
                  </a:extLst>
                </a:gridCol>
                <a:gridCol w="2189622">
                  <a:extLst>
                    <a:ext uri="{9D8B030D-6E8A-4147-A177-3AD203B41FA5}">
                      <a16:colId xmlns:a16="http://schemas.microsoft.com/office/drawing/2014/main" val="20002"/>
                    </a:ext>
                  </a:extLst>
                </a:gridCol>
                <a:gridCol w="2141939">
                  <a:extLst>
                    <a:ext uri="{9D8B030D-6E8A-4147-A177-3AD203B41FA5}">
                      <a16:colId xmlns:a16="http://schemas.microsoft.com/office/drawing/2014/main" val="20003"/>
                    </a:ext>
                  </a:extLst>
                </a:gridCol>
              </a:tblGrid>
              <a:tr h="38070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a:t>2019 Actual</a:t>
                      </a:r>
                    </a:p>
                  </a:txBody>
                  <a:tcPr/>
                </a:tc>
                <a:extLst>
                  <a:ext uri="{0D108BD9-81ED-4DB2-BD59-A6C34878D82A}">
                    <a16:rowId xmlns:a16="http://schemas.microsoft.com/office/drawing/2014/main" val="10000"/>
                  </a:ext>
                </a:extLst>
              </a:tr>
              <a:tr h="539333">
                <a:tc gridSpan="3">
                  <a:txBody>
                    <a:bodyPr/>
                    <a:lstStyle/>
                    <a:p>
                      <a:endParaRPr lang="en-US" sz="2800" b="1" dirty="0"/>
                    </a:p>
                  </a:txBody>
                  <a:tcPr/>
                </a:tc>
                <a:tc hMerge="1">
                  <a:txBody>
                    <a:bodyPr/>
                    <a:lstStyle/>
                    <a:p>
                      <a:endParaRPr lang="en-US" dirty="0"/>
                    </a:p>
                  </a:txBody>
                  <a:tcPr/>
                </a:tc>
                <a:tc hMerge="1">
                  <a:txBody>
                    <a:bodyPr/>
                    <a:lstStyle/>
                    <a:p>
                      <a:endParaRPr lang="en-US" dirty="0"/>
                    </a:p>
                  </a:txBody>
                  <a:tcPr/>
                </a:tc>
                <a:tc>
                  <a:txBody>
                    <a:bodyPr/>
                    <a:lstStyle/>
                    <a:p>
                      <a:endParaRPr lang="en-US" sz="2800" b="1" dirty="0"/>
                    </a:p>
                  </a:txBody>
                  <a:tcPr/>
                </a:tc>
                <a:extLst>
                  <a:ext uri="{0D108BD9-81ED-4DB2-BD59-A6C34878D82A}">
                    <a16:rowId xmlns:a16="http://schemas.microsoft.com/office/drawing/2014/main" val="10001"/>
                  </a:ext>
                </a:extLst>
              </a:tr>
              <a:tr h="53933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Average Circulation-Print</a:t>
                      </a:r>
                    </a:p>
                  </a:txBody>
                  <a:tcPr/>
                </a:tc>
                <a:tc hMerge="1">
                  <a:txBody>
                    <a:bodyPr/>
                    <a:lstStyle/>
                    <a:p>
                      <a:endParaRPr lang="en-US"/>
                    </a:p>
                  </a:txBody>
                  <a:tcPr/>
                </a:tc>
                <a:tc hMerge="1">
                  <a:txBody>
                    <a:bodyPr/>
                    <a:lstStyle/>
                    <a:p>
                      <a:endParaRPr lang="en-US"/>
                    </a:p>
                  </a:txBody>
                  <a:tcPr/>
                </a:tc>
                <a:tc>
                  <a:txBody>
                    <a:bodyPr/>
                    <a:lstStyle/>
                    <a:p>
                      <a:r>
                        <a:rPr lang="en-US" sz="2400" b="0" dirty="0"/>
                        <a:t>   10,150</a:t>
                      </a:r>
                    </a:p>
                  </a:txBody>
                  <a:tcPr/>
                </a:tc>
                <a:extLst>
                  <a:ext uri="{0D108BD9-81ED-4DB2-BD59-A6C34878D82A}">
                    <a16:rowId xmlns:a16="http://schemas.microsoft.com/office/drawing/2014/main" val="10002"/>
                  </a:ext>
                </a:extLst>
              </a:tr>
              <a:tr h="539333">
                <a:tc gridSpan="3">
                  <a:txBody>
                    <a:bodyPr/>
                    <a:lstStyle/>
                    <a:p>
                      <a:endParaRPr lang="en-US" sz="2400" b="0" dirty="0"/>
                    </a:p>
                  </a:txBody>
                  <a:tcPr/>
                </a:tc>
                <a:tc hMerge="1">
                  <a:txBody>
                    <a:bodyPr/>
                    <a:lstStyle/>
                    <a:p>
                      <a:endParaRPr lang="en-US"/>
                    </a:p>
                  </a:txBody>
                  <a:tcPr/>
                </a:tc>
                <a:tc hMerge="1">
                  <a:txBody>
                    <a:bodyPr/>
                    <a:lstStyle/>
                    <a:p>
                      <a:endParaRPr lang="en-US"/>
                    </a:p>
                  </a:txBody>
                  <a:tcPr/>
                </a:tc>
                <a:tc>
                  <a:txBody>
                    <a:bodyPr/>
                    <a:lstStyle/>
                    <a:p>
                      <a:endParaRPr lang="en-US" sz="2400" b="0" dirty="0"/>
                    </a:p>
                  </a:txBody>
                  <a:tcPr/>
                </a:tc>
                <a:extLst>
                  <a:ext uri="{0D108BD9-81ED-4DB2-BD59-A6C34878D82A}">
                    <a16:rowId xmlns:a16="http://schemas.microsoft.com/office/drawing/2014/main" val="10003"/>
                  </a:ext>
                </a:extLst>
              </a:tr>
              <a:tr h="539333">
                <a:tc gridSpan="3">
                  <a:txBody>
                    <a:bodyPr/>
                    <a:lstStyle/>
                    <a:p>
                      <a:r>
                        <a:rPr lang="en-US" sz="2400" b="0" dirty="0"/>
                        <a:t>Revenue</a:t>
                      </a:r>
                    </a:p>
                  </a:txBody>
                  <a:tcPr/>
                </a:tc>
                <a:tc hMerge="1">
                  <a:txBody>
                    <a:bodyPr/>
                    <a:lstStyle/>
                    <a:p>
                      <a:endParaRPr lang="en-US"/>
                    </a:p>
                  </a:txBody>
                  <a:tcPr/>
                </a:tc>
                <a:tc hMerge="1">
                  <a:txBody>
                    <a:bodyPr/>
                    <a:lstStyle/>
                    <a:p>
                      <a:endParaRPr lang="en-US"/>
                    </a:p>
                  </a:txBody>
                  <a:tcPr/>
                </a:tc>
                <a:tc>
                  <a:txBody>
                    <a:bodyPr/>
                    <a:lstStyle/>
                    <a:p>
                      <a:r>
                        <a:rPr lang="en-US" sz="2400" b="0" dirty="0"/>
                        <a:t>     65,095</a:t>
                      </a:r>
                    </a:p>
                  </a:txBody>
                  <a:tcPr/>
                </a:tc>
                <a:extLst>
                  <a:ext uri="{0D108BD9-81ED-4DB2-BD59-A6C34878D82A}">
                    <a16:rowId xmlns:a16="http://schemas.microsoft.com/office/drawing/2014/main" val="10004"/>
                  </a:ext>
                </a:extLst>
              </a:tr>
              <a:tr h="539333">
                <a:tc gridSpan="3">
                  <a:txBody>
                    <a:bodyPr/>
                    <a:lstStyle/>
                    <a:p>
                      <a:r>
                        <a:rPr lang="en-US" sz="2400" b="0" dirty="0"/>
                        <a:t>Expenses</a:t>
                      </a:r>
                    </a:p>
                  </a:txBody>
                  <a:tcPr/>
                </a:tc>
                <a:tc hMerge="1">
                  <a:txBody>
                    <a:bodyPr/>
                    <a:lstStyle/>
                    <a:p>
                      <a:endParaRPr lang="en-US"/>
                    </a:p>
                  </a:txBody>
                  <a:tcPr/>
                </a:tc>
                <a:tc hMerge="1">
                  <a:txBody>
                    <a:bodyPr/>
                    <a:lstStyle/>
                    <a:p>
                      <a:endParaRPr lang="en-US"/>
                    </a:p>
                  </a:txBody>
                  <a:tcPr/>
                </a:tc>
                <a:tc>
                  <a:txBody>
                    <a:bodyPr/>
                    <a:lstStyle/>
                    <a:p>
                      <a:r>
                        <a:rPr lang="en-US" sz="2400" b="0" u="none" dirty="0"/>
                        <a:t>    362,487</a:t>
                      </a:r>
                    </a:p>
                  </a:txBody>
                  <a:tcPr/>
                </a:tc>
                <a:extLst>
                  <a:ext uri="{0D108BD9-81ED-4DB2-BD59-A6C34878D82A}">
                    <a16:rowId xmlns:a16="http://schemas.microsoft.com/office/drawing/2014/main" val="10005"/>
                  </a:ext>
                </a:extLst>
              </a:tr>
              <a:tr h="539333">
                <a:tc gridSpan="3">
                  <a:txBody>
                    <a:bodyPr/>
                    <a:lstStyle/>
                    <a:p>
                      <a:r>
                        <a:rPr lang="en-US" sz="2400" b="0" dirty="0"/>
                        <a:t>                       Net Income</a:t>
                      </a:r>
                    </a:p>
                  </a:txBody>
                  <a:tcPr/>
                </a:tc>
                <a:tc hMerge="1">
                  <a:txBody>
                    <a:bodyPr/>
                    <a:lstStyle/>
                    <a:p>
                      <a:endParaRPr lang="en-US"/>
                    </a:p>
                  </a:txBody>
                  <a:tcPr/>
                </a:tc>
                <a:tc hMerge="1">
                  <a:txBody>
                    <a:bodyPr/>
                    <a:lstStyle/>
                    <a:p>
                      <a:endParaRPr lang="en-US"/>
                    </a:p>
                  </a:txBody>
                  <a:tcPr/>
                </a:tc>
                <a:tc>
                  <a:txBody>
                    <a:bodyPr/>
                    <a:lstStyle/>
                    <a:p>
                      <a:r>
                        <a:rPr lang="en-US" sz="2400" b="0" u="none" dirty="0"/>
                        <a:t>   (297,392)</a:t>
                      </a:r>
                    </a:p>
                  </a:txBody>
                  <a:tcPr/>
                </a:tc>
                <a:extLst>
                  <a:ext uri="{0D108BD9-81ED-4DB2-BD59-A6C34878D82A}">
                    <a16:rowId xmlns:a16="http://schemas.microsoft.com/office/drawing/2014/main" val="10006"/>
                  </a:ext>
                </a:extLst>
              </a:tr>
            </a:tbl>
          </a:graphicData>
        </a:graphic>
      </p:graphicFrame>
      <p:sp>
        <p:nvSpPr>
          <p:cNvPr id="7" name="TextBox 6"/>
          <p:cNvSpPr txBox="1"/>
          <p:nvPr/>
        </p:nvSpPr>
        <p:spPr>
          <a:xfrm>
            <a:off x="1066798" y="5943600"/>
            <a:ext cx="2438402" cy="400110"/>
          </a:xfrm>
          <a:prstGeom prst="rect">
            <a:avLst/>
          </a:prstGeom>
          <a:noFill/>
        </p:spPr>
        <p:txBody>
          <a:bodyPr wrap="square" rtlCol="0">
            <a:spAutoFit/>
          </a:bodyPr>
          <a:lstStyle/>
          <a:p>
            <a:r>
              <a:rPr lang="en-US" sz="2000" dirty="0"/>
              <a:t>$ in Thousands</a:t>
            </a:r>
          </a:p>
        </p:txBody>
      </p:sp>
    </p:spTree>
    <p:extLst>
      <p:ext uri="{BB962C8B-B14F-4D97-AF65-F5344CB8AC3E}">
        <p14:creationId xmlns:p14="http://schemas.microsoft.com/office/powerpoint/2010/main" val="2915578597"/>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69"/>
            <a:ext cx="12192000" cy="1066801"/>
          </a:xfrm>
          <a:solidFill>
            <a:srgbClr val="BBE0E3"/>
          </a:solidFill>
        </p:spPr>
        <p:txBody>
          <a:bodyPr>
            <a:normAutofit/>
          </a:bodyPr>
          <a:lstStyle/>
          <a:p>
            <a:pPr algn="ctr"/>
            <a:r>
              <a:rPr lang="en-US" altLang="en-US" sz="3200" b="1" dirty="0">
                <a:solidFill>
                  <a:srgbClr val="3366FF"/>
                </a:solidFill>
                <a:latin typeface="Arial Black" panose="020B0A04020102020204" pitchFamily="34" charset="0"/>
              </a:rPr>
              <a:t>2019 AUDIT RESULTS</a:t>
            </a:r>
            <a:endParaRPr lang="en-US" sz="3200" dirty="0">
              <a:solidFill>
                <a:srgbClr val="3366FF"/>
              </a:solidFill>
              <a:latin typeface="Arial Black" panose="020B0A04020102020204" pitchFamily="34" charset="0"/>
            </a:endParaRPr>
          </a:p>
        </p:txBody>
      </p:sp>
      <p:sp>
        <p:nvSpPr>
          <p:cNvPr id="3" name="Content Placeholder 2"/>
          <p:cNvSpPr>
            <a:spLocks noGrp="1"/>
          </p:cNvSpPr>
          <p:nvPr>
            <p:ph idx="1"/>
          </p:nvPr>
        </p:nvSpPr>
        <p:spPr>
          <a:xfrm>
            <a:off x="0" y="1101970"/>
            <a:ext cx="12192000" cy="5756030"/>
          </a:xfrm>
          <a:solidFill>
            <a:srgbClr val="BBE0E3"/>
          </a:solidFill>
        </p:spPr>
        <p:txBody>
          <a:bodyPr>
            <a:normAutofit/>
          </a:bodyPr>
          <a:lstStyle/>
          <a:p>
            <a:pPr marL="0" indent="0">
              <a:lnSpc>
                <a:spcPct val="110000"/>
              </a:lnSpc>
              <a:spcBef>
                <a:spcPts val="0"/>
              </a:spcBef>
              <a:spcAft>
                <a:spcPts val="400"/>
              </a:spcAft>
              <a:buClr>
                <a:srgbClr val="3366FF"/>
              </a:buClr>
              <a:buNone/>
            </a:pPr>
            <a:endParaRPr lang="en-US" b="1"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b="1" dirty="0">
                <a:latin typeface="Arial Narrow" panose="020B0606020202030204" pitchFamily="34" charset="0"/>
              </a:rPr>
              <a:t>The independent auditor reported that all three corporations’ financial statements received unmodified opinions</a:t>
            </a:r>
          </a:p>
          <a:p>
            <a:pPr marL="0" indent="0">
              <a:lnSpc>
                <a:spcPct val="110000"/>
              </a:lnSpc>
              <a:spcBef>
                <a:spcPts val="0"/>
              </a:spcBef>
              <a:spcAft>
                <a:spcPts val="400"/>
              </a:spcAft>
              <a:buClr>
                <a:srgbClr val="3366FF"/>
              </a:buClr>
              <a:buNone/>
            </a:pPr>
            <a:endParaRPr lang="en-US" sz="1000"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b="1" dirty="0">
                <a:latin typeface="Arial Narrow" panose="020B0606020202030204" pitchFamily="34" charset="0"/>
              </a:rPr>
              <a:t>In addition, the auditors reported no material weaknesses</a:t>
            </a:r>
          </a:p>
          <a:p>
            <a:pPr marL="0" indent="0">
              <a:lnSpc>
                <a:spcPct val="110000"/>
              </a:lnSpc>
              <a:spcBef>
                <a:spcPts val="0"/>
              </a:spcBef>
              <a:spcAft>
                <a:spcPts val="400"/>
              </a:spcAft>
              <a:buClr>
                <a:srgbClr val="3366FF"/>
              </a:buClr>
              <a:buNone/>
            </a:pPr>
            <a:endParaRPr lang="en-US" sz="1000" b="1"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b="1" dirty="0">
                <a:latin typeface="Arial Narrow" panose="020B0606020202030204" pitchFamily="34" charset="0"/>
              </a:rPr>
              <a:t>The auditors made 14 recommendations to improve our processes.  Management has responded to all the recommendations</a:t>
            </a:r>
          </a:p>
          <a:p>
            <a:pPr marL="515938" indent="-515938">
              <a:lnSpc>
                <a:spcPct val="110000"/>
              </a:lnSpc>
              <a:spcBef>
                <a:spcPts val="0"/>
              </a:spcBef>
              <a:spcAft>
                <a:spcPts val="400"/>
              </a:spcAft>
              <a:buClr>
                <a:srgbClr val="3366FF"/>
              </a:buClr>
              <a:buFont typeface="Wingdings" panose="05000000000000000000" pitchFamily="2" charset="2"/>
              <a:buChar char="v"/>
            </a:pPr>
            <a:endParaRPr lang="en-US" b="1" dirty="0">
              <a:latin typeface="Arial Narrow" panose="020B0606020202030204" pitchFamily="34" charset="0"/>
            </a:endParaRPr>
          </a:p>
          <a:p>
            <a:pPr marL="0" indent="0">
              <a:lnSpc>
                <a:spcPct val="110000"/>
              </a:lnSpc>
              <a:spcBef>
                <a:spcPts val="0"/>
              </a:spcBef>
              <a:spcAft>
                <a:spcPts val="400"/>
              </a:spcAft>
              <a:buClr>
                <a:srgbClr val="3366FF"/>
              </a:buClr>
              <a:buNone/>
            </a:pPr>
            <a:endParaRPr lang="en-US" sz="1000" b="1" dirty="0">
              <a:latin typeface="Arial Narrow" panose="020B0606020202030204" pitchFamily="34" charset="0"/>
            </a:endParaRPr>
          </a:p>
          <a:p>
            <a:pPr marL="0" indent="0">
              <a:lnSpc>
                <a:spcPct val="110000"/>
              </a:lnSpc>
              <a:spcBef>
                <a:spcPts val="0"/>
              </a:spcBef>
              <a:spcAft>
                <a:spcPts val="400"/>
              </a:spcAft>
              <a:buClr>
                <a:srgbClr val="3366FF"/>
              </a:buClr>
              <a:buNone/>
            </a:pPr>
            <a:endParaRPr lang="en-US" b="1" dirty="0">
              <a:latin typeface="Arial Narrow" panose="020B0606020202030204" pitchFamily="34" charset="0"/>
            </a:endParaRPr>
          </a:p>
          <a:p>
            <a:pPr marL="0" indent="0">
              <a:lnSpc>
                <a:spcPct val="110000"/>
              </a:lnSpc>
              <a:spcBef>
                <a:spcPts val="0"/>
              </a:spcBef>
              <a:spcAft>
                <a:spcPts val="400"/>
              </a:spcAft>
              <a:buClr>
                <a:srgbClr val="3366FF"/>
              </a:buClr>
              <a:buNone/>
            </a:pPr>
            <a:endParaRPr lang="en-US" sz="1000" dirty="0">
              <a:solidFill>
                <a:srgbClr val="FF0000"/>
              </a:solidFill>
              <a:latin typeface="Arial Narrow" panose="020B0606020202030204" pitchFamily="34" charset="0"/>
            </a:endParaRPr>
          </a:p>
          <a:p>
            <a:pPr marL="0" indent="0">
              <a:lnSpc>
                <a:spcPct val="110000"/>
              </a:lnSpc>
              <a:spcBef>
                <a:spcPts val="0"/>
              </a:spcBef>
              <a:spcAft>
                <a:spcPts val="400"/>
              </a:spcAft>
              <a:buClr>
                <a:srgbClr val="3366FF"/>
              </a:buClr>
              <a:buNone/>
            </a:pPr>
            <a:endParaRPr lang="en-US" sz="1000"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endParaRPr lang="en-US"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endParaRPr lang="en-US" dirty="0">
              <a:latin typeface="Arial Narrow" panose="020B0606020202030204" pitchFamily="34" charset="0"/>
            </a:endParaRPr>
          </a:p>
        </p:txBody>
      </p:sp>
    </p:spTree>
    <p:extLst>
      <p:ext uri="{BB962C8B-B14F-4D97-AF65-F5344CB8AC3E}">
        <p14:creationId xmlns:p14="http://schemas.microsoft.com/office/powerpoint/2010/main" val="3282007246"/>
      </p:ext>
    </p:extLst>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a:bodyPr>
          <a:lstStyle/>
          <a:p>
            <a:pPr algn="ctr"/>
            <a:r>
              <a:rPr lang="en-US" sz="2800" b="1" cap="all" dirty="0">
                <a:solidFill>
                  <a:srgbClr val="3366FF"/>
                </a:solidFill>
                <a:latin typeface="Arial Black" panose="020B0A04020102020204" pitchFamily="34" charset="0"/>
              </a:rPr>
              <a:t>La Viña – AVERAGE Circulation – 2005 – 2019</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735286117"/>
              </p:ext>
            </p:extLst>
          </p:nvPr>
        </p:nvGraphicFramePr>
        <p:xfrm>
          <a:off x="381000" y="762000"/>
          <a:ext cx="114300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1811000" y="6611779"/>
            <a:ext cx="381000" cy="246221"/>
          </a:xfrm>
          <a:prstGeom prst="rect">
            <a:avLst/>
          </a:prstGeom>
          <a:noFill/>
        </p:spPr>
        <p:txBody>
          <a:bodyPr wrap="square" rtlCol="0">
            <a:spAutoFit/>
          </a:bodyPr>
          <a:lstStyle/>
          <a:p>
            <a:endParaRPr lang="en-US" sz="1000" b="1" dirty="0"/>
          </a:p>
        </p:txBody>
      </p:sp>
    </p:spTree>
    <p:extLst>
      <p:ext uri="{BB962C8B-B14F-4D97-AF65-F5344CB8AC3E}">
        <p14:creationId xmlns:p14="http://schemas.microsoft.com/office/powerpoint/2010/main" val="4014657581"/>
      </p:ext>
    </p:extLst>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0" y="762000"/>
            <a:ext cx="12192000" cy="5849938"/>
          </a:xfrm>
          <a:solidFill>
            <a:schemeClr val="accent1">
              <a:lumMod val="20000"/>
              <a:lumOff val="80000"/>
            </a:schemeClr>
          </a:solidFill>
        </p:spPr>
        <p:txBody>
          <a:bodyPr/>
          <a:lstStyle/>
          <a:p>
            <a:pPr eaLnBrk="1" hangingPunct="1"/>
            <a:r>
              <a:rPr lang="en-US" altLang="en-US" sz="3600" b="1" dirty="0">
                <a:solidFill>
                  <a:srgbClr val="3366FF"/>
                </a:solidFill>
                <a:latin typeface="Arial Black" panose="020B0A04020102020204" pitchFamily="34" charset="0"/>
              </a:rPr>
              <a:t>Publishing</a:t>
            </a:r>
          </a:p>
          <a:p>
            <a:pPr eaLnBrk="1" hangingPunct="1"/>
            <a:endParaRPr lang="en-US" altLang="en-US" dirty="0">
              <a:solidFill>
                <a:srgbClr val="002060"/>
              </a:solidFill>
            </a:endParaRPr>
          </a:p>
          <a:p>
            <a:pPr eaLnBrk="1" hangingPunct="1"/>
            <a:endParaRPr lang="en-US" altLang="en-US" dirty="0">
              <a:solidFill>
                <a:srgbClr val="002060"/>
              </a:solidFill>
            </a:endParaRPr>
          </a:p>
          <a:p>
            <a:pPr eaLnBrk="1" hangingPunct="1">
              <a:buFont typeface="Wingdings" panose="05000000000000000000" pitchFamily="2" charset="2"/>
              <a:buNone/>
            </a:pPr>
            <a:endParaRPr lang="en-US" altLang="en-US" dirty="0">
              <a:solidFill>
                <a:srgbClr val="002060"/>
              </a:solidFill>
            </a:endParaRPr>
          </a:p>
          <a:p>
            <a:pPr eaLnBrk="1" hangingPunct="1">
              <a:buFont typeface="Wingdings" panose="05000000000000000000" pitchFamily="2" charset="2"/>
              <a:buNone/>
            </a:pPr>
            <a:endParaRPr lang="en-US" altLang="en-US" sz="900" dirty="0">
              <a:solidFill>
                <a:srgbClr val="002060"/>
              </a:solidFill>
            </a:endParaRPr>
          </a:p>
          <a:p>
            <a:pPr marL="0" indent="0" eaLnBrk="1" hangingPunct="1">
              <a:buNone/>
            </a:pPr>
            <a:endParaRPr lang="en-US" altLang="en-US" sz="2400" b="1" dirty="0">
              <a:solidFill>
                <a:srgbClr val="0070C0"/>
              </a:solidFill>
              <a:latin typeface="Arial Narrow" panose="020B0606020202030204" pitchFamily="34" charset="0"/>
            </a:endParaRPr>
          </a:p>
          <a:p>
            <a:pPr eaLnBrk="1" hangingPunct="1"/>
            <a:r>
              <a:rPr lang="en-US" altLang="en-US" sz="3600" b="1" dirty="0">
                <a:solidFill>
                  <a:srgbClr val="3366FF"/>
                </a:solidFill>
                <a:latin typeface="Arial Black" panose="020B0A04020102020204" pitchFamily="34" charset="0"/>
              </a:rPr>
              <a:t>Services on Behalf of the G.S.B.</a:t>
            </a:r>
          </a:p>
          <a:p>
            <a:pPr eaLnBrk="1" hangingPunct="1">
              <a:buFont typeface="Wingdings" panose="05000000000000000000" pitchFamily="2" charset="2"/>
              <a:buNone/>
            </a:pPr>
            <a:endParaRPr lang="en-US" altLang="en-US" sz="3600" b="1" dirty="0">
              <a:latin typeface="Arial Rounded MT Bold" panose="020F0704030504030204" pitchFamily="34" charset="0"/>
            </a:endParaRPr>
          </a:p>
        </p:txBody>
      </p:sp>
      <p:sp>
        <p:nvSpPr>
          <p:cNvPr id="26627" name="Rectangle 2"/>
          <p:cNvSpPr>
            <a:spLocks noGrp="1" noChangeArrowheads="1"/>
          </p:cNvSpPr>
          <p:nvPr>
            <p:ph type="title" idx="4294967295"/>
          </p:nvPr>
        </p:nvSpPr>
        <p:spPr>
          <a:xfrm>
            <a:off x="8744" y="0"/>
            <a:ext cx="12192000" cy="822959"/>
          </a:xfrm>
          <a:solidFill>
            <a:schemeClr val="accent1">
              <a:lumMod val="20000"/>
              <a:lumOff val="80000"/>
            </a:schemeClr>
          </a:solidFill>
        </p:spPr>
        <p:txBody>
          <a:bodyPr anchor="b">
            <a:normAutofit/>
          </a:bodyPr>
          <a:lstStyle/>
          <a:p>
            <a:pPr algn="ctr" eaLnBrk="1" hangingPunct="1"/>
            <a:r>
              <a:rPr lang="en-US" altLang="en-US" sz="3600" b="1" dirty="0">
                <a:solidFill>
                  <a:srgbClr val="3366FF"/>
                </a:solidFill>
                <a:latin typeface="Arial Black" panose="020B0A04020102020204" pitchFamily="34" charset="0"/>
              </a:rPr>
              <a:t>G.S.O.’s TWO BASIC FUNCTIONS</a:t>
            </a:r>
          </a:p>
        </p:txBody>
      </p:sp>
      <p:sp>
        <p:nvSpPr>
          <p:cNvPr id="26628" name="Date Placeholder 6"/>
          <p:cNvSpPr txBox="1">
            <a:spLocks noGrp="1"/>
          </p:cNvSpPr>
          <p:nvPr/>
        </p:nvSpPr>
        <p:spPr bwMode="auto">
          <a:xfrm>
            <a:off x="1981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000" dirty="0">
              <a:latin typeface="Verdana" panose="020B0604030504040204" pitchFamily="34" charset="0"/>
            </a:endParaRPr>
          </a:p>
        </p:txBody>
      </p:sp>
      <p:pic>
        <p:nvPicPr>
          <p:cNvPr id="2663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628" y="1181892"/>
            <a:ext cx="1428750" cy="1951038"/>
          </a:xfrm>
          <a:prstGeom prst="rect">
            <a:avLst/>
          </a:prstGeom>
          <a:noFill/>
          <a:ln w="12700">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26631" name="Picture 9"/>
          <p:cNvPicPr>
            <a:picLocks noRot="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2040" y="3988604"/>
            <a:ext cx="2106497" cy="2412196"/>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5" name="Picture 11" descr="blue file cabi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824" y="45720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8" name="Text Box 12"/>
          <p:cNvSpPr txBox="1">
            <a:spLocks noChangeArrowheads="1"/>
          </p:cNvSpPr>
          <p:nvPr/>
        </p:nvSpPr>
        <p:spPr bwMode="auto">
          <a:xfrm>
            <a:off x="5025628" y="4589622"/>
            <a:ext cx="1244600" cy="304800"/>
          </a:xfrm>
          <a:prstGeom prst="rect">
            <a:avLst/>
          </a:prstGeom>
          <a:noFill/>
          <a:ln>
            <a:noFill/>
          </a:ln>
          <a:effectLst/>
        </p:spPr>
        <p:txBody>
          <a:bodyPr wrap="none">
            <a:spAutoFit/>
          </a:bodyPr>
          <a:lstStyle/>
          <a:p>
            <a:pPr eaLnBrk="1" hangingPunct="1">
              <a:defRPr/>
            </a:pPr>
            <a:r>
              <a:rPr lang="en-US" altLang="en-US" sz="1400" b="1" dirty="0">
                <a:solidFill>
                  <a:schemeClr val="bg1"/>
                </a:solidFill>
                <a:effectLst>
                  <a:outerShdw blurRad="38100" dist="38100" dir="2700000" algn="tl">
                    <a:srgbClr val="C0C0C0"/>
                  </a:outerShdw>
                </a:effectLst>
                <a:latin typeface="Arial Narrow" pitchFamily="34" charset="0"/>
                <a:cs typeface="Arial" charset="0"/>
              </a:rPr>
              <a:t>Group Records</a:t>
            </a:r>
          </a:p>
        </p:txBody>
      </p:sp>
      <p:pic>
        <p:nvPicPr>
          <p:cNvPr id="26637" name="Picture 13" descr="compu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6233" y="4192903"/>
            <a:ext cx="108108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850255" y="6611779"/>
            <a:ext cx="341745" cy="246221"/>
          </a:xfrm>
          <a:prstGeom prst="rect">
            <a:avLst/>
          </a:prstGeom>
          <a:noFill/>
        </p:spPr>
        <p:txBody>
          <a:bodyPr wrap="square" rtlCol="0">
            <a:spAutoFit/>
          </a:bodyPr>
          <a:lstStyle/>
          <a:p>
            <a:endParaRPr lang="en-US" sz="1000" b="1" dirty="0"/>
          </a:p>
        </p:txBody>
      </p:sp>
      <p:pic>
        <p:nvPicPr>
          <p:cNvPr id="16" name="Picture 15" descr="C:\Users\regionalforumssa\Pictures\2016-01-13 2016 Catalog\2016 Catalog 001.jpg"/>
          <p:cNvPicPr/>
          <p:nvPr/>
        </p:nvPicPr>
        <p:blipFill rotWithShape="1">
          <a:blip r:embed="rId7" cstate="print">
            <a:extLst>
              <a:ext uri="{28A0092B-C50C-407E-A947-70E740481C1C}">
                <a14:useLocalDpi xmlns:a14="http://schemas.microsoft.com/office/drawing/2010/main" val="0"/>
              </a:ext>
            </a:extLst>
          </a:blip>
          <a:srcRect l="1443" r="4005" b="7576"/>
          <a:stretch/>
        </p:blipFill>
        <p:spPr bwMode="auto">
          <a:xfrm>
            <a:off x="2971801" y="809624"/>
            <a:ext cx="1897644" cy="2695575"/>
          </a:xfrm>
          <a:prstGeom prst="rect">
            <a:avLst/>
          </a:prstGeom>
          <a:noFill/>
          <a:ln>
            <a:noFill/>
          </a:ln>
          <a:extLst>
            <a:ext uri="{53640926-AAD7-44D8-BBD7-CCE9431645EC}">
              <a14:shadowObscured xmlns:a14="http://schemas.microsoft.com/office/drawing/2010/main"/>
            </a:ext>
          </a:extLst>
        </p:spPr>
      </p:pic>
      <p:pic>
        <p:nvPicPr>
          <p:cNvPr id="17" name="Picture 16"/>
          <p:cNvPicPr/>
          <p:nvPr/>
        </p:nvPicPr>
        <p:blipFill rotWithShape="1">
          <a:blip r:embed="rId8"/>
          <a:srcRect t="14359" r="1602" b="5641"/>
          <a:stretch/>
        </p:blipFill>
        <p:spPr bwMode="auto">
          <a:xfrm>
            <a:off x="1733463" y="4467225"/>
            <a:ext cx="2790190" cy="2085975"/>
          </a:xfrm>
          <a:prstGeom prst="rect">
            <a:avLst/>
          </a:prstGeom>
          <a:ln w="19050">
            <a:solidFill>
              <a:srgbClr val="0070C0"/>
            </a:solidFill>
          </a:ln>
          <a:extLst>
            <a:ext uri="{53640926-AAD7-44D8-BBD7-CCE9431645EC}">
              <a14:shadowObscured xmlns:a14="http://schemas.microsoft.com/office/drawing/2010/main"/>
            </a:ext>
          </a:extLst>
        </p:spPr>
      </p:pic>
      <p:pic>
        <p:nvPicPr>
          <p:cNvPr id="14" name="Picture 13"/>
          <p:cNvPicPr/>
          <p:nvPr/>
        </p:nvPicPr>
        <p:blipFill rotWithShape="1">
          <a:blip r:embed="rId9" cstate="print">
            <a:extLst>
              <a:ext uri="{28A0092B-C50C-407E-A947-70E740481C1C}">
                <a14:useLocalDpi xmlns:a14="http://schemas.microsoft.com/office/drawing/2010/main" val="0"/>
              </a:ext>
            </a:extLst>
          </a:blip>
          <a:srcRect l="4990" t="2938" r="4490" b="3432"/>
          <a:stretch/>
        </p:blipFill>
        <p:spPr bwMode="auto">
          <a:xfrm>
            <a:off x="6866255" y="883918"/>
            <a:ext cx="1903095" cy="2546985"/>
          </a:xfrm>
          <a:prstGeom prst="rect">
            <a:avLst/>
          </a:prstGeom>
          <a:ln w="22225" cmpd="dbl">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4670442"/>
      </p:ext>
    </p:extLst>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12192000" cy="457199"/>
          </a:xfrm>
        </p:spPr>
        <p:txBody>
          <a:bodyPr>
            <a:normAutofit fontScale="90000"/>
          </a:bodyPr>
          <a:lstStyle/>
          <a:p>
            <a:pPr algn="ctr"/>
            <a:r>
              <a:rPr lang="en-US" sz="2800" b="1" dirty="0">
                <a:solidFill>
                  <a:srgbClr val="0070C0"/>
                </a:solidFill>
                <a:latin typeface="Arial Narrow" panose="020B0606020202030204" pitchFamily="34" charset="0"/>
              </a:rPr>
              <a:t> </a:t>
            </a:r>
            <a:r>
              <a:rPr lang="en-US" sz="3100" b="1" dirty="0">
                <a:solidFill>
                  <a:srgbClr val="3366FF"/>
                </a:solidFill>
                <a:latin typeface="Arial Black" panose="020B0A04020102020204" pitchFamily="34" charset="0"/>
              </a:rPr>
              <a:t>FELLOWSHIP SERVICES – DIRECT COSTS &amp; PERCENTAGES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525786365"/>
              </p:ext>
            </p:extLst>
          </p:nvPr>
        </p:nvGraphicFramePr>
        <p:xfrm>
          <a:off x="228600" y="533400"/>
          <a:ext cx="11795759" cy="6340715"/>
        </p:xfrm>
        <a:graphic>
          <a:graphicData uri="http://schemas.openxmlformats.org/drawingml/2006/table">
            <a:tbl>
              <a:tblPr firstRow="1" bandRow="1">
                <a:tableStyleId>{5C22544A-7EE6-4342-B048-85BDC9FD1C3A}</a:tableStyleId>
              </a:tblPr>
              <a:tblGrid>
                <a:gridCol w="3704606">
                  <a:extLst>
                    <a:ext uri="{9D8B030D-6E8A-4147-A177-3AD203B41FA5}">
                      <a16:colId xmlns:a16="http://schemas.microsoft.com/office/drawing/2014/main" val="3346270391"/>
                    </a:ext>
                  </a:extLst>
                </a:gridCol>
                <a:gridCol w="1373044">
                  <a:extLst>
                    <a:ext uri="{9D8B030D-6E8A-4147-A177-3AD203B41FA5}">
                      <a16:colId xmlns:a16="http://schemas.microsoft.com/office/drawing/2014/main" val="756016949"/>
                    </a:ext>
                  </a:extLst>
                </a:gridCol>
                <a:gridCol w="1373044">
                  <a:extLst>
                    <a:ext uri="{9D8B030D-6E8A-4147-A177-3AD203B41FA5}">
                      <a16:colId xmlns:a16="http://schemas.microsoft.com/office/drawing/2014/main" val="2427291927"/>
                    </a:ext>
                  </a:extLst>
                </a:gridCol>
                <a:gridCol w="1373044">
                  <a:extLst>
                    <a:ext uri="{9D8B030D-6E8A-4147-A177-3AD203B41FA5}">
                      <a16:colId xmlns:a16="http://schemas.microsoft.com/office/drawing/2014/main" val="2439170076"/>
                    </a:ext>
                  </a:extLst>
                </a:gridCol>
                <a:gridCol w="1324007">
                  <a:extLst>
                    <a:ext uri="{9D8B030D-6E8A-4147-A177-3AD203B41FA5}">
                      <a16:colId xmlns:a16="http://schemas.microsoft.com/office/drawing/2014/main" val="3210665959"/>
                    </a:ext>
                  </a:extLst>
                </a:gridCol>
                <a:gridCol w="1324007">
                  <a:extLst>
                    <a:ext uri="{9D8B030D-6E8A-4147-A177-3AD203B41FA5}">
                      <a16:colId xmlns:a16="http://schemas.microsoft.com/office/drawing/2014/main" val="1295512188"/>
                    </a:ext>
                  </a:extLst>
                </a:gridCol>
                <a:gridCol w="1324007">
                  <a:extLst>
                    <a:ext uri="{9D8B030D-6E8A-4147-A177-3AD203B41FA5}">
                      <a16:colId xmlns:a16="http://schemas.microsoft.com/office/drawing/2014/main" val="3255404899"/>
                    </a:ext>
                  </a:extLst>
                </a:gridCol>
              </a:tblGrid>
              <a:tr h="276726">
                <a:tc>
                  <a:txBody>
                    <a:bodyPr/>
                    <a:lstStyle/>
                    <a:p>
                      <a:pPr algn="r"/>
                      <a:r>
                        <a:rPr lang="en-US" sz="1000" dirty="0">
                          <a:solidFill>
                            <a:srgbClr val="3366FF"/>
                          </a:solidFill>
                          <a:latin typeface="Arial Narrow" panose="020B0606020202030204" pitchFamily="34" charset="0"/>
                        </a:rPr>
                        <a:t>$</a:t>
                      </a:r>
                      <a:r>
                        <a:rPr lang="en-US" sz="1000" b="0" dirty="0">
                          <a:solidFill>
                            <a:srgbClr val="3366FF"/>
                          </a:solidFill>
                          <a:latin typeface="Arial Narrow" panose="020B0606020202030204" pitchFamily="34" charset="0"/>
                        </a:rPr>
                        <a:t> in Thousands</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rgbClr val="3366FF"/>
                          </a:solidFill>
                          <a:latin typeface="Arial Narrow" panose="020B0606020202030204" pitchFamily="34" charset="0"/>
                        </a:rPr>
                        <a:t>2019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rgbClr val="3366FF"/>
                          </a:solidFill>
                          <a:latin typeface="Arial Narrow" panose="020B0606020202030204" pitchFamily="34" charset="0"/>
                        </a:rPr>
                        <a:t>% of Total</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rgbClr val="3366FF"/>
                          </a:solidFill>
                          <a:latin typeface="Arial Narrow" panose="020B0606020202030204" pitchFamily="34" charset="0"/>
                        </a:rPr>
                        <a:t>2018</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rgbClr val="3366FF"/>
                          </a:solidFill>
                          <a:latin typeface="Arial Narrow" panose="020B0606020202030204" pitchFamily="34" charset="0"/>
                        </a:rPr>
                        <a:t>% of Total</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rgbClr val="3366FF"/>
                          </a:solidFill>
                          <a:latin typeface="Arial Narrow" panose="020B0606020202030204" pitchFamily="34" charset="0"/>
                        </a:rPr>
                        <a:t>2017</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b="1" dirty="0">
                          <a:solidFill>
                            <a:srgbClr val="3366FF"/>
                          </a:solidFill>
                          <a:latin typeface="Arial Narrow" panose="020B0606020202030204" pitchFamily="34" charset="0"/>
                        </a:rPr>
                        <a:t>% of Total</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639452123"/>
                  </a:ext>
                </a:extLst>
              </a:tr>
              <a:tr h="2767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Narrow" panose="020B0606020202030204" pitchFamily="34" charset="0"/>
                          <a:cs typeface="Arial" charset="0"/>
                        </a:rPr>
                        <a:t>Public Information</a:t>
                      </a:r>
                    </a:p>
                  </a:txBody>
                  <a:tcPr marT="45721" marB="45721"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327</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2.9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336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2.9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368</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3.6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087722300"/>
                  </a:ext>
                </a:extLst>
              </a:tr>
              <a:tr h="2767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Narrow" panose="020B0606020202030204" pitchFamily="34" charset="0"/>
                          <a:cs typeface="Arial" charset="0"/>
                        </a:rPr>
                        <a:t>Cooperation with Professional Community</a:t>
                      </a:r>
                    </a:p>
                  </a:txBody>
                  <a:tcPr marT="45721" marB="45721"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292</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2.6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297</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2.6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283</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2.8</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10917066"/>
                  </a:ext>
                </a:extLst>
              </a:tr>
              <a:tr h="2767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Narrow" panose="020B0606020202030204" pitchFamily="34" charset="0"/>
                          <a:cs typeface="Arial" charset="0"/>
                        </a:rPr>
                        <a:t>Treatment Facilities</a:t>
                      </a:r>
                    </a:p>
                  </a:txBody>
                  <a:tcPr marT="45721" marB="45721"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132</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1.2</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131</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1.1</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141</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1.4</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166119648"/>
                  </a:ext>
                </a:extLst>
              </a:tr>
              <a:tr h="2767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Narrow" panose="020B0606020202030204" pitchFamily="34" charset="0"/>
                          <a:cs typeface="Arial" charset="0"/>
                        </a:rPr>
                        <a:t>Corrections</a:t>
                      </a:r>
                    </a:p>
                  </a:txBody>
                  <a:tcPr marT="45721" marB="45721"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294</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2.6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329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2.9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298</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2.9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594150468"/>
                  </a:ext>
                </a:extLst>
              </a:tr>
              <a:tr h="2599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Narrow" panose="020B0606020202030204" pitchFamily="34" charset="0"/>
                          <a:cs typeface="Arial" charset="0"/>
                        </a:rPr>
                        <a:t>Overseas Services (Literature Assistance) &amp; Loners</a:t>
                      </a:r>
                    </a:p>
                  </a:txBody>
                  <a:tcPr marT="45721" marB="45721"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526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4.6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501</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4.4</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563</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5.5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818476089"/>
                  </a:ext>
                </a:extLst>
              </a:tr>
              <a:tr h="276726">
                <a:tc>
                  <a:txBody>
                    <a:bodyPr/>
                    <a:lstStyle/>
                    <a:p>
                      <a:pPr algn="l"/>
                      <a:r>
                        <a:rPr lang="en-US" sz="1000" b="1" dirty="0">
                          <a:latin typeface="Arial Narrow" panose="020B0606020202030204" pitchFamily="34" charset="0"/>
                        </a:rPr>
                        <a:t>Regional Forums</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532</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4.7</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453</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4.0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465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4.5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815949139"/>
                  </a:ext>
                </a:extLst>
              </a:tr>
              <a:tr h="276726">
                <a:tc>
                  <a:txBody>
                    <a:bodyPr/>
                    <a:lstStyle/>
                    <a:p>
                      <a:pPr algn="l"/>
                      <a:r>
                        <a:rPr lang="en-US" sz="1000" b="1" dirty="0">
                          <a:latin typeface="Arial Narrow" panose="020B0606020202030204" pitchFamily="34" charset="0"/>
                        </a:rPr>
                        <a:t>Archives</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800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7.0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791</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6.9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780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7.6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84010460"/>
                  </a:ext>
                </a:extLst>
              </a:tr>
              <a:tr h="276726">
                <a:tc>
                  <a:txBody>
                    <a:bodyPr/>
                    <a:lstStyle/>
                    <a:p>
                      <a:pPr algn="l"/>
                      <a:r>
                        <a:rPr lang="en-US" sz="1000" b="1" dirty="0">
                          <a:highlight>
                            <a:srgbClr val="FFFF00"/>
                          </a:highlight>
                          <a:latin typeface="Arial Narrow" panose="020B0606020202030204" pitchFamily="34" charset="0"/>
                        </a:rPr>
                        <a:t>Spanish</a:t>
                      </a:r>
                      <a:r>
                        <a:rPr lang="en-US" sz="1000" b="1" baseline="0" dirty="0">
                          <a:highlight>
                            <a:srgbClr val="FFFF00"/>
                          </a:highlight>
                          <a:latin typeface="Arial Narrow" panose="020B0606020202030204" pitchFamily="34" charset="0"/>
                        </a:rPr>
                        <a:t> Services</a:t>
                      </a:r>
                      <a:endParaRPr lang="en-US" sz="1000" b="1" dirty="0">
                        <a:highlight>
                          <a:srgbClr val="FFFF00"/>
                        </a:highlight>
                        <a:latin typeface="Arial Narrow" panose="020B0606020202030204" pitchFamily="34" charset="0"/>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1000" u="none" dirty="0">
                          <a:solidFill>
                            <a:schemeClr val="tx1"/>
                          </a:solidFill>
                          <a:latin typeface="Arial Narrow" panose="020B0606020202030204" pitchFamily="34" charset="0"/>
                        </a:rPr>
                        <a:t>27</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1000" u="none" dirty="0">
                          <a:solidFill>
                            <a:schemeClr val="tx1"/>
                          </a:solidFill>
                          <a:latin typeface="Arial Narrow" panose="020B0606020202030204" pitchFamily="34" charset="0"/>
                        </a:rPr>
                        <a:t>0.1</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1000" u="none" dirty="0">
                          <a:solidFill>
                            <a:schemeClr val="tx1"/>
                          </a:solidFill>
                          <a:latin typeface="Arial Narrow" panose="020B0606020202030204" pitchFamily="34" charset="0"/>
                        </a:rPr>
                        <a:t>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1000" u="none" dirty="0">
                          <a:solidFill>
                            <a:schemeClr val="tx1"/>
                          </a:solidFill>
                          <a:latin typeface="Arial Narrow" panose="020B0606020202030204" pitchFamily="34" charset="0"/>
                        </a:rPr>
                        <a:t>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1000" u="none" dirty="0">
                          <a:solidFill>
                            <a:schemeClr val="tx1"/>
                          </a:solidFill>
                          <a:latin typeface="Arial Narrow" panose="020B0606020202030204" pitchFamily="34" charset="0"/>
                        </a:rPr>
                        <a:t>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1000" u="none" dirty="0">
                          <a:solidFill>
                            <a:schemeClr val="tx1"/>
                          </a:solidFill>
                          <a:latin typeface="Arial Narrow" panose="020B0606020202030204" pitchFamily="34" charset="0"/>
                        </a:rPr>
                        <a:t>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extLst>
                  <a:ext uri="{0D108BD9-81ED-4DB2-BD59-A6C34878D82A}">
                    <a16:rowId xmlns:a16="http://schemas.microsoft.com/office/drawing/2014/main" val="10008"/>
                  </a:ext>
                </a:extLst>
              </a:tr>
              <a:tr h="276726">
                <a:tc>
                  <a:txBody>
                    <a:bodyPr/>
                    <a:lstStyle/>
                    <a:p>
                      <a:pPr algn="l"/>
                      <a:r>
                        <a:rPr lang="en-US" sz="1000" b="1" dirty="0">
                          <a:highlight>
                            <a:srgbClr val="FFFF00"/>
                          </a:highlight>
                          <a:latin typeface="Arial Narrow" panose="020B0606020202030204" pitchFamily="34" charset="0"/>
                        </a:rPr>
                        <a:t>Communications</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1000" u="none" dirty="0">
                          <a:solidFill>
                            <a:schemeClr val="tx1"/>
                          </a:solidFill>
                          <a:latin typeface="Arial Narrow" panose="020B0606020202030204" pitchFamily="34" charset="0"/>
                        </a:rPr>
                        <a:t>189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1000" u="none" dirty="0">
                          <a:solidFill>
                            <a:schemeClr val="tx1"/>
                          </a:solidFill>
                          <a:latin typeface="Arial Narrow" panose="020B0606020202030204" pitchFamily="34" charset="0"/>
                        </a:rPr>
                        <a:t>1.6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1000" u="sng" dirty="0">
                          <a:solidFill>
                            <a:schemeClr val="tx1"/>
                          </a:solidFill>
                          <a:latin typeface="Arial Narrow" panose="020B0606020202030204" pitchFamily="34" charset="0"/>
                        </a:rPr>
                        <a:t>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1000" u="sng" dirty="0">
                          <a:solidFill>
                            <a:schemeClr val="tx1"/>
                          </a:solidFill>
                          <a:latin typeface="Arial Narrow" panose="020B0606020202030204" pitchFamily="34" charset="0"/>
                        </a:rPr>
                        <a:t>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1000" u="sng" dirty="0">
                          <a:solidFill>
                            <a:schemeClr val="tx1"/>
                          </a:solidFill>
                          <a:latin typeface="Arial Narrow" panose="020B0606020202030204" pitchFamily="34" charset="0"/>
                        </a:rPr>
                        <a:t>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1000" u="sng" dirty="0">
                          <a:solidFill>
                            <a:schemeClr val="tx1"/>
                          </a:solidFill>
                          <a:latin typeface="Arial Narrow" panose="020B0606020202030204" pitchFamily="34" charset="0"/>
                        </a:rPr>
                        <a:t>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extLst>
                  <a:ext uri="{0D108BD9-81ED-4DB2-BD59-A6C34878D82A}">
                    <a16:rowId xmlns:a16="http://schemas.microsoft.com/office/drawing/2014/main" val="10009"/>
                  </a:ext>
                </a:extLst>
              </a:tr>
              <a:tr h="276726">
                <a:tc>
                  <a:txBody>
                    <a:bodyPr/>
                    <a:lstStyle/>
                    <a:p>
                      <a:pPr algn="ctr"/>
                      <a:r>
                        <a:rPr lang="en-US" sz="1000" b="1" dirty="0">
                          <a:latin typeface="Arial Narrow" panose="020B0606020202030204" pitchFamily="34" charset="0"/>
                        </a:rPr>
                        <a:t>Sub-Total – Outreach</a:t>
                      </a:r>
                      <a:endParaRPr lang="en-US" sz="1000" b="1" dirty="0">
                        <a:highlight>
                          <a:srgbClr val="FFFF00"/>
                        </a:highlight>
                        <a:latin typeface="Arial Narrow" panose="020B0606020202030204" pitchFamily="34" charset="0"/>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3,109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CCECFF"/>
                    </a:solidFill>
                  </a:tcPr>
                </a:tc>
                <a:tc>
                  <a:txBody>
                    <a:bodyPr/>
                    <a:lstStyle/>
                    <a:p>
                      <a:pPr algn="r"/>
                      <a:r>
                        <a:rPr lang="en-US" sz="1000" u="sng" dirty="0">
                          <a:solidFill>
                            <a:schemeClr val="tx1"/>
                          </a:solidFill>
                          <a:latin typeface="Arial Narrow" panose="020B0606020202030204" pitchFamily="34" charset="0"/>
                        </a:rPr>
                        <a:t>25.4</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CCECFF"/>
                    </a:solidFill>
                  </a:tcPr>
                </a:tc>
                <a:tc>
                  <a:txBody>
                    <a:bodyPr/>
                    <a:lstStyle/>
                    <a:p>
                      <a:pPr algn="r"/>
                      <a:r>
                        <a:rPr lang="en-US" sz="1000" u="sng" dirty="0">
                          <a:solidFill>
                            <a:schemeClr val="tx1"/>
                          </a:solidFill>
                          <a:latin typeface="Arial Narrow" panose="020B0606020202030204" pitchFamily="34" charset="0"/>
                        </a:rPr>
                        <a:t>2,838</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24.8</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2,898</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28.3</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68649472"/>
                  </a:ext>
                </a:extLst>
              </a:tr>
              <a:tr h="2767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Narrow" panose="020B0606020202030204" pitchFamily="34" charset="0"/>
                          <a:cs typeface="Arial" charset="0"/>
                        </a:rPr>
                        <a:t>General Service Conference</a:t>
                      </a:r>
                      <a:endParaRPr kumimoji="0" lang="en-US" sz="1000" b="1" i="0" u="none" strike="noStrike" cap="none" normalizeH="0" baseline="0" dirty="0">
                        <a:ln>
                          <a:noFill/>
                        </a:ln>
                        <a:solidFill>
                          <a:schemeClr val="tx1"/>
                        </a:solidFill>
                        <a:effectLst/>
                        <a:highlight>
                          <a:srgbClr val="FFFF00"/>
                        </a:highlight>
                        <a:latin typeface="Arial Narrow" panose="020B0606020202030204" pitchFamily="34" charset="0"/>
                        <a:cs typeface="Arial" charset="0"/>
                      </a:endParaRPr>
                    </a:p>
                  </a:txBody>
                  <a:tcPr marT="45721" marB="45721"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1,114</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CCECFF"/>
                    </a:solidFill>
                  </a:tcPr>
                </a:tc>
                <a:tc>
                  <a:txBody>
                    <a:bodyPr/>
                    <a:lstStyle/>
                    <a:p>
                      <a:pPr algn="r"/>
                      <a:r>
                        <a:rPr lang="en-US" sz="1000" dirty="0">
                          <a:solidFill>
                            <a:schemeClr val="tx1"/>
                          </a:solidFill>
                          <a:latin typeface="Arial Narrow" panose="020B0606020202030204" pitchFamily="34" charset="0"/>
                        </a:rPr>
                        <a:t>9.5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1,092</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9.6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770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7.5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726780258"/>
                  </a:ext>
                </a:extLst>
              </a:tr>
              <a:tr h="276726">
                <a:tc>
                  <a:txBody>
                    <a:bodyPr/>
                    <a:lstStyle/>
                    <a:p>
                      <a:pPr algn="l"/>
                      <a:r>
                        <a:rPr lang="en-US" sz="1000" b="1" dirty="0">
                          <a:latin typeface="Arial Narrow" panose="020B0606020202030204" pitchFamily="34" charset="0"/>
                        </a:rPr>
                        <a:t>Trustees &amp; Directors Activities</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577</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4.9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601</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5.2</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492</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4.8</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91023644"/>
                  </a:ext>
                </a:extLst>
              </a:tr>
              <a:tr h="276726">
                <a:tc>
                  <a:txBody>
                    <a:bodyPr/>
                    <a:lstStyle/>
                    <a:p>
                      <a:pPr algn="l"/>
                      <a:r>
                        <a:rPr lang="en-US" sz="1000" b="1" dirty="0">
                          <a:latin typeface="Arial Narrow" panose="020B0606020202030204" pitchFamily="34" charset="0"/>
                        </a:rPr>
                        <a:t>Nominating </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259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2.2</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269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2.3</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269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2.6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619947246"/>
                  </a:ext>
                </a:extLst>
              </a:tr>
              <a:tr h="276726">
                <a:tc>
                  <a:txBody>
                    <a:bodyPr/>
                    <a:lstStyle/>
                    <a:p>
                      <a:pPr algn="l"/>
                      <a:r>
                        <a:rPr lang="en-US" sz="1000" b="1" dirty="0">
                          <a:latin typeface="Arial Narrow" panose="020B0606020202030204" pitchFamily="34" charset="0"/>
                        </a:rPr>
                        <a:t>International Convention</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190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1.6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none" dirty="0">
                          <a:solidFill>
                            <a:schemeClr val="tx1"/>
                          </a:solidFill>
                          <a:latin typeface="Arial Narrow" panose="020B0606020202030204" pitchFamily="34" charset="0"/>
                        </a:rPr>
                        <a:t>-</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38079684"/>
                  </a:ext>
                </a:extLst>
              </a:tr>
              <a:tr h="276726">
                <a:tc>
                  <a:txBody>
                    <a:bodyPr/>
                    <a:lstStyle/>
                    <a:p>
                      <a:pPr algn="l"/>
                      <a:r>
                        <a:rPr lang="en-US" sz="1000" b="1" dirty="0">
                          <a:latin typeface="Arial Narrow" panose="020B0606020202030204" pitchFamily="34" charset="0"/>
                        </a:rPr>
                        <a:t>World Service Meeting</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203</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1.8</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203</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1.8</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066613592"/>
                  </a:ext>
                </a:extLst>
              </a:tr>
              <a:tr h="276726">
                <a:tc>
                  <a:txBody>
                    <a:bodyPr/>
                    <a:lstStyle/>
                    <a:p>
                      <a:pPr algn="ctr"/>
                      <a:r>
                        <a:rPr lang="en-US" sz="1000" b="1" dirty="0">
                          <a:latin typeface="Arial Narrow" panose="020B0606020202030204" pitchFamily="34" charset="0"/>
                        </a:rPr>
                        <a:t>Sub –Total – Service Leadership</a:t>
                      </a:r>
                      <a:endParaRPr lang="en-US" sz="1000" b="1" dirty="0">
                        <a:highlight>
                          <a:srgbClr val="FFFF00"/>
                        </a:highlight>
                        <a:latin typeface="Arial Narrow" panose="020B0606020202030204" pitchFamily="34" charset="0"/>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2,164</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CCECFF"/>
                    </a:solidFill>
                  </a:tcPr>
                </a:tc>
                <a:tc>
                  <a:txBody>
                    <a:bodyPr/>
                    <a:lstStyle/>
                    <a:p>
                      <a:pPr algn="r"/>
                      <a:r>
                        <a:rPr lang="en-US" sz="1000" u="sng" dirty="0">
                          <a:solidFill>
                            <a:schemeClr val="tx1"/>
                          </a:solidFill>
                          <a:latin typeface="Arial Narrow" panose="020B0606020202030204" pitchFamily="34" charset="0"/>
                        </a:rPr>
                        <a:t>18.3</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CCECFF"/>
                    </a:solidFill>
                  </a:tcPr>
                </a:tc>
                <a:tc>
                  <a:txBody>
                    <a:bodyPr/>
                    <a:lstStyle/>
                    <a:p>
                      <a:pPr algn="r"/>
                      <a:r>
                        <a:rPr lang="en-US" sz="1000" u="sng" dirty="0">
                          <a:solidFill>
                            <a:schemeClr val="tx1"/>
                          </a:solidFill>
                          <a:latin typeface="Arial Narrow" panose="020B0606020202030204" pitchFamily="34" charset="0"/>
                        </a:rPr>
                        <a:t>2,165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18.9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1,526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14.9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07211962"/>
                  </a:ext>
                </a:extLst>
              </a:tr>
              <a:tr h="2767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Narrow" panose="020B0606020202030204" pitchFamily="34" charset="0"/>
                          <a:cs typeface="Arial" charset="0"/>
                        </a:rPr>
                        <a:t>Group Services</a:t>
                      </a:r>
                      <a:endParaRPr kumimoji="0" lang="en-US" sz="1000" b="1" i="0" u="none" strike="noStrike" cap="none" normalizeH="0" baseline="0" dirty="0">
                        <a:ln>
                          <a:noFill/>
                        </a:ln>
                        <a:solidFill>
                          <a:schemeClr val="tx1"/>
                        </a:solidFill>
                        <a:effectLst/>
                        <a:highlight>
                          <a:srgbClr val="FFFF00"/>
                        </a:highlight>
                        <a:latin typeface="Arial Narrow" panose="020B0606020202030204" pitchFamily="34" charset="0"/>
                        <a:cs typeface="Arial" charset="0"/>
                      </a:endParaRPr>
                    </a:p>
                  </a:txBody>
                  <a:tcPr marT="45721" marB="45721"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2,202</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CCECFF"/>
                    </a:solidFill>
                  </a:tcPr>
                </a:tc>
                <a:tc>
                  <a:txBody>
                    <a:bodyPr/>
                    <a:lstStyle/>
                    <a:p>
                      <a:pPr algn="r"/>
                      <a:r>
                        <a:rPr lang="en-US" sz="1000" u="sng" dirty="0">
                          <a:solidFill>
                            <a:schemeClr val="tx1"/>
                          </a:solidFill>
                          <a:latin typeface="Arial Narrow" panose="020B0606020202030204" pitchFamily="34" charset="0"/>
                        </a:rPr>
                        <a:t>18.7</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CCECFF"/>
                    </a:solidFill>
                  </a:tcPr>
                </a:tc>
                <a:tc>
                  <a:txBody>
                    <a:bodyPr/>
                    <a:lstStyle/>
                    <a:p>
                      <a:pPr algn="r"/>
                      <a:r>
                        <a:rPr lang="en-US" sz="1000" u="sng" dirty="0">
                          <a:solidFill>
                            <a:schemeClr val="tx1"/>
                          </a:solidFill>
                          <a:latin typeface="Arial Narrow" panose="020B0606020202030204" pitchFamily="34" charset="0"/>
                        </a:rPr>
                        <a:t>2,235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19.6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2,275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22.3</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193689580"/>
                  </a:ext>
                </a:extLst>
              </a:tr>
              <a:tr h="276726">
                <a:tc>
                  <a:txBody>
                    <a:bodyPr/>
                    <a:lstStyle/>
                    <a:p>
                      <a:pPr algn="l"/>
                      <a:r>
                        <a:rPr lang="en-US" sz="1000" b="1" dirty="0">
                          <a:latin typeface="Arial Narrow" panose="020B0606020202030204" pitchFamily="34" charset="0"/>
                        </a:rPr>
                        <a:t>Supporting Services (Technology, Finance, etc.)</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4,329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37.9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4,189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36.7</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3,523</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u="sng" dirty="0">
                          <a:solidFill>
                            <a:schemeClr val="tx1"/>
                          </a:solidFill>
                          <a:latin typeface="Arial Narrow" panose="020B0606020202030204" pitchFamily="34" charset="0"/>
                        </a:rPr>
                        <a:t>34.5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006708608"/>
                  </a:ext>
                </a:extLst>
              </a:tr>
              <a:tr h="276726">
                <a:tc>
                  <a:txBody>
                    <a:bodyPr/>
                    <a:lstStyle/>
                    <a:p>
                      <a:pPr algn="r"/>
                      <a:r>
                        <a:rPr lang="en-US" sz="1000" b="1" dirty="0">
                          <a:latin typeface="Arial Narrow" panose="020B0606020202030204" pitchFamily="34" charset="0"/>
                        </a:rPr>
                        <a:t>Total Costs of Services</a:t>
                      </a:r>
                      <a:r>
                        <a:rPr lang="en-US" sz="1000" b="1" baseline="0" dirty="0">
                          <a:latin typeface="Arial Narrow" panose="020B0606020202030204" pitchFamily="34" charset="0"/>
                        </a:rPr>
                        <a:t> Provided</a:t>
                      </a:r>
                      <a:endParaRPr lang="en-US" sz="1000" b="1" dirty="0">
                        <a:latin typeface="Arial Narrow" panose="020B0606020202030204" pitchFamily="34" charset="0"/>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Narrow" panose="020B0606020202030204" pitchFamily="34" charset="0"/>
                        </a:rPr>
                        <a:t>11,804</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Narrow" panose="020B0606020202030204" pitchFamily="34" charset="0"/>
                        </a:rPr>
                        <a:t>100.0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Narrow" panose="020B0606020202030204" pitchFamily="34" charset="0"/>
                        </a:rPr>
                        <a:t>11,427</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Narrow" panose="020B0606020202030204" pitchFamily="34" charset="0"/>
                        </a:rPr>
                        <a:t>100.0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Narrow" panose="020B0606020202030204" pitchFamily="34" charset="0"/>
                        </a:rPr>
                        <a:t>10,222</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Narrow" panose="020B0606020202030204" pitchFamily="34" charset="0"/>
                        </a:rPr>
                        <a:t>100.0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199058458"/>
                  </a:ext>
                </a:extLst>
              </a:tr>
              <a:tr h="274320">
                <a:tc>
                  <a:txBody>
                    <a:bodyPr/>
                    <a:lstStyle/>
                    <a:p>
                      <a:pPr algn="l"/>
                      <a:r>
                        <a:rPr lang="en-US" sz="900" b="1" dirty="0">
                          <a:latin typeface="Arial Narrow" panose="020B0606020202030204" pitchFamily="34" charset="0"/>
                        </a:rPr>
                        <a:t>$ increase over prior year – %</a:t>
                      </a:r>
                      <a:r>
                        <a:rPr lang="en-US" sz="900" b="1" baseline="0" dirty="0">
                          <a:latin typeface="Arial Narrow" panose="020B0606020202030204" pitchFamily="34" charset="0"/>
                        </a:rPr>
                        <a:t> increase over prior year</a:t>
                      </a:r>
                      <a:endParaRPr lang="en-US" sz="900" b="1" dirty="0">
                        <a:latin typeface="Arial Narrow" panose="020B0606020202030204" pitchFamily="34" charset="0"/>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377</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3.3</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1,205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11.8%</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315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r>
                        <a:rPr lang="en-US" sz="1000" dirty="0">
                          <a:solidFill>
                            <a:schemeClr val="tx1"/>
                          </a:solidFill>
                          <a:latin typeface="Arial Narrow" panose="020B0606020202030204" pitchFamily="34" charset="0"/>
                        </a:rPr>
                        <a:t>3.2%</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71220571"/>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La Viña </a:t>
                      </a:r>
                      <a:r>
                        <a:rPr lang="en-US" sz="1000" b="1" dirty="0">
                          <a:latin typeface="Arial Narrow" panose="020B0606020202030204" pitchFamily="34" charset="0"/>
                        </a:rPr>
                        <a:t>Service Activity - </a:t>
                      </a:r>
                      <a:r>
                        <a:rPr lang="en-US" sz="800" b="1" i="0" u="sng" baseline="0" dirty="0">
                          <a:effectLst/>
                        </a:rPr>
                        <a:t>NOTE</a:t>
                      </a:r>
                      <a:r>
                        <a:rPr lang="en-US" sz="800" b="0" i="0" baseline="0" dirty="0">
                          <a:effectLst/>
                        </a:rPr>
                        <a:t> – GSB support for the </a:t>
                      </a:r>
                      <a:r>
                        <a:rPr lang="en-US" sz="800" dirty="0"/>
                        <a:t>La Viña </a:t>
                      </a:r>
                      <a:r>
                        <a:rPr lang="en-US" sz="800" b="0" i="0" baseline="0" dirty="0">
                          <a:effectLst/>
                        </a:rPr>
                        <a:t> service activity is NOT an actual operating expense of GSO,  but is included here to show its relative significance of this service</a:t>
                      </a:r>
                      <a:r>
                        <a:rPr lang="en-US" sz="1000" b="0" i="0" baseline="0" dirty="0">
                          <a:effectLst/>
                        </a:rPr>
                        <a:t>.</a:t>
                      </a:r>
                      <a:endParaRPr lang="en-US" sz="1000" b="1" dirty="0">
                        <a:latin typeface="Arial Narrow" panose="020B0606020202030204" pitchFamily="34" charset="0"/>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endParaRPr lang="en-US" sz="1000" dirty="0">
                        <a:solidFill>
                          <a:schemeClr val="tx1"/>
                        </a:solidFill>
                        <a:latin typeface="Arial Narrow" panose="020B0606020202030204" pitchFamily="34" charset="0"/>
                      </a:endParaRPr>
                    </a:p>
                    <a:p>
                      <a:pPr algn="r"/>
                      <a:endParaRPr lang="en-US" sz="1000" dirty="0">
                        <a:solidFill>
                          <a:schemeClr val="tx1"/>
                        </a:solidFill>
                        <a:latin typeface="Arial Narrow" panose="020B0606020202030204" pitchFamily="34" charset="0"/>
                      </a:endParaRPr>
                    </a:p>
                    <a:p>
                      <a:pPr algn="r"/>
                      <a:r>
                        <a:rPr lang="en-US" sz="1000" dirty="0">
                          <a:solidFill>
                            <a:schemeClr val="tx1"/>
                          </a:solidFill>
                          <a:latin typeface="Arial Narrow" panose="020B0606020202030204" pitchFamily="34" charset="0"/>
                        </a:rPr>
                        <a:t>297</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endParaRPr lang="en-US" sz="1000" dirty="0">
                        <a:solidFill>
                          <a:schemeClr val="tx1"/>
                        </a:solidFill>
                        <a:latin typeface="Arial Narrow" panose="020B0606020202030204" pitchFamily="34" charset="0"/>
                      </a:endParaRPr>
                    </a:p>
                    <a:p>
                      <a:pPr algn="r"/>
                      <a:endParaRPr lang="en-US" sz="1000" dirty="0">
                        <a:solidFill>
                          <a:schemeClr val="tx1"/>
                        </a:solidFill>
                        <a:latin typeface="Arial Narrow" panose="020B0606020202030204" pitchFamily="34" charset="0"/>
                      </a:endParaRPr>
                    </a:p>
                    <a:p>
                      <a:pPr algn="r"/>
                      <a:r>
                        <a:rPr lang="en-US" sz="1000" dirty="0">
                          <a:solidFill>
                            <a:schemeClr val="tx1"/>
                          </a:solidFill>
                          <a:latin typeface="Arial Narrow" panose="020B0606020202030204" pitchFamily="34" charset="0"/>
                        </a:rPr>
                        <a:t>n/a</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endParaRPr lang="en-US" sz="1000" dirty="0">
                        <a:solidFill>
                          <a:schemeClr val="tx1"/>
                        </a:solidFill>
                        <a:latin typeface="Arial Narrow" panose="020B0606020202030204" pitchFamily="34" charset="0"/>
                      </a:endParaRPr>
                    </a:p>
                    <a:p>
                      <a:pPr algn="r"/>
                      <a:endParaRPr lang="en-US" sz="1000" dirty="0">
                        <a:solidFill>
                          <a:schemeClr val="tx1"/>
                        </a:solidFill>
                        <a:latin typeface="Arial Narrow" panose="020B0606020202030204" pitchFamily="34" charset="0"/>
                      </a:endParaRPr>
                    </a:p>
                    <a:p>
                      <a:pPr algn="r"/>
                      <a:r>
                        <a:rPr lang="en-US" sz="1000" dirty="0">
                          <a:solidFill>
                            <a:schemeClr val="tx1"/>
                          </a:solidFill>
                          <a:latin typeface="Arial Narrow" panose="020B0606020202030204" pitchFamily="34" charset="0"/>
                        </a:rPr>
                        <a:t>148</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endParaRPr lang="en-US" sz="1000" dirty="0">
                        <a:solidFill>
                          <a:schemeClr val="tx1"/>
                        </a:solidFill>
                        <a:latin typeface="Arial Narrow" panose="020B0606020202030204" pitchFamily="34" charset="0"/>
                      </a:endParaRPr>
                    </a:p>
                    <a:p>
                      <a:pPr algn="r"/>
                      <a:endParaRPr lang="en-US" sz="1000" dirty="0">
                        <a:solidFill>
                          <a:schemeClr val="tx1"/>
                        </a:solidFill>
                        <a:latin typeface="Arial Narrow" panose="020B0606020202030204" pitchFamily="34" charset="0"/>
                      </a:endParaRPr>
                    </a:p>
                    <a:p>
                      <a:pPr algn="r"/>
                      <a:r>
                        <a:rPr lang="en-US" sz="1000" dirty="0">
                          <a:solidFill>
                            <a:schemeClr val="tx1"/>
                          </a:solidFill>
                          <a:latin typeface="Arial Narrow" panose="020B0606020202030204" pitchFamily="34" charset="0"/>
                        </a:rPr>
                        <a:t>n/a</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endParaRPr lang="en-US" sz="1000" dirty="0">
                        <a:solidFill>
                          <a:schemeClr val="tx1"/>
                        </a:solidFill>
                        <a:latin typeface="Arial Narrow" panose="020B0606020202030204" pitchFamily="34" charset="0"/>
                      </a:endParaRPr>
                    </a:p>
                    <a:p>
                      <a:pPr algn="r"/>
                      <a:endParaRPr lang="en-US" sz="1000" dirty="0">
                        <a:solidFill>
                          <a:schemeClr val="tx1"/>
                        </a:solidFill>
                        <a:latin typeface="Arial Narrow" panose="020B0606020202030204" pitchFamily="34" charset="0"/>
                      </a:endParaRPr>
                    </a:p>
                    <a:p>
                      <a:pPr algn="r"/>
                      <a:r>
                        <a:rPr lang="en-US" sz="1000" dirty="0">
                          <a:solidFill>
                            <a:schemeClr val="tx1"/>
                          </a:solidFill>
                          <a:latin typeface="Arial Narrow" panose="020B0606020202030204" pitchFamily="34" charset="0"/>
                        </a:rPr>
                        <a:t>126</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tc>
                  <a:txBody>
                    <a:bodyPr/>
                    <a:lstStyle/>
                    <a:p>
                      <a:pPr algn="r"/>
                      <a:endParaRPr lang="en-US" sz="1000" dirty="0">
                        <a:solidFill>
                          <a:schemeClr val="tx1"/>
                        </a:solidFill>
                        <a:latin typeface="Arial Narrow" panose="020B0606020202030204" pitchFamily="34" charset="0"/>
                      </a:endParaRPr>
                    </a:p>
                    <a:p>
                      <a:pPr algn="r"/>
                      <a:endParaRPr lang="en-US" sz="1000" dirty="0">
                        <a:solidFill>
                          <a:schemeClr val="tx1"/>
                        </a:solidFill>
                        <a:latin typeface="Arial Narrow" panose="020B0606020202030204" pitchFamily="34" charset="0"/>
                      </a:endParaRPr>
                    </a:p>
                    <a:p>
                      <a:pPr algn="r"/>
                      <a:r>
                        <a:rPr lang="en-US" sz="1000" dirty="0">
                          <a:solidFill>
                            <a:schemeClr val="tx1"/>
                          </a:solidFill>
                          <a:latin typeface="Arial Narrow" panose="020B0606020202030204" pitchFamily="34" charset="0"/>
                        </a:rPr>
                        <a:t>n/a</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811337384"/>
                  </a:ext>
                </a:extLst>
              </a:tr>
            </a:tbl>
          </a:graphicData>
        </a:graphic>
      </p:graphicFrame>
    </p:spTree>
    <p:extLst>
      <p:ext uri="{BB962C8B-B14F-4D97-AF65-F5344CB8AC3E}">
        <p14:creationId xmlns:p14="http://schemas.microsoft.com/office/powerpoint/2010/main" val="2982433815"/>
      </p:ext>
    </p:extLst>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92334"/>
            <a:ext cx="12192001" cy="1090785"/>
          </a:xfrm>
        </p:spPr>
        <p:txBody>
          <a:bodyPr>
            <a:noAutofit/>
          </a:bodyPr>
          <a:lstStyle/>
          <a:p>
            <a:pPr algn="ctr"/>
            <a:r>
              <a:rPr lang="en-US" sz="2400" b="1" dirty="0">
                <a:solidFill>
                  <a:srgbClr val="3333FF"/>
                </a:solidFill>
                <a:latin typeface="Arial Narrow" panose="020B0606020202030204" pitchFamily="34" charset="0"/>
              </a:rPr>
              <a:t>RECURRING OPERATING EXPENSES – 2019 – $18.6 M</a:t>
            </a:r>
            <a:br>
              <a:rPr lang="en-US" sz="2400" b="1" dirty="0">
                <a:solidFill>
                  <a:srgbClr val="3333FF"/>
                </a:solidFill>
                <a:latin typeface="Arial Narrow" panose="020B0606020202030204" pitchFamily="34" charset="0"/>
              </a:rPr>
            </a:br>
            <a:r>
              <a:rPr lang="en-US" sz="2400" b="1" dirty="0">
                <a:solidFill>
                  <a:srgbClr val="3333FF"/>
                </a:solidFill>
                <a:latin typeface="Arial Narrow" panose="020B0606020202030204" pitchFamily="34" charset="0"/>
              </a:rPr>
              <a:t>FINANCIAL STATEMENT EXPENSE CATEGORIES</a:t>
            </a:r>
            <a:br>
              <a:rPr lang="en-US" sz="2400" b="1" dirty="0">
                <a:solidFill>
                  <a:srgbClr val="3333FF"/>
                </a:solidFill>
                <a:latin typeface="Arial Narrow" panose="020B0606020202030204" pitchFamily="34" charset="0"/>
              </a:rPr>
            </a:br>
            <a:r>
              <a:rPr lang="en-US" sz="2400" b="1" dirty="0">
                <a:solidFill>
                  <a:srgbClr val="3333FF"/>
                </a:solidFill>
                <a:latin typeface="Arial Narrow" panose="020B0606020202030204" pitchFamily="34" charset="0"/>
              </a:rPr>
              <a:t>PERCENTAGE BREAKDOWN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4524104"/>
              </p:ext>
            </p:extLst>
          </p:nvPr>
        </p:nvGraphicFramePr>
        <p:xfrm>
          <a:off x="228600" y="1325564"/>
          <a:ext cx="11612880" cy="52976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1689492" y="6488668"/>
            <a:ext cx="50250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4" name="Slide Number Placeholder 3">
            <a:extLst>
              <a:ext uri="{FF2B5EF4-FFF2-40B4-BE49-F238E27FC236}">
                <a16:creationId xmlns:a16="http://schemas.microsoft.com/office/drawing/2014/main" id="{EF4ECC16-BE40-4D4D-BC57-62A65F7157E0}"/>
              </a:ext>
            </a:extLst>
          </p:cNvPr>
          <p:cNvSpPr>
            <a:spLocks noGrp="1"/>
          </p:cNvSpPr>
          <p:nvPr>
            <p:ph type="sldNum" sz="quarter" idx="12"/>
          </p:nvPr>
        </p:nvSpPr>
        <p:spPr/>
        <p:txBody>
          <a:bodyPr/>
          <a:lstStyle/>
          <a:p>
            <a:r>
              <a:rPr lang="en-US" sz="1600" b="1" dirty="0">
                <a:latin typeface="Arial Black" panose="020B0A04020102020204" pitchFamily="34" charset="0"/>
              </a:rPr>
              <a:t>17</a:t>
            </a:r>
          </a:p>
        </p:txBody>
      </p:sp>
    </p:spTree>
    <p:extLst>
      <p:ext uri="{BB962C8B-B14F-4D97-AF65-F5344CB8AC3E}">
        <p14:creationId xmlns:p14="http://schemas.microsoft.com/office/powerpoint/2010/main" val="1722323814"/>
      </p:ext>
    </p:extLst>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ED1AED3F-38E1-4BFC-87C4-C5513A4E56C3}"/>
              </a:ext>
            </a:extLst>
          </p:cNvPr>
          <p:cNvGraphicFramePr>
            <a:graphicFrameLocks noGrp="1"/>
          </p:cNvGraphicFramePr>
          <p:nvPr>
            <p:ph/>
            <p:extLst>
              <p:ext uri="{D42A27DB-BD31-4B8C-83A1-F6EECF244321}">
                <p14:modId xmlns:p14="http://schemas.microsoft.com/office/powerpoint/2010/main" val="3243351588"/>
              </p:ext>
            </p:extLst>
          </p:nvPr>
        </p:nvGraphicFramePr>
        <p:xfrm>
          <a:off x="609600" y="457200"/>
          <a:ext cx="10972800" cy="60960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9653D645-5261-441E-A47A-F123FFC1C947}"/>
                  </a:ext>
                </a:extLst>
              </p14:cNvPr>
              <p14:cNvContentPartPr/>
              <p14:nvPr/>
            </p14:nvContentPartPr>
            <p14:xfrm>
              <a:off x="10173802" y="1491802"/>
              <a:ext cx="19440" cy="19440"/>
            </p14:xfrm>
          </p:contentPart>
        </mc:Choice>
        <mc:Fallback xmlns="">
          <p:pic>
            <p:nvPicPr>
              <p:cNvPr id="9" name="Ink 8">
                <a:extLst>
                  <a:ext uri="{FF2B5EF4-FFF2-40B4-BE49-F238E27FC236}">
                    <a16:creationId xmlns:a16="http://schemas.microsoft.com/office/drawing/2014/main" id="{9653D645-5261-441E-A47A-F123FFC1C947}"/>
                  </a:ext>
                </a:extLst>
              </p:cNvPr>
              <p:cNvPicPr/>
              <p:nvPr/>
            </p:nvPicPr>
            <p:blipFill>
              <a:blip r:embed="rId5"/>
              <a:stretch>
                <a:fillRect/>
              </a:stretch>
            </p:blipFill>
            <p:spPr>
              <a:xfrm>
                <a:off x="10169962" y="1487962"/>
                <a:ext cx="27360" cy="27360"/>
              </a:xfrm>
              <a:prstGeom prst="rect">
                <a:avLst/>
              </a:prstGeom>
            </p:spPr>
          </p:pic>
        </mc:Fallback>
      </mc:AlternateContent>
    </p:spTree>
    <p:extLst>
      <p:ext uri="{BB962C8B-B14F-4D97-AF65-F5344CB8AC3E}">
        <p14:creationId xmlns:p14="http://schemas.microsoft.com/office/powerpoint/2010/main" val="3518255907"/>
      </p:ext>
    </p:extLst>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E5F1-5404-4B98-A294-F55F9EABE95E}"/>
              </a:ext>
            </a:extLst>
          </p:cNvPr>
          <p:cNvSpPr>
            <a:spLocks noGrp="1"/>
          </p:cNvSpPr>
          <p:nvPr>
            <p:ph type="title"/>
          </p:nvPr>
        </p:nvSpPr>
        <p:spPr>
          <a:xfrm>
            <a:off x="838200" y="365125"/>
            <a:ext cx="10515600" cy="701675"/>
          </a:xfrm>
        </p:spPr>
        <p:txBody>
          <a:bodyPr>
            <a:normAutofit fontScale="90000"/>
          </a:bodyPr>
          <a:lstStyle/>
          <a:p>
            <a:pPr algn="ctr"/>
            <a:r>
              <a:rPr lang="en-US" sz="2800" b="1" dirty="0">
                <a:solidFill>
                  <a:srgbClr val="3333FF"/>
                </a:solidFill>
                <a:latin typeface="Arial Black" panose="020B0A04020102020204" pitchFamily="34" charset="0"/>
              </a:rPr>
              <a:t>OUTREACH SERVICES PROVIDED TO FELLOWSHIP 2019 – $3.1 M</a:t>
            </a:r>
            <a:endParaRPr lang="en-US" sz="2800" dirty="0">
              <a:latin typeface="Arial Black" panose="020B0A04020102020204" pitchFamily="34" charset="0"/>
            </a:endParaRPr>
          </a:p>
        </p:txBody>
      </p:sp>
      <p:graphicFrame>
        <p:nvGraphicFramePr>
          <p:cNvPr id="7" name="Content Placeholder 6">
            <a:extLst>
              <a:ext uri="{FF2B5EF4-FFF2-40B4-BE49-F238E27FC236}">
                <a16:creationId xmlns:a16="http://schemas.microsoft.com/office/drawing/2014/main" id="{47105B13-AE7D-47C4-80E9-EBDF6975B594}"/>
              </a:ext>
            </a:extLst>
          </p:cNvPr>
          <p:cNvGraphicFramePr>
            <a:graphicFrameLocks noGrp="1"/>
          </p:cNvGraphicFramePr>
          <p:nvPr>
            <p:ph idx="1"/>
            <p:extLst>
              <p:ext uri="{D42A27DB-BD31-4B8C-83A1-F6EECF244321}">
                <p14:modId xmlns:p14="http://schemas.microsoft.com/office/powerpoint/2010/main" val="3621289034"/>
              </p:ext>
            </p:extLst>
          </p:nvPr>
        </p:nvGraphicFramePr>
        <p:xfrm>
          <a:off x="838200" y="1143001"/>
          <a:ext cx="10515600" cy="5714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4498786"/>
      </p:ext>
    </p:extLst>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E5F1-5404-4B98-A294-F55F9EABE95E}"/>
              </a:ext>
            </a:extLst>
          </p:cNvPr>
          <p:cNvSpPr>
            <a:spLocks noGrp="1"/>
          </p:cNvSpPr>
          <p:nvPr>
            <p:ph type="title"/>
          </p:nvPr>
        </p:nvSpPr>
        <p:spPr>
          <a:xfrm>
            <a:off x="838200" y="109797"/>
            <a:ext cx="10515600" cy="423603"/>
          </a:xfrm>
        </p:spPr>
        <p:txBody>
          <a:bodyPr>
            <a:normAutofit/>
          </a:bodyPr>
          <a:lstStyle/>
          <a:p>
            <a:pPr algn="ctr"/>
            <a:r>
              <a:rPr lang="en-US" sz="2000" b="1" dirty="0">
                <a:solidFill>
                  <a:srgbClr val="3333FF"/>
                </a:solidFill>
                <a:latin typeface="Arial Black" panose="020B0A04020102020204" pitchFamily="34" charset="0"/>
              </a:rPr>
              <a:t>OUTREACH SERVICES PROVIDED TO FELLOWSHIP – 3 Year History</a:t>
            </a:r>
            <a:endParaRPr lang="en-US" sz="2000" dirty="0">
              <a:latin typeface="Arial Black" panose="020B0A04020102020204" pitchFamily="34" charset="0"/>
            </a:endParaRPr>
          </a:p>
        </p:txBody>
      </p:sp>
      <p:graphicFrame>
        <p:nvGraphicFramePr>
          <p:cNvPr id="7" name="Content Placeholder 6">
            <a:extLst>
              <a:ext uri="{FF2B5EF4-FFF2-40B4-BE49-F238E27FC236}">
                <a16:creationId xmlns:a16="http://schemas.microsoft.com/office/drawing/2014/main" id="{47105B13-AE7D-47C4-80E9-EBDF6975B594}"/>
              </a:ext>
            </a:extLst>
          </p:cNvPr>
          <p:cNvGraphicFramePr>
            <a:graphicFrameLocks noGrp="1"/>
          </p:cNvGraphicFramePr>
          <p:nvPr>
            <p:ph idx="1"/>
            <p:extLst>
              <p:ext uri="{D42A27DB-BD31-4B8C-83A1-F6EECF244321}">
                <p14:modId xmlns:p14="http://schemas.microsoft.com/office/powerpoint/2010/main" val="3853820368"/>
              </p:ext>
            </p:extLst>
          </p:nvPr>
        </p:nvGraphicFramePr>
        <p:xfrm>
          <a:off x="914400" y="533400"/>
          <a:ext cx="10515600" cy="63246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567612"/>
            <a:ext cx="5486400" cy="738664"/>
          </a:xfrm>
          <a:prstGeom prst="rect">
            <a:avLst/>
          </a:prstGeom>
          <a:noFill/>
        </p:spPr>
        <p:txBody>
          <a:bodyPr wrap="square" rtlCol="0">
            <a:spAutoFit/>
          </a:bodyPr>
          <a:lstStyle/>
          <a:p>
            <a:r>
              <a:rPr lang="en-US" sz="1400" b="1" u="sng" dirty="0"/>
              <a:t>NOTE</a:t>
            </a:r>
            <a:r>
              <a:rPr lang="en-US" sz="1400" dirty="0"/>
              <a:t> – GSB support for the La </a:t>
            </a:r>
            <a:r>
              <a:rPr lang="en-US" sz="1400" dirty="0" err="1"/>
              <a:t>Vina</a:t>
            </a:r>
            <a:r>
              <a:rPr lang="en-US" sz="1400" dirty="0"/>
              <a:t> service activity is NOT an actual operating expense of GSO,  but is included here to show its relative significance of this service activity.</a:t>
            </a:r>
          </a:p>
        </p:txBody>
      </p:sp>
    </p:spTree>
    <p:extLst>
      <p:ext uri="{BB962C8B-B14F-4D97-AF65-F5344CB8AC3E}">
        <p14:creationId xmlns:p14="http://schemas.microsoft.com/office/powerpoint/2010/main" val="1563985266"/>
      </p:ext>
    </p:extLst>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E0D8-EF7F-44EE-A5B4-55058C4BA93D}"/>
              </a:ext>
            </a:extLst>
          </p:cNvPr>
          <p:cNvSpPr>
            <a:spLocks noGrp="1"/>
          </p:cNvSpPr>
          <p:nvPr>
            <p:ph type="title"/>
          </p:nvPr>
        </p:nvSpPr>
        <p:spPr>
          <a:xfrm>
            <a:off x="838200" y="381001"/>
            <a:ext cx="10515600" cy="838200"/>
          </a:xfrm>
        </p:spPr>
        <p:txBody>
          <a:bodyPr>
            <a:normAutofit/>
          </a:bodyPr>
          <a:lstStyle/>
          <a:p>
            <a:pPr algn="ctr"/>
            <a:r>
              <a:rPr lang="en-US" sz="2400" dirty="0">
                <a:solidFill>
                  <a:srgbClr val="3333FF"/>
                </a:solidFill>
                <a:latin typeface="Arial Black" panose="020B0A04020102020204" pitchFamily="34" charset="0"/>
              </a:rPr>
              <a:t>SERVICE LEADERSHIP ACTIVITIES </a:t>
            </a:r>
            <a:br>
              <a:rPr lang="en-US" sz="2400" dirty="0">
                <a:solidFill>
                  <a:srgbClr val="3333FF"/>
                </a:solidFill>
                <a:latin typeface="Arial Black" panose="020B0A04020102020204" pitchFamily="34" charset="0"/>
              </a:rPr>
            </a:br>
            <a:r>
              <a:rPr lang="en-US" sz="2400" dirty="0">
                <a:solidFill>
                  <a:srgbClr val="3333FF"/>
                </a:solidFill>
                <a:latin typeface="Arial Black" panose="020B0A04020102020204" pitchFamily="34" charset="0"/>
              </a:rPr>
              <a:t>4 YEAR HISTORY</a:t>
            </a:r>
            <a:endParaRPr lang="en-US" sz="2400" dirty="0">
              <a:latin typeface="Arial Black" panose="020B0A04020102020204" pitchFamily="34" charset="0"/>
            </a:endParaRPr>
          </a:p>
        </p:txBody>
      </p:sp>
      <p:graphicFrame>
        <p:nvGraphicFramePr>
          <p:cNvPr id="7" name="Content Placeholder 6">
            <a:extLst>
              <a:ext uri="{FF2B5EF4-FFF2-40B4-BE49-F238E27FC236}">
                <a16:creationId xmlns:a16="http://schemas.microsoft.com/office/drawing/2014/main" id="{9F0C26AE-8EE4-4125-9AD2-FF8A8CC9D592}"/>
              </a:ext>
            </a:extLst>
          </p:cNvPr>
          <p:cNvGraphicFramePr>
            <a:graphicFrameLocks noGrp="1"/>
          </p:cNvGraphicFramePr>
          <p:nvPr>
            <p:ph idx="1"/>
            <p:extLst>
              <p:ext uri="{D42A27DB-BD31-4B8C-83A1-F6EECF244321}">
                <p14:modId xmlns:p14="http://schemas.microsoft.com/office/powerpoint/2010/main" val="931248187"/>
              </p:ext>
            </p:extLst>
          </p:nvPr>
        </p:nvGraphicFramePr>
        <p:xfrm>
          <a:off x="304800" y="1600200"/>
          <a:ext cx="11658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041530"/>
      </p:ext>
    </p:extLst>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399"/>
          </a:xfrm>
        </p:spPr>
        <p:txBody>
          <a:bodyPr>
            <a:normAutofit/>
          </a:bodyPr>
          <a:lstStyle/>
          <a:p>
            <a:pPr algn="ctr"/>
            <a:r>
              <a:rPr lang="en-US" sz="2400" cap="small" dirty="0">
                <a:solidFill>
                  <a:srgbClr val="3366FF"/>
                </a:solidFill>
                <a:latin typeface="Arial Black" panose="020B0A04020102020204" pitchFamily="34" charset="0"/>
              </a:rPr>
              <a:t>SERVICES SUPPORTED BY 7</a:t>
            </a:r>
            <a:r>
              <a:rPr lang="en-US" sz="2400" cap="small" baseline="30000" dirty="0">
                <a:solidFill>
                  <a:srgbClr val="3366FF"/>
                </a:solidFill>
                <a:latin typeface="Arial Black" panose="020B0A04020102020204" pitchFamily="34" charset="0"/>
              </a:rPr>
              <a:t>TH</a:t>
            </a:r>
            <a:r>
              <a:rPr lang="en-US" sz="2400" cap="small" dirty="0">
                <a:solidFill>
                  <a:srgbClr val="3366FF"/>
                </a:solidFill>
                <a:latin typeface="Arial Black" panose="020B0A04020102020204" pitchFamily="34" charset="0"/>
              </a:rPr>
              <a:t> TRADITION </a:t>
            </a:r>
            <a:br>
              <a:rPr lang="en-US" sz="2400" cap="small" dirty="0">
                <a:solidFill>
                  <a:srgbClr val="3366FF"/>
                </a:solidFill>
                <a:latin typeface="Arial Black" panose="020B0A04020102020204" pitchFamily="34" charset="0"/>
              </a:rPr>
            </a:br>
            <a:r>
              <a:rPr lang="en-US" sz="2400" cap="small" dirty="0">
                <a:solidFill>
                  <a:srgbClr val="3366FF"/>
                </a:solidFill>
                <a:latin typeface="Arial Black" panose="020B0A04020102020204" pitchFamily="34" charset="0"/>
              </a:rPr>
              <a:t>DOLLARS AND PERCENTAGE</a:t>
            </a:r>
            <a:endParaRPr lang="en-US" sz="2400" dirty="0">
              <a:solidFill>
                <a:srgbClr val="3366FF"/>
              </a:solidFill>
              <a:latin typeface="Arial Black" panose="020B0A040201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38088005"/>
              </p:ext>
            </p:extLst>
          </p:nvPr>
        </p:nvGraphicFramePr>
        <p:xfrm>
          <a:off x="152400" y="990601"/>
          <a:ext cx="118872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5992802"/>
      </p:ext>
    </p:extLst>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C831-5C96-4861-A336-08760E4E1D2C}"/>
              </a:ext>
            </a:extLst>
          </p:cNvPr>
          <p:cNvSpPr>
            <a:spLocks noGrp="1"/>
          </p:cNvSpPr>
          <p:nvPr>
            <p:ph type="title"/>
          </p:nvPr>
        </p:nvSpPr>
        <p:spPr>
          <a:xfrm>
            <a:off x="838200" y="365125"/>
            <a:ext cx="10515600" cy="1006475"/>
          </a:xfrm>
        </p:spPr>
        <p:txBody>
          <a:bodyPr>
            <a:normAutofit fontScale="90000"/>
          </a:bodyPr>
          <a:lstStyle/>
          <a:p>
            <a:pPr lvl="0" algn="ctr">
              <a:lnSpc>
                <a:spcPct val="100000"/>
              </a:lnSpc>
              <a:spcBef>
                <a:spcPts val="0"/>
              </a:spcBef>
            </a:pPr>
            <a:r>
              <a:rPr lang="en-US" altLang="en-US" sz="2400" b="1" dirty="0">
                <a:solidFill>
                  <a:srgbClr val="3366FF"/>
                </a:solidFill>
                <a:latin typeface="Arial Black" panose="020B0A04020102020204" pitchFamily="34" charset="0"/>
                <a:ea typeface="+mn-ea"/>
                <a:cs typeface="+mn-cs"/>
              </a:rPr>
              <a:t>SERVICES SUPPORTED BY 7</a:t>
            </a:r>
            <a:r>
              <a:rPr lang="en-US" altLang="en-US" sz="2400" b="1" baseline="30000" dirty="0">
                <a:solidFill>
                  <a:srgbClr val="3366FF"/>
                </a:solidFill>
                <a:latin typeface="Arial Black" panose="020B0A04020102020204" pitchFamily="34" charset="0"/>
                <a:ea typeface="+mn-ea"/>
                <a:cs typeface="+mn-cs"/>
              </a:rPr>
              <a:t>th </a:t>
            </a:r>
            <a:r>
              <a:rPr lang="en-US" altLang="en-US" sz="2400" b="1" dirty="0">
                <a:solidFill>
                  <a:srgbClr val="3366FF"/>
                </a:solidFill>
                <a:latin typeface="Arial Black" panose="020B0A04020102020204" pitchFamily="34" charset="0"/>
                <a:ea typeface="+mn-ea"/>
                <a:cs typeface="+mn-cs"/>
              </a:rPr>
              <a:t>TRADITION</a:t>
            </a:r>
            <a:br>
              <a:rPr lang="en-US" altLang="en-US" sz="2400" b="1" dirty="0">
                <a:solidFill>
                  <a:srgbClr val="3366FF"/>
                </a:solidFill>
                <a:latin typeface="Arial Black" panose="020B0A04020102020204" pitchFamily="34" charset="0"/>
                <a:ea typeface="+mn-ea"/>
                <a:cs typeface="+mn-cs"/>
              </a:rPr>
            </a:br>
            <a:r>
              <a:rPr lang="en-US" altLang="en-US" sz="2400" b="1" dirty="0">
                <a:solidFill>
                  <a:srgbClr val="3366FF"/>
                </a:solidFill>
                <a:latin typeface="Arial Black" panose="020B0A04020102020204" pitchFamily="34" charset="0"/>
                <a:ea typeface="+mn-ea"/>
                <a:cs typeface="+mn-cs"/>
              </a:rPr>
              <a:t>DOLLARS AND PERCENTAGE – 2004 – 2019</a:t>
            </a:r>
            <a:br>
              <a:rPr lang="en-US" altLang="en-US" sz="2400" b="1" dirty="0">
                <a:solidFill>
                  <a:srgbClr val="3366FF"/>
                </a:solidFill>
                <a:latin typeface="Arial Black" panose="020B0A04020102020204" pitchFamily="34" charset="0"/>
                <a:ea typeface="+mn-ea"/>
                <a:cs typeface="+mn-cs"/>
              </a:rPr>
            </a:br>
            <a:endParaRPr lang="en-US" sz="2400" dirty="0"/>
          </a:p>
        </p:txBody>
      </p:sp>
      <p:graphicFrame>
        <p:nvGraphicFramePr>
          <p:cNvPr id="7" name="Content Placeholder 6">
            <a:extLst>
              <a:ext uri="{FF2B5EF4-FFF2-40B4-BE49-F238E27FC236}">
                <a16:creationId xmlns:a16="http://schemas.microsoft.com/office/drawing/2014/main" id="{E19A30AD-0CDE-4E81-A92B-A8ECE03495F1}"/>
              </a:ext>
            </a:extLst>
          </p:cNvPr>
          <p:cNvGraphicFramePr>
            <a:graphicFrameLocks noGrp="1"/>
          </p:cNvGraphicFramePr>
          <p:nvPr>
            <p:ph idx="1"/>
            <p:extLst>
              <p:ext uri="{D42A27DB-BD31-4B8C-83A1-F6EECF244321}">
                <p14:modId xmlns:p14="http://schemas.microsoft.com/office/powerpoint/2010/main" val="2890144476"/>
              </p:ext>
            </p:extLst>
          </p:nvPr>
        </p:nvGraphicFramePr>
        <p:xfrm>
          <a:off x="853440" y="1905000"/>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044295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69"/>
            <a:ext cx="12192000" cy="1066801"/>
          </a:xfrm>
          <a:solidFill>
            <a:srgbClr val="BBE0E3"/>
          </a:solidFill>
        </p:spPr>
        <p:txBody>
          <a:bodyPr>
            <a:normAutofit/>
          </a:bodyPr>
          <a:lstStyle/>
          <a:p>
            <a:pPr algn="ctr"/>
            <a:r>
              <a:rPr lang="en-US" altLang="en-US" sz="3200" b="1" dirty="0">
                <a:solidFill>
                  <a:srgbClr val="3366FF"/>
                </a:solidFill>
                <a:latin typeface="Arial Black" panose="020B0A04020102020204" pitchFamily="34" charset="0"/>
              </a:rPr>
              <a:t>2019 AUDIT RESULTS</a:t>
            </a:r>
            <a:endParaRPr lang="en-US" sz="3200" dirty="0">
              <a:solidFill>
                <a:srgbClr val="3366FF"/>
              </a:solidFill>
              <a:latin typeface="Arial Black" panose="020B0A04020102020204" pitchFamily="34" charset="0"/>
            </a:endParaRPr>
          </a:p>
        </p:txBody>
      </p:sp>
      <p:sp>
        <p:nvSpPr>
          <p:cNvPr id="3" name="Content Placeholder 2"/>
          <p:cNvSpPr>
            <a:spLocks noGrp="1"/>
          </p:cNvSpPr>
          <p:nvPr>
            <p:ph idx="1"/>
          </p:nvPr>
        </p:nvSpPr>
        <p:spPr>
          <a:xfrm>
            <a:off x="0" y="1101970"/>
            <a:ext cx="12192000" cy="5756030"/>
          </a:xfrm>
          <a:solidFill>
            <a:srgbClr val="BBE0E3"/>
          </a:solidFill>
        </p:spPr>
        <p:txBody>
          <a:bodyPr>
            <a:normAutofit/>
          </a:bodyPr>
          <a:lstStyle/>
          <a:p>
            <a:pPr marL="515938" indent="-515938">
              <a:lnSpc>
                <a:spcPct val="110000"/>
              </a:lnSpc>
              <a:spcBef>
                <a:spcPts val="0"/>
              </a:spcBef>
              <a:spcAft>
                <a:spcPts val="400"/>
              </a:spcAft>
              <a:buClr>
                <a:srgbClr val="3366FF"/>
              </a:buClr>
              <a:buFont typeface="Wingdings" panose="05000000000000000000" pitchFamily="2" charset="2"/>
              <a:buChar char="v"/>
            </a:pPr>
            <a:r>
              <a:rPr lang="en-US" b="1" dirty="0">
                <a:latin typeface="Arial Narrow" panose="020B0606020202030204" pitchFamily="34" charset="0"/>
              </a:rPr>
              <a:t>Why did the audit take so long?</a:t>
            </a:r>
          </a:p>
          <a:p>
            <a:pPr marL="0" indent="0">
              <a:lnSpc>
                <a:spcPct val="110000"/>
              </a:lnSpc>
              <a:spcBef>
                <a:spcPts val="0"/>
              </a:spcBef>
              <a:spcAft>
                <a:spcPts val="400"/>
              </a:spcAft>
              <a:buClr>
                <a:srgbClr val="3366FF"/>
              </a:buClr>
              <a:buNone/>
            </a:pPr>
            <a:endParaRPr lang="en-US" sz="1100" b="1"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b="1" dirty="0">
                <a:latin typeface="Arial Narrow" panose="020B0606020202030204" pitchFamily="34" charset="0"/>
              </a:rPr>
              <a:t>The audit had to work in 2 accounting systems: Traverse and NetSuite since the transition to NetSuite started mid year</a:t>
            </a:r>
          </a:p>
          <a:p>
            <a:pPr marL="0" indent="0">
              <a:lnSpc>
                <a:spcPct val="110000"/>
              </a:lnSpc>
              <a:spcBef>
                <a:spcPts val="0"/>
              </a:spcBef>
              <a:spcAft>
                <a:spcPts val="400"/>
              </a:spcAft>
              <a:buClr>
                <a:srgbClr val="3366FF"/>
              </a:buClr>
              <a:buNone/>
            </a:pPr>
            <a:endParaRPr lang="en-US" sz="1100" b="1"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b="1" dirty="0">
                <a:latin typeface="Arial Narrow" panose="020B0606020202030204" pitchFamily="34" charset="0"/>
              </a:rPr>
              <a:t>There were ongoing issues with the transition to NetSuite that delayed getting information to the auditors</a:t>
            </a:r>
          </a:p>
          <a:p>
            <a:pPr marL="0" indent="0">
              <a:lnSpc>
                <a:spcPct val="110000"/>
              </a:lnSpc>
              <a:spcBef>
                <a:spcPts val="0"/>
              </a:spcBef>
              <a:spcAft>
                <a:spcPts val="400"/>
              </a:spcAft>
              <a:buClr>
                <a:srgbClr val="3366FF"/>
              </a:buClr>
              <a:buNone/>
            </a:pPr>
            <a:endParaRPr lang="en-US" sz="1000" b="1"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b="1" dirty="0">
                <a:latin typeface="Arial Narrow" panose="020B0606020202030204" pitchFamily="34" charset="0"/>
              </a:rPr>
              <a:t>Onsite audit fieldwork was ongoing when COVID-19 hit and the office had to close; although staff had been making arrangements to complete all the audit work offsite the order to shelter in place came sooner than expected and not everything was prepared</a:t>
            </a:r>
          </a:p>
          <a:p>
            <a:pPr marL="0" indent="0">
              <a:lnSpc>
                <a:spcPct val="110000"/>
              </a:lnSpc>
              <a:spcBef>
                <a:spcPts val="0"/>
              </a:spcBef>
              <a:spcAft>
                <a:spcPts val="400"/>
              </a:spcAft>
              <a:buClr>
                <a:srgbClr val="3366FF"/>
              </a:buClr>
              <a:buNone/>
            </a:pPr>
            <a:endParaRPr lang="en-US" sz="1000" b="1" dirty="0">
              <a:latin typeface="Arial Narrow" panose="020B0606020202030204" pitchFamily="34" charset="0"/>
            </a:endParaRPr>
          </a:p>
          <a:p>
            <a:pPr marL="0" indent="0">
              <a:lnSpc>
                <a:spcPct val="110000"/>
              </a:lnSpc>
              <a:spcBef>
                <a:spcPts val="0"/>
              </a:spcBef>
              <a:spcAft>
                <a:spcPts val="400"/>
              </a:spcAft>
              <a:buClr>
                <a:srgbClr val="3366FF"/>
              </a:buClr>
              <a:buNone/>
            </a:pPr>
            <a:endParaRPr lang="en-US" b="1" dirty="0">
              <a:latin typeface="Arial Narrow" panose="020B0606020202030204" pitchFamily="34" charset="0"/>
            </a:endParaRPr>
          </a:p>
          <a:p>
            <a:pPr marL="0" indent="0">
              <a:lnSpc>
                <a:spcPct val="110000"/>
              </a:lnSpc>
              <a:spcBef>
                <a:spcPts val="0"/>
              </a:spcBef>
              <a:spcAft>
                <a:spcPts val="400"/>
              </a:spcAft>
              <a:buClr>
                <a:srgbClr val="3366FF"/>
              </a:buClr>
              <a:buNone/>
            </a:pPr>
            <a:endParaRPr lang="en-US" sz="1000" b="1" dirty="0">
              <a:latin typeface="Arial Narrow" panose="020B0606020202030204" pitchFamily="34" charset="0"/>
            </a:endParaRPr>
          </a:p>
          <a:p>
            <a:pPr marL="0" indent="0">
              <a:lnSpc>
                <a:spcPct val="110000"/>
              </a:lnSpc>
              <a:spcBef>
                <a:spcPts val="0"/>
              </a:spcBef>
              <a:spcAft>
                <a:spcPts val="400"/>
              </a:spcAft>
              <a:buClr>
                <a:srgbClr val="3366FF"/>
              </a:buClr>
              <a:buNone/>
            </a:pPr>
            <a:endParaRPr lang="en-US" b="1" dirty="0">
              <a:latin typeface="Arial Narrow" panose="020B0606020202030204" pitchFamily="34" charset="0"/>
            </a:endParaRPr>
          </a:p>
          <a:p>
            <a:pPr marL="0" indent="0">
              <a:lnSpc>
                <a:spcPct val="110000"/>
              </a:lnSpc>
              <a:spcBef>
                <a:spcPts val="0"/>
              </a:spcBef>
              <a:spcAft>
                <a:spcPts val="400"/>
              </a:spcAft>
              <a:buClr>
                <a:srgbClr val="3366FF"/>
              </a:buClr>
              <a:buNone/>
            </a:pPr>
            <a:endParaRPr lang="en-US" sz="1000" dirty="0">
              <a:solidFill>
                <a:srgbClr val="FF0000"/>
              </a:solidFill>
              <a:latin typeface="Arial Narrow" panose="020B0606020202030204" pitchFamily="34" charset="0"/>
            </a:endParaRPr>
          </a:p>
          <a:p>
            <a:pPr marL="0" indent="0">
              <a:lnSpc>
                <a:spcPct val="110000"/>
              </a:lnSpc>
              <a:spcBef>
                <a:spcPts val="0"/>
              </a:spcBef>
              <a:spcAft>
                <a:spcPts val="400"/>
              </a:spcAft>
              <a:buClr>
                <a:srgbClr val="3366FF"/>
              </a:buClr>
              <a:buNone/>
            </a:pPr>
            <a:endParaRPr lang="en-US" sz="1000"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endParaRPr lang="en-US"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endParaRPr lang="en-US" dirty="0">
              <a:latin typeface="Arial Narrow" panose="020B0606020202030204" pitchFamily="34" charset="0"/>
            </a:endParaRPr>
          </a:p>
        </p:txBody>
      </p:sp>
    </p:spTree>
    <p:extLst>
      <p:ext uri="{BB962C8B-B14F-4D97-AF65-F5344CB8AC3E}">
        <p14:creationId xmlns:p14="http://schemas.microsoft.com/office/powerpoint/2010/main" val="2398306076"/>
      </p:ext>
    </p:extLst>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ECFF"/>
          </a:solidFill>
        </p:spPr>
        <p:txBody>
          <a:bodyPr/>
          <a:lstStyle/>
          <a:p>
            <a:pPr algn="ctr"/>
            <a:r>
              <a:rPr lang="en-US" dirty="0">
                <a:solidFill>
                  <a:srgbClr val="3333FF"/>
                </a:solidFill>
              </a:rPr>
              <a:t>Questions Received Since Conference</a:t>
            </a:r>
            <a:endParaRPr lang="en-US" dirty="0"/>
          </a:p>
        </p:txBody>
      </p:sp>
      <p:sp>
        <p:nvSpPr>
          <p:cNvPr id="3" name="Content Placeholder 2"/>
          <p:cNvSpPr>
            <a:spLocks noGrp="1"/>
          </p:cNvSpPr>
          <p:nvPr>
            <p:ph idx="1"/>
          </p:nvPr>
        </p:nvSpPr>
        <p:spPr>
          <a:xfrm>
            <a:off x="838200" y="1690688"/>
            <a:ext cx="10515600" cy="4486275"/>
          </a:xfrm>
          <a:solidFill>
            <a:srgbClr val="CCECFF"/>
          </a:solidFill>
        </p:spPr>
        <p:txBody>
          <a:bodyPr>
            <a:normAutofit/>
          </a:bodyPr>
          <a:lstStyle/>
          <a:p>
            <a:endParaRPr lang="en-US" sz="4000" dirty="0">
              <a:solidFill>
                <a:srgbClr val="3333FF"/>
              </a:solidFill>
              <a:latin typeface="Arial Rounded MT Bold" panose="020F0704030504030204" pitchFamily="34" charset="0"/>
            </a:endParaRPr>
          </a:p>
          <a:p>
            <a:endParaRPr lang="en-US" sz="4000" dirty="0">
              <a:solidFill>
                <a:srgbClr val="3333FF"/>
              </a:solidFill>
              <a:latin typeface="Arial Rounded MT Bold" panose="020F0704030504030204" pitchFamily="34" charset="0"/>
            </a:endParaRPr>
          </a:p>
          <a:p>
            <a:pPr algn="ctr"/>
            <a:r>
              <a:rPr lang="en-US" sz="4000" dirty="0">
                <a:solidFill>
                  <a:srgbClr val="3333FF"/>
                </a:solidFill>
                <a:latin typeface="Arial Rounded MT Bold" panose="020F0704030504030204" pitchFamily="34" charset="0"/>
              </a:rPr>
              <a:t>Budgets – Where are they???</a:t>
            </a:r>
          </a:p>
        </p:txBody>
      </p:sp>
      <p:sp>
        <p:nvSpPr>
          <p:cNvPr id="4" name="Slide Number Placeholder 3"/>
          <p:cNvSpPr>
            <a:spLocks noGrp="1"/>
          </p:cNvSpPr>
          <p:nvPr>
            <p:ph type="sldNum" sz="quarter" idx="12"/>
          </p:nvPr>
        </p:nvSpPr>
        <p:spPr/>
        <p:txBody>
          <a:bodyPr/>
          <a:lstStyle/>
          <a:p>
            <a:fld id="{B4BC5ACE-0499-4162-AF48-071B2A343F0E}" type="slidenum">
              <a:rPr lang="en-US" smtClean="0"/>
              <a:t>39</a:t>
            </a:fld>
            <a:endParaRPr lang="en-US" dirty="0"/>
          </a:p>
        </p:txBody>
      </p:sp>
    </p:spTree>
    <p:extLst>
      <p:ext uri="{BB962C8B-B14F-4D97-AF65-F5344CB8AC3E}">
        <p14:creationId xmlns:p14="http://schemas.microsoft.com/office/powerpoint/2010/main" val="3404892698"/>
      </p:ext>
    </p:extLst>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BC5ACE-0499-4162-AF48-071B2A343F0E}" type="slidenum">
              <a:rPr lang="en-US" smtClean="0"/>
              <a:t>40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49351122"/>
              </p:ext>
            </p:extLst>
          </p:nvPr>
        </p:nvGraphicFramePr>
        <p:xfrm>
          <a:off x="2" y="6"/>
          <a:ext cx="12160896" cy="7140832"/>
        </p:xfrm>
        <a:graphic>
          <a:graphicData uri="http://schemas.openxmlformats.org/drawingml/2006/table">
            <a:tbl>
              <a:tblPr>
                <a:tableStyleId>{5C22544A-7EE6-4342-B048-85BDC9FD1C3A}</a:tableStyleId>
              </a:tblPr>
              <a:tblGrid>
                <a:gridCol w="278918">
                  <a:extLst>
                    <a:ext uri="{9D8B030D-6E8A-4147-A177-3AD203B41FA5}">
                      <a16:colId xmlns:a16="http://schemas.microsoft.com/office/drawing/2014/main" val="20000"/>
                    </a:ext>
                  </a:extLst>
                </a:gridCol>
                <a:gridCol w="2401496">
                  <a:extLst>
                    <a:ext uri="{9D8B030D-6E8A-4147-A177-3AD203B41FA5}">
                      <a16:colId xmlns:a16="http://schemas.microsoft.com/office/drawing/2014/main" val="20001"/>
                    </a:ext>
                  </a:extLst>
                </a:gridCol>
                <a:gridCol w="861862">
                  <a:extLst>
                    <a:ext uri="{9D8B030D-6E8A-4147-A177-3AD203B41FA5}">
                      <a16:colId xmlns:a16="http://schemas.microsoft.com/office/drawing/2014/main" val="20002"/>
                    </a:ext>
                  </a:extLst>
                </a:gridCol>
                <a:gridCol w="861862">
                  <a:extLst>
                    <a:ext uri="{9D8B030D-6E8A-4147-A177-3AD203B41FA5}">
                      <a16:colId xmlns:a16="http://schemas.microsoft.com/office/drawing/2014/main" val="20003"/>
                    </a:ext>
                  </a:extLst>
                </a:gridCol>
                <a:gridCol w="861862">
                  <a:extLst>
                    <a:ext uri="{9D8B030D-6E8A-4147-A177-3AD203B41FA5}">
                      <a16:colId xmlns:a16="http://schemas.microsoft.com/office/drawing/2014/main" val="20004"/>
                    </a:ext>
                  </a:extLst>
                </a:gridCol>
                <a:gridCol w="861862">
                  <a:extLst>
                    <a:ext uri="{9D8B030D-6E8A-4147-A177-3AD203B41FA5}">
                      <a16:colId xmlns:a16="http://schemas.microsoft.com/office/drawing/2014/main" val="20005"/>
                    </a:ext>
                  </a:extLst>
                </a:gridCol>
                <a:gridCol w="861862">
                  <a:extLst>
                    <a:ext uri="{9D8B030D-6E8A-4147-A177-3AD203B41FA5}">
                      <a16:colId xmlns:a16="http://schemas.microsoft.com/office/drawing/2014/main" val="20006"/>
                    </a:ext>
                  </a:extLst>
                </a:gridCol>
                <a:gridCol w="861862">
                  <a:extLst>
                    <a:ext uri="{9D8B030D-6E8A-4147-A177-3AD203B41FA5}">
                      <a16:colId xmlns:a16="http://schemas.microsoft.com/office/drawing/2014/main" val="20007"/>
                    </a:ext>
                  </a:extLst>
                </a:gridCol>
                <a:gridCol w="861862">
                  <a:extLst>
                    <a:ext uri="{9D8B030D-6E8A-4147-A177-3AD203B41FA5}">
                      <a16:colId xmlns:a16="http://schemas.microsoft.com/office/drawing/2014/main" val="20008"/>
                    </a:ext>
                  </a:extLst>
                </a:gridCol>
                <a:gridCol w="861862">
                  <a:extLst>
                    <a:ext uri="{9D8B030D-6E8A-4147-A177-3AD203B41FA5}">
                      <a16:colId xmlns:a16="http://schemas.microsoft.com/office/drawing/2014/main" val="20009"/>
                    </a:ext>
                  </a:extLst>
                </a:gridCol>
                <a:gridCol w="861862">
                  <a:extLst>
                    <a:ext uri="{9D8B030D-6E8A-4147-A177-3AD203B41FA5}">
                      <a16:colId xmlns:a16="http://schemas.microsoft.com/office/drawing/2014/main" val="20010"/>
                    </a:ext>
                  </a:extLst>
                </a:gridCol>
                <a:gridCol w="861862">
                  <a:extLst>
                    <a:ext uri="{9D8B030D-6E8A-4147-A177-3AD203B41FA5}">
                      <a16:colId xmlns:a16="http://schemas.microsoft.com/office/drawing/2014/main" val="20011"/>
                    </a:ext>
                  </a:extLst>
                </a:gridCol>
                <a:gridCol w="861862">
                  <a:extLst>
                    <a:ext uri="{9D8B030D-6E8A-4147-A177-3AD203B41FA5}">
                      <a16:colId xmlns:a16="http://schemas.microsoft.com/office/drawing/2014/main" val="20012"/>
                    </a:ext>
                  </a:extLst>
                </a:gridCol>
              </a:tblGrid>
              <a:tr h="852177">
                <a:tc>
                  <a:txBody>
                    <a:bodyPr/>
                    <a:lstStyle/>
                    <a:p>
                      <a:pPr algn="ctr"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rial Black" panose="020B0A04020102020204" pitchFamily="34" charset="0"/>
                        </a:rPr>
                        <a:t>2020</a:t>
                      </a:r>
                    </a:p>
                    <a:p>
                      <a:pPr algn="ctr" fontAlgn="b"/>
                      <a:endParaRPr lang="en-US" sz="900" b="1" i="0" u="none" strike="noStrike" dirty="0">
                        <a:solidFill>
                          <a:srgbClr val="000000"/>
                        </a:solidFill>
                        <a:effectLst/>
                        <a:latin typeface="Arial Black" panose="020B0A04020102020204" pitchFamily="34" charset="0"/>
                      </a:endParaRPr>
                    </a:p>
                    <a:p>
                      <a:pPr algn="ctr" fontAlgn="b"/>
                      <a:r>
                        <a:rPr lang="en-US" sz="1400" b="1" i="0" u="none" strike="noStrike" dirty="0">
                          <a:solidFill>
                            <a:srgbClr val="000000"/>
                          </a:solidFill>
                          <a:effectLst/>
                          <a:latin typeface="Arial Black" panose="020B0A04020102020204" pitchFamily="34" charset="0"/>
                        </a:rPr>
                        <a:t>AAWS/GSO Budget </a:t>
                      </a:r>
                    </a:p>
                    <a:p>
                      <a:pPr algn="ctr" fontAlgn="b"/>
                      <a:endParaRPr lang="en-US" sz="1400" b="1" i="0" u="none" strike="noStrike" dirty="0">
                        <a:solidFill>
                          <a:srgbClr val="000000"/>
                        </a:solidFill>
                        <a:effectLst/>
                        <a:latin typeface="Arial Black" panose="020B0A04020102020204" pitchFamily="34" charset="0"/>
                      </a:endParaRPr>
                    </a:p>
                    <a:p>
                      <a:pPr algn="ctr" fontAlgn="b"/>
                      <a:r>
                        <a:rPr lang="en-US" sz="1400" b="1" i="0" u="none" strike="noStrike" dirty="0">
                          <a:solidFill>
                            <a:srgbClr val="000000"/>
                          </a:solidFill>
                          <a:effectLst/>
                          <a:latin typeface="Arial Black" panose="020B0A04020102020204" pitchFamily="34" charset="0"/>
                        </a:rPr>
                        <a:t>Reforecast 2.01</a:t>
                      </a:r>
                    </a:p>
                    <a:p>
                      <a:pPr algn="ctr" fontAlgn="b"/>
                      <a:endParaRPr lang="en-US" sz="900" b="1" i="0" u="none" strike="noStrike" dirty="0">
                        <a:solidFill>
                          <a:srgbClr val="000000"/>
                        </a:solidFill>
                        <a:effectLst/>
                        <a:latin typeface="Arial Black" panose="020B0A04020102020204" pitchFamily="34" charset="0"/>
                      </a:endParaRPr>
                    </a:p>
                  </a:txBody>
                  <a:tcPr marL="7255" marR="7255" marT="7255" marB="0" anchor="b"/>
                </a:tc>
                <a:tc>
                  <a:txBody>
                    <a:bodyPr/>
                    <a:lstStyle/>
                    <a:p>
                      <a:pPr algn="ctr" fontAlgn="ctr"/>
                      <a:r>
                        <a:rPr lang="en-US" sz="900" b="1" u="none" strike="noStrike" dirty="0">
                          <a:effectLst/>
                        </a:rPr>
                        <a:t> Year End 2019 </a:t>
                      </a:r>
                      <a:endParaRPr lang="en-US" sz="900" b="1" i="0" u="none" strike="noStrike" dirty="0">
                        <a:solidFill>
                          <a:srgbClr val="000000"/>
                        </a:solidFill>
                        <a:effectLst/>
                        <a:latin typeface="Arial" panose="020B0604020202020204" pitchFamily="34" charset="0"/>
                      </a:endParaRPr>
                    </a:p>
                  </a:txBody>
                  <a:tcPr marL="7255" marR="7255" marT="7255" marB="0" anchor="ctr"/>
                </a:tc>
                <a:tc>
                  <a:txBody>
                    <a:bodyPr/>
                    <a:lstStyle/>
                    <a:p>
                      <a:pPr algn="ctr" fontAlgn="ctr"/>
                      <a:r>
                        <a:rPr lang="en-US" sz="900" b="1" u="none" strike="noStrike" dirty="0">
                          <a:effectLst/>
                        </a:rPr>
                        <a:t> Original 2020 Budget </a:t>
                      </a:r>
                      <a:endParaRPr lang="en-US" sz="900" b="1" i="0" u="none" strike="noStrike" dirty="0">
                        <a:solidFill>
                          <a:srgbClr val="000000"/>
                        </a:solidFill>
                        <a:effectLst/>
                        <a:latin typeface="Arial" panose="020B0604020202020204" pitchFamily="34" charset="0"/>
                      </a:endParaRPr>
                    </a:p>
                  </a:txBody>
                  <a:tcPr marL="7255" marR="7255" marT="7255" marB="0" anchor="ctr"/>
                </a:tc>
                <a:tc>
                  <a:txBody>
                    <a:bodyPr/>
                    <a:lstStyle/>
                    <a:p>
                      <a:pPr algn="ctr" fontAlgn="ctr"/>
                      <a:r>
                        <a:rPr lang="en-US" sz="900" b="1" u="none" strike="noStrike" dirty="0">
                          <a:effectLst/>
                        </a:rPr>
                        <a:t> YTD Actual (June) </a:t>
                      </a:r>
                      <a:endParaRPr lang="en-US" sz="900" b="1" i="0" u="none" strike="noStrike" dirty="0">
                        <a:solidFill>
                          <a:srgbClr val="000000"/>
                        </a:solidFill>
                        <a:effectLst/>
                        <a:latin typeface="Arial" panose="020B0604020202020204" pitchFamily="34" charset="0"/>
                      </a:endParaRPr>
                    </a:p>
                  </a:txBody>
                  <a:tcPr marL="7255" marR="7255" marT="7255" marB="0" anchor="ctr"/>
                </a:tc>
                <a:tc>
                  <a:txBody>
                    <a:bodyPr/>
                    <a:lstStyle/>
                    <a:p>
                      <a:pPr algn="ctr" fontAlgn="ctr"/>
                      <a:r>
                        <a:rPr lang="en-US" sz="900" b="1" u="none" strike="noStrike" dirty="0">
                          <a:effectLst/>
                        </a:rPr>
                        <a:t> July </a:t>
                      </a:r>
                      <a:endParaRPr lang="en-US" sz="900" b="1" i="0" u="none" strike="noStrike" dirty="0">
                        <a:solidFill>
                          <a:srgbClr val="000000"/>
                        </a:solidFill>
                        <a:effectLst/>
                        <a:latin typeface="Arial" panose="020B0604020202020204" pitchFamily="34" charset="0"/>
                      </a:endParaRPr>
                    </a:p>
                  </a:txBody>
                  <a:tcPr marL="7255" marR="7255" marT="7255" marB="0" anchor="ctr"/>
                </a:tc>
                <a:tc>
                  <a:txBody>
                    <a:bodyPr/>
                    <a:lstStyle/>
                    <a:p>
                      <a:pPr algn="ctr" fontAlgn="ctr"/>
                      <a:r>
                        <a:rPr lang="en-US" sz="900" b="1" u="none" strike="noStrike" dirty="0">
                          <a:effectLst/>
                        </a:rPr>
                        <a:t> August </a:t>
                      </a:r>
                      <a:endParaRPr lang="en-US" sz="900" b="1" i="0" u="none" strike="noStrike" dirty="0">
                        <a:solidFill>
                          <a:srgbClr val="000000"/>
                        </a:solidFill>
                        <a:effectLst/>
                        <a:latin typeface="Arial" panose="020B0604020202020204" pitchFamily="34" charset="0"/>
                      </a:endParaRPr>
                    </a:p>
                  </a:txBody>
                  <a:tcPr marL="7255" marR="7255" marT="7255" marB="0" anchor="ctr"/>
                </a:tc>
                <a:tc>
                  <a:txBody>
                    <a:bodyPr/>
                    <a:lstStyle/>
                    <a:p>
                      <a:pPr algn="ctr" fontAlgn="ctr"/>
                      <a:r>
                        <a:rPr lang="en-US" sz="900" b="1" u="none" strike="noStrike" dirty="0">
                          <a:effectLst/>
                        </a:rPr>
                        <a:t> September </a:t>
                      </a:r>
                      <a:endParaRPr lang="en-US" sz="900" b="1" i="0" u="none" strike="noStrike" dirty="0">
                        <a:solidFill>
                          <a:srgbClr val="000000"/>
                        </a:solidFill>
                        <a:effectLst/>
                        <a:latin typeface="Arial" panose="020B0604020202020204" pitchFamily="34" charset="0"/>
                      </a:endParaRPr>
                    </a:p>
                  </a:txBody>
                  <a:tcPr marL="7255" marR="7255" marT="7255" marB="0" anchor="ctr"/>
                </a:tc>
                <a:tc>
                  <a:txBody>
                    <a:bodyPr/>
                    <a:lstStyle/>
                    <a:p>
                      <a:pPr algn="ctr" fontAlgn="ctr"/>
                      <a:r>
                        <a:rPr lang="en-US" sz="900" b="1" u="none" strike="noStrike">
                          <a:effectLst/>
                        </a:rPr>
                        <a:t> October  </a:t>
                      </a:r>
                      <a:endParaRPr lang="en-US" sz="900" b="1" i="0" u="none" strike="noStrike">
                        <a:solidFill>
                          <a:srgbClr val="000000"/>
                        </a:solidFill>
                        <a:effectLst/>
                        <a:latin typeface="Arial" panose="020B0604020202020204" pitchFamily="34" charset="0"/>
                      </a:endParaRPr>
                    </a:p>
                  </a:txBody>
                  <a:tcPr marL="7255" marR="7255" marT="7255" marB="0" anchor="ctr"/>
                </a:tc>
                <a:tc>
                  <a:txBody>
                    <a:bodyPr/>
                    <a:lstStyle/>
                    <a:p>
                      <a:pPr algn="ctr" fontAlgn="ctr"/>
                      <a:r>
                        <a:rPr lang="en-US" sz="900" b="1" u="none" strike="noStrike">
                          <a:effectLst/>
                        </a:rPr>
                        <a:t> November </a:t>
                      </a:r>
                      <a:endParaRPr lang="en-US" sz="900" b="1" i="0" u="none" strike="noStrike">
                        <a:solidFill>
                          <a:srgbClr val="000000"/>
                        </a:solidFill>
                        <a:effectLst/>
                        <a:latin typeface="Arial" panose="020B0604020202020204" pitchFamily="34" charset="0"/>
                      </a:endParaRPr>
                    </a:p>
                  </a:txBody>
                  <a:tcPr marL="7255" marR="7255" marT="7255" marB="0" anchor="ctr"/>
                </a:tc>
                <a:tc>
                  <a:txBody>
                    <a:bodyPr/>
                    <a:lstStyle/>
                    <a:p>
                      <a:pPr algn="ctr" fontAlgn="ctr"/>
                      <a:r>
                        <a:rPr lang="en-US" sz="900" b="1" u="none" strike="noStrike">
                          <a:effectLst/>
                        </a:rPr>
                        <a:t> December </a:t>
                      </a:r>
                      <a:endParaRPr lang="en-US" sz="900" b="1" i="0" u="none" strike="noStrike">
                        <a:solidFill>
                          <a:srgbClr val="000000"/>
                        </a:solidFill>
                        <a:effectLst/>
                        <a:latin typeface="Arial" panose="020B0604020202020204" pitchFamily="34" charset="0"/>
                      </a:endParaRPr>
                    </a:p>
                  </a:txBody>
                  <a:tcPr marL="7255" marR="7255" marT="7255" marB="0" anchor="ctr"/>
                </a:tc>
                <a:tc>
                  <a:txBody>
                    <a:bodyPr/>
                    <a:lstStyle/>
                    <a:p>
                      <a:pPr algn="ctr" fontAlgn="ctr"/>
                      <a:r>
                        <a:rPr lang="en-US" sz="900" b="1" u="none" strike="noStrike">
                          <a:effectLst/>
                        </a:rPr>
                        <a:t> Total Balance of Year </a:t>
                      </a:r>
                      <a:endParaRPr lang="en-US" sz="900" b="1" i="0" u="none" strike="noStrike">
                        <a:solidFill>
                          <a:srgbClr val="000000"/>
                        </a:solidFill>
                        <a:effectLst/>
                        <a:latin typeface="Arial" panose="020B0604020202020204" pitchFamily="34" charset="0"/>
                      </a:endParaRPr>
                    </a:p>
                  </a:txBody>
                  <a:tcPr marL="7255" marR="7255" marT="7255" marB="0" anchor="ctr"/>
                </a:tc>
                <a:tc>
                  <a:txBody>
                    <a:bodyPr/>
                    <a:lstStyle/>
                    <a:p>
                      <a:pPr algn="ctr" fontAlgn="ctr"/>
                      <a:r>
                        <a:rPr lang="en-US" sz="900" b="1" u="none" strike="noStrike">
                          <a:effectLst/>
                        </a:rPr>
                        <a:t> Full Year </a:t>
                      </a:r>
                      <a:endParaRPr lang="en-US" sz="900" b="1" i="0" u="none" strike="noStrike">
                        <a:solidFill>
                          <a:srgbClr val="000000"/>
                        </a:solidFill>
                        <a:effectLst/>
                        <a:latin typeface="Arial" panose="020B0604020202020204" pitchFamily="34" charset="0"/>
                      </a:endParaRPr>
                    </a:p>
                  </a:txBody>
                  <a:tcPr marL="7255" marR="7255" marT="7255" marB="0" anchor="ctr"/>
                </a:tc>
                <a:extLst>
                  <a:ext uri="{0D108BD9-81ED-4DB2-BD59-A6C34878D82A}">
                    <a16:rowId xmlns:a16="http://schemas.microsoft.com/office/drawing/2014/main" val="10000"/>
                  </a:ext>
                </a:extLst>
              </a:tr>
              <a:tr h="284059">
                <a:tc gridSpan="2">
                  <a:txBody>
                    <a:bodyPr/>
                    <a:lstStyle/>
                    <a:p>
                      <a:pPr algn="l" fontAlgn="b"/>
                      <a:r>
                        <a:rPr lang="en-US" sz="900" b="1" u="none" strike="noStrike" dirty="0">
                          <a:effectLst/>
                        </a:rPr>
                        <a:t> </a:t>
                      </a:r>
                      <a:r>
                        <a:rPr lang="en-US" sz="1200" b="1" u="none" strike="noStrike" dirty="0">
                          <a:effectLst/>
                        </a:rPr>
                        <a:t>Revenue: </a:t>
                      </a:r>
                      <a:endParaRPr lang="en-US" sz="1200" b="1" i="0" u="none" strike="noStrike" dirty="0">
                        <a:solidFill>
                          <a:srgbClr val="000000"/>
                        </a:solidFill>
                        <a:effectLst/>
                        <a:latin typeface="Arial" panose="020B0604020202020204" pitchFamily="34" charset="0"/>
                      </a:endParaRPr>
                    </a:p>
                  </a:txBody>
                  <a:tcPr marL="7255" marR="7255" marT="7255" marB="0" anchor="b"/>
                </a:tc>
                <a:tc hMerge="1">
                  <a:txBody>
                    <a:bodyPr/>
                    <a:lstStyle/>
                    <a:p>
                      <a:endParaRPr lang="en-US"/>
                    </a:p>
                  </a:txBody>
                  <a:tcPr/>
                </a:tc>
                <a:tc>
                  <a:txBody>
                    <a:bodyPr/>
                    <a:lstStyle/>
                    <a:p>
                      <a:pPr algn="ctr"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01"/>
                  </a:ext>
                </a:extLst>
              </a:tr>
              <a:tr h="284059">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Gross Literature Sales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14,405,491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14,750,000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4,918,121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500,000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600,000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700,000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800,000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1,000,000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4,500,000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9,418,121 </a:t>
                      </a:r>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02"/>
                  </a:ext>
                </a:extLst>
              </a:tr>
              <a:tr h="297585">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Discounts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190,311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200,000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49,694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7,550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9,060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10,570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12,080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13,590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15,100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67,950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117,644 </a:t>
                      </a:r>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03"/>
                  </a:ext>
                </a:extLst>
              </a:tr>
              <a:tr h="284059">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Net Sales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14,215,180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14,550,000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4,868,427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492,450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590,940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689,430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787,920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886,410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984,900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4,432,050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9,300,477 </a:t>
                      </a:r>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04"/>
                  </a:ext>
                </a:extLst>
              </a:tr>
              <a:tr h="284059">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05"/>
                  </a:ext>
                </a:extLst>
              </a:tr>
              <a:tr h="284059">
                <a:tc gridSpan="2">
                  <a:txBody>
                    <a:bodyPr/>
                    <a:lstStyle/>
                    <a:p>
                      <a:pPr algn="l" fontAlgn="b"/>
                      <a:r>
                        <a:rPr lang="en-US" sz="900" b="1" u="none" strike="noStrike" dirty="0">
                          <a:effectLst/>
                        </a:rPr>
                        <a:t>    Cost of Goods Sold: </a:t>
                      </a:r>
                      <a:endParaRPr lang="en-US" sz="900" b="1" i="0" u="none" strike="noStrike" dirty="0">
                        <a:solidFill>
                          <a:srgbClr val="000000"/>
                        </a:solidFill>
                        <a:effectLst/>
                        <a:latin typeface="Arial" panose="020B0604020202020204" pitchFamily="34" charset="0"/>
                      </a:endParaRPr>
                    </a:p>
                  </a:txBody>
                  <a:tcPr marL="7255" marR="7255" marT="7255" marB="0" anchor="b"/>
                </a:tc>
                <a:tc hMerge="1">
                  <a:txBody>
                    <a:bodyPr/>
                    <a:lstStyle/>
                    <a:p>
                      <a:endParaRPr lang="en-US"/>
                    </a:p>
                  </a:txBody>
                  <a:tcPr/>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06"/>
                  </a:ext>
                </a:extLst>
              </a:tr>
              <a:tr h="284059">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Manufacturing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2,883,755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2,750,000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1,215,721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98,490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118,188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137,886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157,584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177,282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196,980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886,410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2,102,131 </a:t>
                      </a:r>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07"/>
                  </a:ext>
                </a:extLst>
              </a:tr>
              <a:tr h="297585">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Warehouse &amp; Shipping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1,972,672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2,000,000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634,817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69,329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83,117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96,906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110,694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124,483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138,272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622,801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1,257,617 </a:t>
                      </a:r>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08"/>
                  </a:ext>
                </a:extLst>
              </a:tr>
              <a:tr h="284059">
                <a:tc gridSpan="2">
                  <a:txBody>
                    <a:bodyPr/>
                    <a:lstStyle/>
                    <a:p>
                      <a:pPr algn="l" fontAlgn="b"/>
                      <a:r>
                        <a:rPr lang="en-US" sz="900" b="1" u="none" strike="noStrike" dirty="0">
                          <a:effectLst/>
                        </a:rPr>
                        <a:t>    Total Cost of Goods Sold </a:t>
                      </a:r>
                      <a:endParaRPr lang="en-US" sz="900" b="1" i="0" u="none" strike="noStrike" dirty="0">
                        <a:solidFill>
                          <a:srgbClr val="000000"/>
                        </a:solidFill>
                        <a:effectLst/>
                        <a:latin typeface="Arial" panose="020B0604020202020204" pitchFamily="34" charset="0"/>
                      </a:endParaRPr>
                    </a:p>
                  </a:txBody>
                  <a:tcPr marL="7255" marR="7255" marT="7255" marB="0" anchor="b"/>
                </a:tc>
                <a:tc hMerge="1">
                  <a:txBody>
                    <a:bodyPr/>
                    <a:lstStyle/>
                    <a:p>
                      <a:endParaRPr lang="en-US"/>
                    </a:p>
                  </a:txBody>
                  <a:tcPr/>
                </a:tc>
                <a:tc>
                  <a:txBody>
                    <a:bodyPr/>
                    <a:lstStyle/>
                    <a:p>
                      <a:pPr algn="l" fontAlgn="b"/>
                      <a:r>
                        <a:rPr lang="en-US" sz="900" b="1" u="none" strike="noStrike">
                          <a:effectLst/>
                        </a:rPr>
                        <a:t>     4,856,427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4,750,000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1,850,537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167,819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201,305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234,792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268,278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301,765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335,252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1,509,211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3,359,748 </a:t>
                      </a:r>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09"/>
                  </a:ext>
                </a:extLst>
              </a:tr>
              <a:tr h="284059">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10"/>
                  </a:ext>
                </a:extLst>
              </a:tr>
              <a:tr h="284059">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Gross Profit From Literature Sales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9,358,753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9,800,000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3,017,890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324,631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389,635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454,638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519,642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584,645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649,648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2,922,839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5,940,729 </a:t>
                      </a:r>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11"/>
                  </a:ext>
                </a:extLst>
              </a:tr>
              <a:tr h="284059">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12"/>
                  </a:ext>
                </a:extLst>
              </a:tr>
              <a:tr h="284059">
                <a:tc gridSpan="2">
                  <a:txBody>
                    <a:bodyPr/>
                    <a:lstStyle/>
                    <a:p>
                      <a:pPr algn="l" fontAlgn="b"/>
                      <a:r>
                        <a:rPr lang="en-US" sz="900" b="1" u="none" strike="noStrike" dirty="0">
                          <a:effectLst/>
                        </a:rPr>
                        <a:t>     Contributions: </a:t>
                      </a:r>
                      <a:endParaRPr lang="en-US" sz="900" b="1" i="0" u="none" strike="noStrike" dirty="0">
                        <a:solidFill>
                          <a:srgbClr val="000000"/>
                        </a:solidFill>
                        <a:effectLst/>
                        <a:latin typeface="Arial" panose="020B0604020202020204" pitchFamily="34" charset="0"/>
                      </a:endParaRPr>
                    </a:p>
                  </a:txBody>
                  <a:tcPr marL="7255" marR="7255" marT="7255" marB="0" anchor="b"/>
                </a:tc>
                <a:tc hMerge="1">
                  <a:txBody>
                    <a:bodyPr/>
                    <a:lstStyle/>
                    <a:p>
                      <a:endParaRPr lang="en-US"/>
                    </a:p>
                  </a:txBody>
                  <a:tcPr/>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13"/>
                  </a:ext>
                </a:extLst>
              </a:tr>
              <a:tr h="284059">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Individual/Groups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8,863,480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9,000,000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4,086,924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883,579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900,000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5,383,579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9,470,503 </a:t>
                      </a:r>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14"/>
                  </a:ext>
                </a:extLst>
              </a:tr>
              <a:tr h="284059">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Area Delegate Fees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147,600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19,800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19,800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167,400 </a:t>
                      </a:r>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15"/>
                  </a:ext>
                </a:extLst>
              </a:tr>
              <a:tr h="284059">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Additional Area Contributions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103,346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103,346 </a:t>
                      </a:r>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16"/>
                  </a:ext>
                </a:extLst>
              </a:tr>
              <a:tr h="297585">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World Service Meeting &amp; ILF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20,468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20,468 </a:t>
                      </a:r>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17"/>
                  </a:ext>
                </a:extLst>
              </a:tr>
              <a:tr h="284059">
                <a:tc gridSpan="2">
                  <a:txBody>
                    <a:bodyPr/>
                    <a:lstStyle/>
                    <a:p>
                      <a:pPr algn="l" fontAlgn="b"/>
                      <a:r>
                        <a:rPr lang="en-US" sz="900" b="1" u="none" strike="noStrike" dirty="0">
                          <a:effectLst/>
                        </a:rPr>
                        <a:t>     Total Contributions </a:t>
                      </a:r>
                      <a:endParaRPr lang="en-US" sz="900" b="1" i="0" u="none" strike="noStrike" dirty="0">
                        <a:solidFill>
                          <a:srgbClr val="000000"/>
                        </a:solidFill>
                        <a:effectLst/>
                        <a:latin typeface="Arial" panose="020B0604020202020204" pitchFamily="34" charset="0"/>
                      </a:endParaRPr>
                    </a:p>
                  </a:txBody>
                  <a:tcPr marL="7255" marR="7255" marT="7255" marB="0" anchor="b"/>
                </a:tc>
                <a:tc hMerge="1">
                  <a:txBody>
                    <a:bodyPr/>
                    <a:lstStyle/>
                    <a:p>
                      <a:endParaRPr lang="en-US"/>
                    </a:p>
                  </a:txBody>
                  <a:tcPr/>
                </a:tc>
                <a:tc>
                  <a:txBody>
                    <a:bodyPr/>
                    <a:lstStyle/>
                    <a:p>
                      <a:pPr algn="l" fontAlgn="b"/>
                      <a:r>
                        <a:rPr lang="en-US" sz="900" b="1" u="none" strike="noStrike">
                          <a:effectLst/>
                        </a:rPr>
                        <a:t>     8,863,480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9,000,000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4,358,338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903,379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5,403,379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9,761,717 </a:t>
                      </a:r>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18"/>
                  </a:ext>
                </a:extLst>
              </a:tr>
              <a:tr h="284059">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19"/>
                  </a:ext>
                </a:extLst>
              </a:tr>
              <a:tr h="284059">
                <a:tc gridSpan="2">
                  <a:txBody>
                    <a:bodyPr/>
                    <a:lstStyle/>
                    <a:p>
                      <a:pPr algn="l" fontAlgn="b"/>
                      <a:r>
                        <a:rPr lang="en-US" sz="900" b="1" u="none" strike="noStrike" dirty="0">
                          <a:effectLst/>
                        </a:rPr>
                        <a:t> Total Revenue </a:t>
                      </a:r>
                      <a:endParaRPr lang="en-US" sz="900" b="1" i="0" u="none" strike="noStrike" dirty="0">
                        <a:solidFill>
                          <a:srgbClr val="000000"/>
                        </a:solidFill>
                        <a:effectLst/>
                        <a:latin typeface="Arial" panose="020B0604020202020204" pitchFamily="34" charset="0"/>
                      </a:endParaRPr>
                    </a:p>
                  </a:txBody>
                  <a:tcPr marL="7255" marR="7255" marT="7255" marB="0" anchor="b"/>
                </a:tc>
                <a:tc hMerge="1">
                  <a:txBody>
                    <a:bodyPr/>
                    <a:lstStyle/>
                    <a:p>
                      <a:endParaRPr lang="en-US"/>
                    </a:p>
                  </a:txBody>
                  <a:tcPr/>
                </a:tc>
                <a:tc>
                  <a:txBody>
                    <a:bodyPr/>
                    <a:lstStyle/>
                    <a:p>
                      <a:pPr algn="l" fontAlgn="b"/>
                      <a:r>
                        <a:rPr lang="en-US" sz="900" b="1" u="none" strike="noStrike">
                          <a:effectLst/>
                        </a:rPr>
                        <a:t>   18,222,233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18,800,000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7,376,228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1,228,010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1,289,635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1,354,638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1,419,642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1,484,645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a:effectLst/>
                        </a:rPr>
                        <a:t>     1,549,648 </a:t>
                      </a:r>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8,326,218 </a:t>
                      </a:r>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r>
                        <a:rPr lang="en-US" sz="900" b="1" u="none" strike="noStrike" dirty="0">
                          <a:effectLst/>
                        </a:rPr>
                        <a:t>   15,702,447 </a:t>
                      </a:r>
                      <a:endParaRPr lang="en-US" sz="900" b="1" i="0" u="none" strike="noStrike" dirty="0">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20"/>
                  </a:ext>
                </a:extLst>
              </a:tr>
              <a:tr h="284059">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7255" marR="7255" marT="7255" marB="0" anchor="b"/>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166903596"/>
      </p:ext>
    </p:extLst>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BC5ACE-0499-4162-AF48-071B2A343F0E}" type="slidenum">
              <a:rPr lang="en-US" smtClean="0"/>
              <a:t>41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67417492"/>
              </p:ext>
            </p:extLst>
          </p:nvPr>
        </p:nvGraphicFramePr>
        <p:xfrm>
          <a:off x="0" y="76201"/>
          <a:ext cx="12191999" cy="6781793"/>
        </p:xfrm>
        <a:graphic>
          <a:graphicData uri="http://schemas.openxmlformats.org/drawingml/2006/table">
            <a:tbl>
              <a:tblPr>
                <a:tableStyleId>{5C22544A-7EE6-4342-B048-85BDC9FD1C3A}</a:tableStyleId>
              </a:tblPr>
              <a:tblGrid>
                <a:gridCol w="276900">
                  <a:extLst>
                    <a:ext uri="{9D8B030D-6E8A-4147-A177-3AD203B41FA5}">
                      <a16:colId xmlns:a16="http://schemas.microsoft.com/office/drawing/2014/main" val="20000"/>
                    </a:ext>
                  </a:extLst>
                </a:gridCol>
                <a:gridCol w="2408195">
                  <a:extLst>
                    <a:ext uri="{9D8B030D-6E8A-4147-A177-3AD203B41FA5}">
                      <a16:colId xmlns:a16="http://schemas.microsoft.com/office/drawing/2014/main" val="20001"/>
                    </a:ext>
                  </a:extLst>
                </a:gridCol>
                <a:gridCol w="864264">
                  <a:extLst>
                    <a:ext uri="{9D8B030D-6E8A-4147-A177-3AD203B41FA5}">
                      <a16:colId xmlns:a16="http://schemas.microsoft.com/office/drawing/2014/main" val="20002"/>
                    </a:ext>
                  </a:extLst>
                </a:gridCol>
                <a:gridCol w="864264">
                  <a:extLst>
                    <a:ext uri="{9D8B030D-6E8A-4147-A177-3AD203B41FA5}">
                      <a16:colId xmlns:a16="http://schemas.microsoft.com/office/drawing/2014/main" val="20003"/>
                    </a:ext>
                  </a:extLst>
                </a:gridCol>
                <a:gridCol w="864264">
                  <a:extLst>
                    <a:ext uri="{9D8B030D-6E8A-4147-A177-3AD203B41FA5}">
                      <a16:colId xmlns:a16="http://schemas.microsoft.com/office/drawing/2014/main" val="20004"/>
                    </a:ext>
                  </a:extLst>
                </a:gridCol>
                <a:gridCol w="864264">
                  <a:extLst>
                    <a:ext uri="{9D8B030D-6E8A-4147-A177-3AD203B41FA5}">
                      <a16:colId xmlns:a16="http://schemas.microsoft.com/office/drawing/2014/main" val="20005"/>
                    </a:ext>
                  </a:extLst>
                </a:gridCol>
                <a:gridCol w="864264">
                  <a:extLst>
                    <a:ext uri="{9D8B030D-6E8A-4147-A177-3AD203B41FA5}">
                      <a16:colId xmlns:a16="http://schemas.microsoft.com/office/drawing/2014/main" val="20006"/>
                    </a:ext>
                  </a:extLst>
                </a:gridCol>
                <a:gridCol w="864264">
                  <a:extLst>
                    <a:ext uri="{9D8B030D-6E8A-4147-A177-3AD203B41FA5}">
                      <a16:colId xmlns:a16="http://schemas.microsoft.com/office/drawing/2014/main" val="20007"/>
                    </a:ext>
                  </a:extLst>
                </a:gridCol>
                <a:gridCol w="864264">
                  <a:extLst>
                    <a:ext uri="{9D8B030D-6E8A-4147-A177-3AD203B41FA5}">
                      <a16:colId xmlns:a16="http://schemas.microsoft.com/office/drawing/2014/main" val="20008"/>
                    </a:ext>
                  </a:extLst>
                </a:gridCol>
                <a:gridCol w="864264">
                  <a:extLst>
                    <a:ext uri="{9D8B030D-6E8A-4147-A177-3AD203B41FA5}">
                      <a16:colId xmlns:a16="http://schemas.microsoft.com/office/drawing/2014/main" val="20009"/>
                    </a:ext>
                  </a:extLst>
                </a:gridCol>
                <a:gridCol w="864264">
                  <a:extLst>
                    <a:ext uri="{9D8B030D-6E8A-4147-A177-3AD203B41FA5}">
                      <a16:colId xmlns:a16="http://schemas.microsoft.com/office/drawing/2014/main" val="20010"/>
                    </a:ext>
                  </a:extLst>
                </a:gridCol>
                <a:gridCol w="864264">
                  <a:extLst>
                    <a:ext uri="{9D8B030D-6E8A-4147-A177-3AD203B41FA5}">
                      <a16:colId xmlns:a16="http://schemas.microsoft.com/office/drawing/2014/main" val="20011"/>
                    </a:ext>
                  </a:extLst>
                </a:gridCol>
                <a:gridCol w="864264">
                  <a:extLst>
                    <a:ext uri="{9D8B030D-6E8A-4147-A177-3AD203B41FA5}">
                      <a16:colId xmlns:a16="http://schemas.microsoft.com/office/drawing/2014/main" val="20012"/>
                    </a:ext>
                  </a:extLst>
                </a:gridCol>
              </a:tblGrid>
              <a:tr h="218499">
                <a:tc gridSpan="2">
                  <a:txBody>
                    <a:bodyPr/>
                    <a:lstStyle/>
                    <a:p>
                      <a:pPr algn="l" fontAlgn="b"/>
                      <a:r>
                        <a:rPr lang="en-US" sz="800" u="none" strike="noStrike" dirty="0">
                          <a:effectLst/>
                        </a:rPr>
                        <a:t> </a:t>
                      </a:r>
                      <a:r>
                        <a:rPr lang="en-US" sz="1200" b="1" u="none" strike="noStrike" dirty="0">
                          <a:effectLst/>
                        </a:rPr>
                        <a:t>Expenses: </a:t>
                      </a:r>
                      <a:endParaRPr lang="en-US" sz="1200" b="1" i="0" u="none" strike="noStrike" dirty="0">
                        <a:solidFill>
                          <a:srgbClr val="000000"/>
                        </a:solidFill>
                        <a:effectLst/>
                        <a:latin typeface="Arial" panose="020B0604020202020204" pitchFamily="34" charset="0"/>
                      </a:endParaRPr>
                    </a:p>
                  </a:txBody>
                  <a:tcPr marL="6676" marR="6676" marT="6676" marB="0" anchor="b"/>
                </a:tc>
                <a:tc hMerge="1">
                  <a:txBody>
                    <a:bodyPr/>
                    <a:lstStyle/>
                    <a:p>
                      <a:endParaRPr lang="en-US"/>
                    </a:p>
                  </a:txBody>
                  <a:tcPr/>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00"/>
                  </a:ext>
                </a:extLst>
              </a:tr>
              <a:tr h="218499">
                <a:tc gridSpan="2">
                  <a:txBody>
                    <a:bodyPr/>
                    <a:lstStyle/>
                    <a:p>
                      <a:pPr algn="l" fontAlgn="b"/>
                      <a:r>
                        <a:rPr lang="en-US" sz="800" b="1" u="none" strike="noStrike" dirty="0">
                          <a:effectLst/>
                        </a:rPr>
                        <a:t>    Payroll &amp; Benefits </a:t>
                      </a:r>
                      <a:endParaRPr lang="en-US" sz="800" b="1" i="0" u="none" strike="noStrike" dirty="0">
                        <a:solidFill>
                          <a:srgbClr val="000000"/>
                        </a:solidFill>
                        <a:effectLst/>
                        <a:latin typeface="Arial" panose="020B0604020202020204" pitchFamily="34" charset="0"/>
                      </a:endParaRPr>
                    </a:p>
                  </a:txBody>
                  <a:tcPr marL="6676" marR="6676" marT="6676" marB="0" anchor="b"/>
                </a:tc>
                <a:tc hMerge="1">
                  <a:txBody>
                    <a:bodyPr/>
                    <a:lstStyle/>
                    <a:p>
                      <a:endParaRPr lang="en-US"/>
                    </a:p>
                  </a:txBody>
                  <a:tcPr/>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01"/>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Salaries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7,863,018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8,547,225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3,917,965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925,000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620,000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586,000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541,000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541,000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811,500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4,024,500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7,942,465 </a:t>
                      </a:r>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02"/>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Severance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500,000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500,000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1,000,000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1,000,000 </a:t>
                      </a:r>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03"/>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Payroll Taxes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561,783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640,000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329,461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69,375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46,500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43,950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40,575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40,575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60,863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301,838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631,299 </a:t>
                      </a:r>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04"/>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Insurance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1,361,858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1,450,000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703,230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117,000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22,805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110,000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110,000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110,000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110,000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579,805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1,283,035 </a:t>
                      </a:r>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05"/>
                  </a:ext>
                </a:extLst>
              </a:tr>
              <a:tr h="228904">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Retirement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1,852,271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1,875,000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178,728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30,000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30,000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180,000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358,728 </a:t>
                      </a:r>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06"/>
                  </a:ext>
                </a:extLst>
              </a:tr>
              <a:tr h="218499">
                <a:tc gridSpan="2">
                  <a:txBody>
                    <a:bodyPr/>
                    <a:lstStyle/>
                    <a:p>
                      <a:pPr algn="l" fontAlgn="b"/>
                      <a:r>
                        <a:rPr lang="en-US" sz="800" b="1" u="none" strike="noStrike">
                          <a:effectLst/>
                        </a:rPr>
                        <a:t>    Subtotal Payroll &amp; Benefits </a:t>
                      </a:r>
                      <a:endParaRPr lang="en-US" sz="800" b="1" i="0" u="none" strike="noStrike">
                        <a:solidFill>
                          <a:srgbClr val="000000"/>
                        </a:solidFill>
                        <a:effectLst/>
                        <a:latin typeface="Arial" panose="020B0604020202020204" pitchFamily="34" charset="0"/>
                      </a:endParaRPr>
                    </a:p>
                  </a:txBody>
                  <a:tcPr marL="6676" marR="6676" marT="6676" marB="0" anchor="b"/>
                </a:tc>
                <a:tc hMerge="1">
                  <a:txBody>
                    <a:bodyPr/>
                    <a:lstStyle/>
                    <a:p>
                      <a:endParaRPr lang="en-US"/>
                    </a:p>
                  </a:txBody>
                  <a:tcPr/>
                </a:tc>
                <a:tc>
                  <a:txBody>
                    <a:bodyPr/>
                    <a:lstStyle/>
                    <a:p>
                      <a:pPr algn="l" fontAlgn="b"/>
                      <a:r>
                        <a:rPr lang="en-US" sz="800" b="1" u="none" strike="noStrike">
                          <a:effectLst/>
                        </a:rPr>
                        <a:t>   11,638,930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12,512,225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5,129,384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1,141,375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719,305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1,269,950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1,221,575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721,575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1,012,363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6,086,143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11,215,526 </a:t>
                      </a:r>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07"/>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08"/>
                  </a:ext>
                </a:extLst>
              </a:tr>
              <a:tr h="218499">
                <a:tc gridSpan="2">
                  <a:txBody>
                    <a:bodyPr/>
                    <a:lstStyle/>
                    <a:p>
                      <a:pPr algn="l" fontAlgn="b"/>
                      <a:r>
                        <a:rPr lang="en-US" sz="800" b="1" u="none" strike="noStrike">
                          <a:effectLst/>
                        </a:rPr>
                        <a:t>   Other Expenses </a:t>
                      </a:r>
                      <a:endParaRPr lang="en-US" sz="800" b="1" i="0" u="none" strike="noStrike">
                        <a:solidFill>
                          <a:srgbClr val="000000"/>
                        </a:solidFill>
                        <a:effectLst/>
                        <a:latin typeface="Arial" panose="020B0604020202020204" pitchFamily="34" charset="0"/>
                      </a:endParaRPr>
                    </a:p>
                  </a:txBody>
                  <a:tcPr marL="6676" marR="6676" marT="6676" marB="0" anchor="b"/>
                </a:tc>
                <a:tc hMerge="1">
                  <a:txBody>
                    <a:bodyPr/>
                    <a:lstStyle/>
                    <a:p>
                      <a:endParaRPr lang="en-US"/>
                    </a:p>
                  </a:txBody>
                  <a:tcPr/>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09"/>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Other program printing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362,482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355,000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49,763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41,041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100,000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141,041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190,804 </a:t>
                      </a:r>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10"/>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Mailing, labor etc.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118,261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140,000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28,074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4,700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4,700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4,700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4,700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4,700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4,700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28,200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56,274 </a:t>
                      </a:r>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11"/>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Postage &amp; express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276,287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350,000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34,084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5,700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5,700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5,700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5,700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5,700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5,700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34,200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68,284 </a:t>
                      </a:r>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12"/>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Editorial services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95,316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95,000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18,082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3,013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3,013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3,013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3,013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3,013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3,013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18,078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36,160 </a:t>
                      </a:r>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13"/>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Other literature assist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3,585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1,485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1,485 </a:t>
                      </a:r>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14"/>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Selling expenses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161,330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221,330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151,722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16,573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13,000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13,000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13,000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13,000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13,000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81,573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233,295 </a:t>
                      </a:r>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15"/>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Professional fees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677,653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360,000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232,110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25,000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25,000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25,000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25,000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25,000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25,000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150,000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382,110 </a:t>
                      </a:r>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16"/>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Contracted services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2,031,948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1,673,805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961,098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202,425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113,110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142,386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109,498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110,110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107,204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784,733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1,745,831 </a:t>
                      </a:r>
                      <a:endParaRPr lang="en-US" sz="800" b="1" i="0" u="none" strike="noStrike">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17"/>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Occupancy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895,933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1,046,500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480,525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83,705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80,200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80,200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80,200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80,200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80,200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484,705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965,230 </a:t>
                      </a:r>
                      <a:endParaRPr lang="en-US" sz="800" b="1" i="0" u="none" strike="noStrike" dirty="0">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18"/>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Telephone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136,883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145,000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79,123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13,000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13,000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13,000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13,000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13,000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13,000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78,000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157,123 </a:t>
                      </a:r>
                      <a:endParaRPr lang="en-US" sz="800" b="1" i="0" u="none" strike="noStrike" dirty="0">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19"/>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Furniture &amp; equip maint.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56,128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56,000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15,198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2,600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2,600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2,600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2,600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2,600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2,600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15,600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30,798 </a:t>
                      </a:r>
                      <a:endParaRPr lang="en-US" sz="800" b="1" i="0" u="none" strike="noStrike" dirty="0">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20"/>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Furniture &amp; equipment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124,369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130,000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17,663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3,500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3,500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3,500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3,500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3,500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3,500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21,000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38,663 </a:t>
                      </a:r>
                      <a:endParaRPr lang="en-US" sz="800" b="1" i="0" u="none" strike="noStrike" dirty="0">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21"/>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Stationery &amp; office expense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187,258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180,000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42,293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7,000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7,000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15,000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15,000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10,000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7,000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61,000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103,293 </a:t>
                      </a:r>
                      <a:endParaRPr lang="en-US" sz="800" b="1" i="0" u="none" strike="noStrike" dirty="0">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22"/>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Office service &amp; expense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497,150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420,000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222,511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37,000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37,000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37,000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37,000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37,000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37,000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222,000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444,511 </a:t>
                      </a:r>
                      <a:endParaRPr lang="en-US" sz="800" b="1" i="0" u="none" strike="noStrike" dirty="0">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23"/>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a:effectLst/>
                        </a:rPr>
                        <a:t> Travel, meals, &amp; accommodations </a:t>
                      </a:r>
                      <a:endParaRPr lang="en-US" sz="800" b="1" i="0" u="none" strike="noStrike">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1,329,403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1,100,000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179,674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4,500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2,000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14,500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194,174 </a:t>
                      </a:r>
                      <a:endParaRPr lang="en-US" sz="800" b="1" i="0" u="none" strike="noStrike" dirty="0">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24"/>
                  </a:ext>
                </a:extLst>
              </a:tr>
              <a:tr h="216418">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ctr"/>
                      <a:r>
                        <a:rPr lang="en-US" sz="800" b="1" u="none" strike="noStrike" dirty="0">
                          <a:effectLst/>
                        </a:rPr>
                        <a:t> Bad debts </a:t>
                      </a:r>
                      <a:endParaRPr lang="en-US" sz="800" b="1" i="0" u="none" strike="noStrike" dirty="0">
                        <a:solidFill>
                          <a:srgbClr val="000000"/>
                        </a:solidFill>
                        <a:effectLst/>
                        <a:latin typeface="Arial" panose="020B0604020202020204" pitchFamily="34" charset="0"/>
                      </a:endParaRPr>
                    </a:p>
                  </a:txBody>
                  <a:tcPr marL="6676" marR="6676" marT="6676" marB="0" anchor="ctr"/>
                </a:tc>
                <a:tc>
                  <a:txBody>
                    <a:bodyPr/>
                    <a:lstStyle/>
                    <a:p>
                      <a:pPr algn="l" fontAlgn="b"/>
                      <a:r>
                        <a:rPr lang="en-US" sz="800" b="1" u="none" strike="noStrike">
                          <a:effectLst/>
                        </a:rPr>
                        <a:t>             8,972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4,000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2,392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300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300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1,800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4,192 </a:t>
                      </a:r>
                      <a:endParaRPr lang="en-US" sz="800" b="1" i="0" u="none" strike="noStrike" dirty="0">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25"/>
                  </a:ext>
                </a:extLst>
              </a:tr>
              <a:tr h="218499">
                <a:tc gridSpan="2">
                  <a:txBody>
                    <a:bodyPr/>
                    <a:lstStyle/>
                    <a:p>
                      <a:pPr algn="l" fontAlgn="b"/>
                      <a:r>
                        <a:rPr lang="en-US" sz="800" b="1" u="none" strike="noStrike">
                          <a:effectLst/>
                        </a:rPr>
                        <a:t>   Total Other Expenses </a:t>
                      </a:r>
                      <a:endParaRPr lang="en-US" sz="800" b="1" i="0" u="none" strike="noStrike">
                        <a:solidFill>
                          <a:srgbClr val="000000"/>
                        </a:solidFill>
                        <a:effectLst/>
                        <a:latin typeface="Arial" panose="020B0604020202020204" pitchFamily="34" charset="0"/>
                      </a:endParaRPr>
                    </a:p>
                  </a:txBody>
                  <a:tcPr marL="6676" marR="6676" marT="6676" marB="0" anchor="b"/>
                </a:tc>
                <a:tc hMerge="1">
                  <a:txBody>
                    <a:bodyPr/>
                    <a:lstStyle/>
                    <a:p>
                      <a:endParaRPr lang="en-US"/>
                    </a:p>
                  </a:txBody>
                  <a:tcPr/>
                </a:tc>
                <a:tc>
                  <a:txBody>
                    <a:bodyPr/>
                    <a:lstStyle/>
                    <a:p>
                      <a:pPr algn="l" fontAlgn="b"/>
                      <a:r>
                        <a:rPr lang="en-US" sz="800" b="1" u="none" strike="noStrike">
                          <a:effectLst/>
                        </a:rPr>
                        <a:t>     6,962,958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6,286,635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2,515,796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450,057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410,123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347,399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314,511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310,123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304,217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2,136,430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4,652,226 </a:t>
                      </a:r>
                      <a:endParaRPr lang="en-US" sz="800" b="1" i="0" u="none" strike="noStrike" dirty="0">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26"/>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 </a:t>
                      </a:r>
                      <a:endParaRPr lang="en-US" sz="800" b="1" i="0" u="none" strike="noStrike" dirty="0">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27"/>
                  </a:ext>
                </a:extLst>
              </a:tr>
              <a:tr h="218499">
                <a:tc gridSpan="2">
                  <a:txBody>
                    <a:bodyPr/>
                    <a:lstStyle/>
                    <a:p>
                      <a:pPr algn="l" fontAlgn="b"/>
                      <a:r>
                        <a:rPr lang="en-US" sz="800" b="1" u="none" strike="noStrike">
                          <a:effectLst/>
                        </a:rPr>
                        <a:t> Total Expenses </a:t>
                      </a:r>
                      <a:endParaRPr lang="en-US" sz="800" b="1" i="0" u="none" strike="noStrike">
                        <a:solidFill>
                          <a:srgbClr val="000000"/>
                        </a:solidFill>
                        <a:effectLst/>
                        <a:latin typeface="Arial" panose="020B0604020202020204" pitchFamily="34" charset="0"/>
                      </a:endParaRPr>
                    </a:p>
                  </a:txBody>
                  <a:tcPr marL="6676" marR="6676" marT="6676" marB="0" anchor="b"/>
                </a:tc>
                <a:tc hMerge="1">
                  <a:txBody>
                    <a:bodyPr/>
                    <a:lstStyle/>
                    <a:p>
                      <a:endParaRPr lang="en-US"/>
                    </a:p>
                  </a:txBody>
                  <a:tcPr/>
                </a:tc>
                <a:tc>
                  <a:txBody>
                    <a:bodyPr/>
                    <a:lstStyle/>
                    <a:p>
                      <a:pPr algn="l" fontAlgn="b"/>
                      <a:r>
                        <a:rPr lang="en-US" sz="800" b="1" u="none" strike="noStrike">
                          <a:effectLst/>
                        </a:rPr>
                        <a:t>   18,601,888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18,798,860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7,645,180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1,591,432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1,129,428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1,617,349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1,536,086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1,031,698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1,316,580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8,222,573 </a:t>
                      </a:r>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15,867,752 </a:t>
                      </a:r>
                      <a:endParaRPr lang="en-US" sz="800" b="1" i="0" u="none" strike="noStrike" dirty="0">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28"/>
                  </a:ext>
                </a:extLst>
              </a:tr>
              <a:tr h="218499">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endParaRPr lang="en-US" sz="800" b="1" i="0" u="none" strike="noStrike" dirty="0">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 </a:t>
                      </a:r>
                      <a:endParaRPr lang="en-US" sz="800" b="1" i="0" u="none" strike="noStrike" dirty="0">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29"/>
                  </a:ext>
                </a:extLst>
              </a:tr>
              <a:tr h="218499">
                <a:tc gridSpan="2">
                  <a:txBody>
                    <a:bodyPr/>
                    <a:lstStyle/>
                    <a:p>
                      <a:pPr algn="l" fontAlgn="b"/>
                      <a:r>
                        <a:rPr lang="en-US" sz="800" b="1" u="none" strike="noStrike">
                          <a:effectLst/>
                        </a:rPr>
                        <a:t> Net Income (Loss) </a:t>
                      </a:r>
                      <a:endParaRPr lang="en-US" sz="800" b="1" i="0" u="none" strike="noStrike">
                        <a:solidFill>
                          <a:srgbClr val="000000"/>
                        </a:solidFill>
                        <a:effectLst/>
                        <a:latin typeface="Arial" panose="020B0604020202020204" pitchFamily="34" charset="0"/>
                      </a:endParaRPr>
                    </a:p>
                  </a:txBody>
                  <a:tcPr marL="6676" marR="6676" marT="6676" marB="0" anchor="b"/>
                </a:tc>
                <a:tc hMerge="1">
                  <a:txBody>
                    <a:bodyPr/>
                    <a:lstStyle/>
                    <a:p>
                      <a:endParaRPr lang="en-US"/>
                    </a:p>
                  </a:txBody>
                  <a:tcPr/>
                </a:tc>
                <a:tc>
                  <a:txBody>
                    <a:bodyPr/>
                    <a:lstStyle/>
                    <a:p>
                      <a:pPr algn="l" fontAlgn="b"/>
                      <a:r>
                        <a:rPr lang="en-US" sz="800" b="1" u="none" strike="noStrike">
                          <a:effectLst/>
                        </a:rPr>
                        <a:t>       (379,655)</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1,140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(268,952)</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(363,422)</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160,207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(262,711)</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(116,444)</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452,947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233,069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a:effectLst/>
                        </a:rPr>
                        <a:t>        103,646 </a:t>
                      </a:r>
                      <a:endParaRPr lang="en-US" sz="800" b="1" i="0" u="none" strike="noStrike">
                        <a:solidFill>
                          <a:srgbClr val="000000"/>
                        </a:solidFill>
                        <a:effectLst/>
                        <a:latin typeface="Arial" panose="020B0604020202020204" pitchFamily="34" charset="0"/>
                      </a:endParaRPr>
                    </a:p>
                  </a:txBody>
                  <a:tcPr marL="6676" marR="6676" marT="6676" marB="0" anchor="b"/>
                </a:tc>
                <a:tc>
                  <a:txBody>
                    <a:bodyPr/>
                    <a:lstStyle/>
                    <a:p>
                      <a:pPr algn="l" fontAlgn="b"/>
                      <a:r>
                        <a:rPr lang="en-US" sz="800" b="1" u="none" strike="noStrike" dirty="0">
                          <a:effectLst/>
                        </a:rPr>
                        <a:t>       (165,306)</a:t>
                      </a:r>
                      <a:endParaRPr lang="en-US" sz="800" b="1" i="0" u="none" strike="noStrike" dirty="0">
                        <a:solidFill>
                          <a:srgbClr val="000000"/>
                        </a:solidFill>
                        <a:effectLst/>
                        <a:latin typeface="Arial" panose="020B0604020202020204" pitchFamily="34" charset="0"/>
                      </a:endParaRPr>
                    </a:p>
                  </a:txBody>
                  <a:tcPr marL="6676" marR="6676" marT="6676" marB="0" anchor="b"/>
                </a:tc>
                <a:extLst>
                  <a:ext uri="{0D108BD9-81ED-4DB2-BD59-A6C34878D82A}">
                    <a16:rowId xmlns:a16="http://schemas.microsoft.com/office/drawing/2014/main" val="10030"/>
                  </a:ext>
                </a:extLst>
              </a:tr>
            </a:tbl>
          </a:graphicData>
        </a:graphic>
      </p:graphicFrame>
    </p:spTree>
    <p:extLst>
      <p:ext uri="{BB962C8B-B14F-4D97-AF65-F5344CB8AC3E}">
        <p14:creationId xmlns:p14="http://schemas.microsoft.com/office/powerpoint/2010/main" val="3291310172"/>
      </p:ext>
    </p:extLst>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01675"/>
          </a:xfrm>
        </p:spPr>
        <p:txBody>
          <a:bodyPr>
            <a:normAutofit/>
          </a:bodyPr>
          <a:lstStyle/>
          <a:p>
            <a:pPr algn="ctr"/>
            <a:r>
              <a:rPr lang="en-US" dirty="0">
                <a:solidFill>
                  <a:srgbClr val="3333FF"/>
                </a:solidFill>
              </a:rPr>
              <a:t>Budget  Reforecast 2.01</a:t>
            </a:r>
            <a:endParaRPr lang="en-US" dirty="0"/>
          </a:p>
        </p:txBody>
      </p:sp>
      <p:sp>
        <p:nvSpPr>
          <p:cNvPr id="4" name="Content Placeholder 3"/>
          <p:cNvSpPr>
            <a:spLocks noGrp="1"/>
          </p:cNvSpPr>
          <p:nvPr>
            <p:ph idx="1"/>
          </p:nvPr>
        </p:nvSpPr>
        <p:spPr>
          <a:xfrm>
            <a:off x="533400" y="1219200"/>
            <a:ext cx="11201400" cy="5137150"/>
          </a:xfrm>
        </p:spPr>
        <p:txBody>
          <a:bodyPr>
            <a:normAutofit/>
          </a:bodyPr>
          <a:lstStyle/>
          <a:p>
            <a:r>
              <a:rPr lang="en-US" dirty="0">
                <a:solidFill>
                  <a:srgbClr val="3333FF"/>
                </a:solidFill>
              </a:rPr>
              <a:t>The original 2020 budget included expenses of 	$18,798,860</a:t>
            </a:r>
          </a:p>
          <a:p>
            <a:r>
              <a:rPr lang="en-US" dirty="0">
                <a:solidFill>
                  <a:srgbClr val="3333FF"/>
                </a:solidFill>
              </a:rPr>
              <a:t>Reforecast 2.01 includes expenses of 		   	 </a:t>
            </a:r>
            <a:r>
              <a:rPr lang="en-US" u="sng" dirty="0">
                <a:solidFill>
                  <a:srgbClr val="3333FF"/>
                </a:solidFill>
              </a:rPr>
              <a:t>$15,867,752 </a:t>
            </a:r>
            <a:r>
              <a:rPr lang="en-US" dirty="0">
                <a:solidFill>
                  <a:srgbClr val="3333FF"/>
                </a:solidFill>
              </a:rPr>
              <a:t>	</a:t>
            </a:r>
          </a:p>
          <a:p>
            <a:r>
              <a:rPr lang="en-US" dirty="0">
                <a:solidFill>
                  <a:srgbClr val="3333FF"/>
                </a:solidFill>
              </a:rPr>
              <a:t>A decrease of						   	 $  2,931,108</a:t>
            </a:r>
          </a:p>
          <a:p>
            <a:pPr marL="0" indent="0">
              <a:buNone/>
            </a:pPr>
            <a:endParaRPr lang="en-US" sz="2000" dirty="0">
              <a:solidFill>
                <a:srgbClr val="3333FF"/>
              </a:solidFill>
            </a:endParaRPr>
          </a:p>
          <a:p>
            <a:r>
              <a:rPr lang="en-US" dirty="0">
                <a:solidFill>
                  <a:srgbClr val="3333FF"/>
                </a:solidFill>
              </a:rPr>
              <a:t>The original 2020 budget included revenue of    	$18,800,000</a:t>
            </a:r>
          </a:p>
          <a:p>
            <a:r>
              <a:rPr lang="en-US" dirty="0">
                <a:solidFill>
                  <a:srgbClr val="3333FF"/>
                </a:solidFill>
              </a:rPr>
              <a:t>Reforecast 2.01 includes revenue of 			</a:t>
            </a:r>
            <a:r>
              <a:rPr lang="en-US" u="sng" dirty="0">
                <a:solidFill>
                  <a:srgbClr val="3333FF"/>
                </a:solidFill>
              </a:rPr>
              <a:t>$15,702,447</a:t>
            </a:r>
          </a:p>
          <a:p>
            <a:r>
              <a:rPr lang="en-US" dirty="0">
                <a:solidFill>
                  <a:srgbClr val="3333FF"/>
                </a:solidFill>
              </a:rPr>
              <a:t>A decrease of  							$  3,097,553</a:t>
            </a:r>
          </a:p>
          <a:p>
            <a:endParaRPr lang="en-US" dirty="0">
              <a:solidFill>
                <a:srgbClr val="3333FF"/>
              </a:solidFill>
            </a:endParaRPr>
          </a:p>
          <a:p>
            <a:r>
              <a:rPr lang="en-US" dirty="0">
                <a:solidFill>
                  <a:srgbClr val="3333FF"/>
                </a:solidFill>
              </a:rPr>
              <a:t>The original 2020 budget included Net Income of	$         1,140</a:t>
            </a:r>
          </a:p>
          <a:p>
            <a:r>
              <a:rPr lang="en-US" dirty="0">
                <a:solidFill>
                  <a:srgbClr val="3333FF"/>
                </a:solidFill>
              </a:rPr>
              <a:t>Reforecast 2.01 includes a Net Loss of 		$     165,306</a:t>
            </a:r>
          </a:p>
          <a:p>
            <a:endParaRPr lang="en-US" dirty="0">
              <a:solidFill>
                <a:srgbClr val="3333FF"/>
              </a:solidFill>
            </a:endParaRPr>
          </a:p>
          <a:p>
            <a:endParaRPr lang="en-US" dirty="0">
              <a:solidFill>
                <a:srgbClr val="3333FF"/>
              </a:solidFill>
            </a:endParaRPr>
          </a:p>
        </p:txBody>
      </p:sp>
      <p:sp>
        <p:nvSpPr>
          <p:cNvPr id="2" name="Slide Number Placeholder 1"/>
          <p:cNvSpPr>
            <a:spLocks noGrp="1"/>
          </p:cNvSpPr>
          <p:nvPr>
            <p:ph type="sldNum" sz="quarter" idx="12"/>
          </p:nvPr>
        </p:nvSpPr>
        <p:spPr/>
        <p:txBody>
          <a:bodyPr/>
          <a:lstStyle/>
          <a:p>
            <a:fld id="{B4BC5ACE-0499-4162-AF48-071B2A343F0E}" type="slidenum">
              <a:rPr lang="en-US" smtClean="0"/>
              <a:t>42</a:t>
            </a:fld>
            <a:endParaRPr lang="en-US" dirty="0"/>
          </a:p>
        </p:txBody>
      </p:sp>
    </p:spTree>
    <p:extLst>
      <p:ext uri="{BB962C8B-B14F-4D97-AF65-F5344CB8AC3E}">
        <p14:creationId xmlns:p14="http://schemas.microsoft.com/office/powerpoint/2010/main" val="999832116"/>
      </p:ext>
    </p:extLst>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01675"/>
          </a:xfrm>
        </p:spPr>
        <p:txBody>
          <a:bodyPr>
            <a:normAutofit/>
          </a:bodyPr>
          <a:lstStyle/>
          <a:p>
            <a:pPr algn="ctr"/>
            <a:r>
              <a:rPr lang="en-US" dirty="0">
                <a:solidFill>
                  <a:srgbClr val="3333FF"/>
                </a:solidFill>
              </a:rPr>
              <a:t>Budget  Reforecast 2.01 - Savings</a:t>
            </a:r>
            <a:endParaRPr lang="en-US" dirty="0"/>
          </a:p>
        </p:txBody>
      </p:sp>
      <p:sp>
        <p:nvSpPr>
          <p:cNvPr id="4" name="Content Placeholder 3"/>
          <p:cNvSpPr>
            <a:spLocks noGrp="1"/>
          </p:cNvSpPr>
          <p:nvPr>
            <p:ph idx="1"/>
          </p:nvPr>
        </p:nvSpPr>
        <p:spPr>
          <a:xfrm>
            <a:off x="533400" y="1219200"/>
            <a:ext cx="11201400" cy="5137150"/>
          </a:xfrm>
        </p:spPr>
        <p:txBody>
          <a:bodyPr>
            <a:normAutofit/>
          </a:bodyPr>
          <a:lstStyle/>
          <a:p>
            <a:pPr marL="0" indent="0">
              <a:buNone/>
            </a:pPr>
            <a:r>
              <a:rPr lang="en-US" dirty="0">
                <a:solidFill>
                  <a:srgbClr val="3333FF"/>
                </a:solidFill>
              </a:rPr>
              <a:t>							</a:t>
            </a:r>
          </a:p>
          <a:p>
            <a:endParaRPr lang="en-US" dirty="0">
              <a:solidFill>
                <a:srgbClr val="3333FF"/>
              </a:solidFill>
            </a:endParaRPr>
          </a:p>
        </p:txBody>
      </p:sp>
      <p:sp>
        <p:nvSpPr>
          <p:cNvPr id="2" name="Slide Number Placeholder 1"/>
          <p:cNvSpPr>
            <a:spLocks noGrp="1"/>
          </p:cNvSpPr>
          <p:nvPr>
            <p:ph type="sldNum" sz="quarter" idx="12"/>
          </p:nvPr>
        </p:nvSpPr>
        <p:spPr/>
        <p:txBody>
          <a:bodyPr/>
          <a:lstStyle/>
          <a:p>
            <a:fld id="{B4BC5ACE-0499-4162-AF48-071B2A343F0E}" type="slidenum">
              <a:rPr lang="en-US" smtClean="0"/>
              <a:t>43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65790696"/>
              </p:ext>
            </p:extLst>
          </p:nvPr>
        </p:nvGraphicFramePr>
        <p:xfrm>
          <a:off x="1854200" y="1676400"/>
          <a:ext cx="8128000" cy="4820920"/>
        </p:xfrm>
        <a:graphic>
          <a:graphicData uri="http://schemas.openxmlformats.org/drawingml/2006/table">
            <a:tbl>
              <a:tblPr firstRow="1" bandRow="1">
                <a:tableStyleId>{5C22544A-7EE6-4342-B048-85BDC9FD1C3A}</a:tableStyleId>
              </a:tblPr>
              <a:tblGrid>
                <a:gridCol w="5613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370840">
                <a:tc>
                  <a:txBody>
                    <a:bodyPr/>
                    <a:lstStyle/>
                    <a:p>
                      <a:r>
                        <a:rPr lang="en-US" dirty="0"/>
                        <a:t>Category</a:t>
                      </a:r>
                    </a:p>
                  </a:txBody>
                  <a:tcPr/>
                </a:tc>
                <a:tc>
                  <a:txBody>
                    <a:bodyPr/>
                    <a:lstStyle/>
                    <a:p>
                      <a:r>
                        <a:rPr lang="en-US" dirty="0"/>
                        <a:t>Savings</a:t>
                      </a:r>
                    </a:p>
                  </a:txBody>
                  <a:tcPr/>
                </a:tc>
                <a:extLst>
                  <a:ext uri="{0D108BD9-81ED-4DB2-BD59-A6C34878D82A}">
                    <a16:rowId xmlns:a16="http://schemas.microsoft.com/office/drawing/2014/main" val="10000"/>
                  </a:ext>
                </a:extLst>
              </a:tr>
              <a:tr h="370840">
                <a:tc>
                  <a:txBody>
                    <a:bodyPr/>
                    <a:lstStyle/>
                    <a:p>
                      <a:r>
                        <a:rPr lang="en-US" dirty="0"/>
                        <a:t>Travel, Meals &amp; accommodations</a:t>
                      </a:r>
                    </a:p>
                  </a:txBody>
                  <a:tcPr/>
                </a:tc>
                <a:tc>
                  <a:txBody>
                    <a:bodyPr/>
                    <a:lstStyle/>
                    <a:p>
                      <a:r>
                        <a:rPr lang="en-US" dirty="0"/>
                        <a:t>$905,826</a:t>
                      </a:r>
                    </a:p>
                  </a:txBody>
                  <a:tcPr/>
                </a:tc>
                <a:extLst>
                  <a:ext uri="{0D108BD9-81ED-4DB2-BD59-A6C34878D82A}">
                    <a16:rowId xmlns:a16="http://schemas.microsoft.com/office/drawing/2014/main" val="10001"/>
                  </a:ext>
                </a:extLst>
              </a:tr>
              <a:tr h="370840">
                <a:tc>
                  <a:txBody>
                    <a:bodyPr/>
                    <a:lstStyle/>
                    <a:p>
                      <a:r>
                        <a:rPr lang="en-US" dirty="0"/>
                        <a:t>Salaries &amp; Taxes</a:t>
                      </a:r>
                    </a:p>
                  </a:txBody>
                  <a:tcPr/>
                </a:tc>
                <a:tc>
                  <a:txBody>
                    <a:bodyPr/>
                    <a:lstStyle/>
                    <a:p>
                      <a:r>
                        <a:rPr lang="en-US" dirty="0"/>
                        <a:t>$771,726</a:t>
                      </a:r>
                    </a:p>
                  </a:txBody>
                  <a:tcPr/>
                </a:tc>
                <a:extLst>
                  <a:ext uri="{0D108BD9-81ED-4DB2-BD59-A6C34878D82A}">
                    <a16:rowId xmlns:a16="http://schemas.microsoft.com/office/drawing/2014/main" val="10002"/>
                  </a:ext>
                </a:extLst>
              </a:tr>
              <a:tr h="370840">
                <a:tc>
                  <a:txBody>
                    <a:bodyPr/>
                    <a:lstStyle/>
                    <a:p>
                      <a:r>
                        <a:rPr lang="en-US" dirty="0"/>
                        <a:t>Other Program Printing</a:t>
                      </a:r>
                    </a:p>
                  </a:txBody>
                  <a:tcPr/>
                </a:tc>
                <a:tc>
                  <a:txBody>
                    <a:bodyPr/>
                    <a:lstStyle/>
                    <a:p>
                      <a:r>
                        <a:rPr lang="en-US" dirty="0"/>
                        <a:t>$164,196</a:t>
                      </a:r>
                    </a:p>
                  </a:txBody>
                  <a:tcPr/>
                </a:tc>
                <a:extLst>
                  <a:ext uri="{0D108BD9-81ED-4DB2-BD59-A6C34878D82A}">
                    <a16:rowId xmlns:a16="http://schemas.microsoft.com/office/drawing/2014/main" val="10003"/>
                  </a:ext>
                </a:extLst>
              </a:tr>
              <a:tr h="370840">
                <a:tc>
                  <a:txBody>
                    <a:bodyPr/>
                    <a:lstStyle/>
                    <a:p>
                      <a:r>
                        <a:rPr lang="en-US" dirty="0"/>
                        <a:t>Mailing, labor, </a:t>
                      </a:r>
                      <a:r>
                        <a:rPr lang="en-US" dirty="0" err="1"/>
                        <a:t>etc</a:t>
                      </a:r>
                      <a:endParaRPr lang="en-US" dirty="0"/>
                    </a:p>
                  </a:txBody>
                  <a:tcPr/>
                </a:tc>
                <a:tc>
                  <a:txBody>
                    <a:bodyPr/>
                    <a:lstStyle/>
                    <a:p>
                      <a:r>
                        <a:rPr lang="en-US" dirty="0"/>
                        <a:t>$  83,726</a:t>
                      </a:r>
                    </a:p>
                  </a:txBody>
                  <a:tcPr/>
                </a:tc>
                <a:extLst>
                  <a:ext uri="{0D108BD9-81ED-4DB2-BD59-A6C34878D82A}">
                    <a16:rowId xmlns:a16="http://schemas.microsoft.com/office/drawing/2014/main" val="10004"/>
                  </a:ext>
                </a:extLst>
              </a:tr>
              <a:tr h="370840">
                <a:tc>
                  <a:txBody>
                    <a:bodyPr/>
                    <a:lstStyle/>
                    <a:p>
                      <a:r>
                        <a:rPr lang="en-US" dirty="0"/>
                        <a:t>Postage &amp; Express</a:t>
                      </a:r>
                    </a:p>
                  </a:txBody>
                  <a:tcPr/>
                </a:tc>
                <a:tc>
                  <a:txBody>
                    <a:bodyPr/>
                    <a:lstStyle/>
                    <a:p>
                      <a:r>
                        <a:rPr lang="en-US" dirty="0"/>
                        <a:t>$281,716</a:t>
                      </a:r>
                    </a:p>
                  </a:txBody>
                  <a:tcPr/>
                </a:tc>
                <a:extLst>
                  <a:ext uri="{0D108BD9-81ED-4DB2-BD59-A6C34878D82A}">
                    <a16:rowId xmlns:a16="http://schemas.microsoft.com/office/drawing/2014/main" val="10005"/>
                  </a:ext>
                </a:extLst>
              </a:tr>
              <a:tr h="370840">
                <a:tc>
                  <a:txBody>
                    <a:bodyPr/>
                    <a:lstStyle/>
                    <a:p>
                      <a:r>
                        <a:rPr lang="en-US" dirty="0"/>
                        <a:t>Occupancy</a:t>
                      </a:r>
                    </a:p>
                  </a:txBody>
                  <a:tcPr/>
                </a:tc>
                <a:tc>
                  <a:txBody>
                    <a:bodyPr/>
                    <a:lstStyle/>
                    <a:p>
                      <a:r>
                        <a:rPr lang="en-US" dirty="0"/>
                        <a:t>$  81,270</a:t>
                      </a:r>
                    </a:p>
                  </a:txBody>
                  <a:tcPr/>
                </a:tc>
                <a:extLst>
                  <a:ext uri="{0D108BD9-81ED-4DB2-BD59-A6C34878D82A}">
                    <a16:rowId xmlns:a16="http://schemas.microsoft.com/office/drawing/2014/main" val="10006"/>
                  </a:ext>
                </a:extLst>
              </a:tr>
              <a:tr h="370840">
                <a:tc>
                  <a:txBody>
                    <a:bodyPr/>
                    <a:lstStyle/>
                    <a:p>
                      <a:r>
                        <a:rPr lang="en-US" dirty="0"/>
                        <a:t>Editorial Services</a:t>
                      </a:r>
                    </a:p>
                  </a:txBody>
                  <a:tcPr/>
                </a:tc>
                <a:tc>
                  <a:txBody>
                    <a:bodyPr/>
                    <a:lstStyle/>
                    <a:p>
                      <a:r>
                        <a:rPr lang="en-US" dirty="0"/>
                        <a:t>$  58,840</a:t>
                      </a:r>
                    </a:p>
                  </a:txBody>
                  <a:tcPr/>
                </a:tc>
                <a:extLst>
                  <a:ext uri="{0D108BD9-81ED-4DB2-BD59-A6C34878D82A}">
                    <a16:rowId xmlns:a16="http://schemas.microsoft.com/office/drawing/2014/main" val="10007"/>
                  </a:ext>
                </a:extLst>
              </a:tr>
              <a:tr h="370840">
                <a:tc>
                  <a:txBody>
                    <a:bodyPr/>
                    <a:lstStyle/>
                    <a:p>
                      <a:r>
                        <a:rPr lang="en-US" dirty="0"/>
                        <a:t>Furniture</a:t>
                      </a:r>
                      <a:r>
                        <a:rPr lang="en-US" baseline="0" dirty="0"/>
                        <a:t> &amp; </a:t>
                      </a:r>
                      <a:r>
                        <a:rPr lang="en-US" dirty="0"/>
                        <a:t>Equipment Maintenance (Copiers, etc.)</a:t>
                      </a:r>
                    </a:p>
                  </a:txBody>
                  <a:tcPr/>
                </a:tc>
                <a:tc>
                  <a:txBody>
                    <a:bodyPr/>
                    <a:lstStyle/>
                    <a:p>
                      <a:r>
                        <a:rPr lang="en-US" dirty="0"/>
                        <a:t>$  25,202</a:t>
                      </a:r>
                    </a:p>
                  </a:txBody>
                  <a:tcPr/>
                </a:tc>
                <a:extLst>
                  <a:ext uri="{0D108BD9-81ED-4DB2-BD59-A6C34878D82A}">
                    <a16:rowId xmlns:a16="http://schemas.microsoft.com/office/drawing/2014/main" val="10008"/>
                  </a:ext>
                </a:extLst>
              </a:tr>
              <a:tr h="370840">
                <a:tc>
                  <a:txBody>
                    <a:bodyPr/>
                    <a:lstStyle/>
                    <a:p>
                      <a:r>
                        <a:rPr lang="en-US" dirty="0"/>
                        <a:t>Furniture &amp; Equipment</a:t>
                      </a:r>
                    </a:p>
                  </a:txBody>
                  <a:tcPr/>
                </a:tc>
                <a:tc>
                  <a:txBody>
                    <a:bodyPr/>
                    <a:lstStyle/>
                    <a:p>
                      <a:r>
                        <a:rPr lang="en-US" dirty="0"/>
                        <a:t>$  91,337</a:t>
                      </a:r>
                    </a:p>
                  </a:txBody>
                  <a:tcPr/>
                </a:tc>
                <a:extLst>
                  <a:ext uri="{0D108BD9-81ED-4DB2-BD59-A6C34878D82A}">
                    <a16:rowId xmlns:a16="http://schemas.microsoft.com/office/drawing/2014/main" val="10009"/>
                  </a:ext>
                </a:extLst>
              </a:tr>
              <a:tr h="370840">
                <a:tc>
                  <a:txBody>
                    <a:bodyPr/>
                    <a:lstStyle/>
                    <a:p>
                      <a:r>
                        <a:rPr lang="en-US" dirty="0"/>
                        <a:t>Office Expense</a:t>
                      </a:r>
                    </a:p>
                  </a:txBody>
                  <a:tcPr/>
                </a:tc>
                <a:tc>
                  <a:txBody>
                    <a:bodyPr/>
                    <a:lstStyle/>
                    <a:p>
                      <a:r>
                        <a:rPr lang="en-US" dirty="0"/>
                        <a:t>$  76,707</a:t>
                      </a:r>
                    </a:p>
                  </a:txBody>
                  <a:tcPr/>
                </a:tc>
                <a:extLst>
                  <a:ext uri="{0D108BD9-81ED-4DB2-BD59-A6C34878D82A}">
                    <a16:rowId xmlns:a16="http://schemas.microsoft.com/office/drawing/2014/main" val="1001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a:t>
                      </a:r>
                      <a:r>
                        <a:rPr lang="en-US" baseline="0" dirty="0"/>
                        <a:t> these reductions save a total of</a:t>
                      </a:r>
                      <a:endParaRPr lang="en-US" dirty="0"/>
                    </a:p>
                  </a:txBody>
                  <a:tcPr/>
                </a:tc>
                <a:tc>
                  <a:txBody>
                    <a:bodyPr/>
                    <a:lstStyle/>
                    <a:p>
                      <a:r>
                        <a:rPr lang="en-US" dirty="0"/>
                        <a:t>$2,540,547</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46450530"/>
      </p:ext>
    </p:extLst>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pPr algn="ctr"/>
            <a:r>
              <a:rPr lang="en-US" dirty="0">
                <a:solidFill>
                  <a:srgbClr val="3333FF"/>
                </a:solidFill>
              </a:rPr>
              <a:t>Questions Received Since Conference</a:t>
            </a:r>
          </a:p>
        </p:txBody>
      </p:sp>
      <p:sp>
        <p:nvSpPr>
          <p:cNvPr id="3" name="Content Placeholder 2"/>
          <p:cNvSpPr>
            <a:spLocks noGrp="1"/>
          </p:cNvSpPr>
          <p:nvPr>
            <p:ph idx="1"/>
          </p:nvPr>
        </p:nvSpPr>
        <p:spPr>
          <a:xfrm>
            <a:off x="838200" y="1295400"/>
            <a:ext cx="10515600" cy="5334000"/>
          </a:xfrm>
        </p:spPr>
        <p:txBody>
          <a:bodyPr>
            <a:normAutofit/>
          </a:bodyPr>
          <a:lstStyle/>
          <a:p>
            <a:r>
              <a:rPr lang="en-US" sz="2400" dirty="0"/>
              <a:t>What’s up with the ERP system? NetSuite is the </a:t>
            </a:r>
            <a:r>
              <a:rPr lang="en-US" sz="2400" b="1" dirty="0"/>
              <a:t>Enterprise Resource Planning</a:t>
            </a:r>
            <a:r>
              <a:rPr lang="en-US" sz="2400" dirty="0"/>
              <a:t> (ERP) system that is being implemented at this time.</a:t>
            </a:r>
          </a:p>
          <a:p>
            <a:endParaRPr lang="en-US" sz="1000" dirty="0"/>
          </a:p>
          <a:p>
            <a:r>
              <a:rPr lang="en-US" sz="2400" dirty="0"/>
              <a:t> ERP refers to a type of software that organizations use to manage day-to-day business activities such as accounting, procurement, project management, risk management and compliance, and supply chain operations.</a:t>
            </a:r>
          </a:p>
          <a:p>
            <a:pPr marL="0" indent="0">
              <a:buNone/>
            </a:pPr>
            <a:endParaRPr lang="en-US" sz="1000" dirty="0"/>
          </a:p>
          <a:p>
            <a:r>
              <a:rPr lang="en-US" sz="2400" dirty="0"/>
              <a:t>We are now on the right track in the finance module. A new chart of accounts has been uploaded, financials are being printed – right out of the software </a:t>
            </a:r>
          </a:p>
          <a:p>
            <a:pPr marL="0" indent="0">
              <a:buNone/>
            </a:pPr>
            <a:endParaRPr lang="en-US" sz="1200" dirty="0"/>
          </a:p>
          <a:p>
            <a:r>
              <a:rPr lang="en-US" sz="2400" dirty="0"/>
              <a:t>Other departments are working in other modules in the ERP – soon the modules will work together and it will be worth all the hard work.  </a:t>
            </a:r>
          </a:p>
        </p:txBody>
      </p:sp>
      <p:sp>
        <p:nvSpPr>
          <p:cNvPr id="4" name="Slide Number Placeholder 3"/>
          <p:cNvSpPr>
            <a:spLocks noGrp="1"/>
          </p:cNvSpPr>
          <p:nvPr>
            <p:ph type="sldNum" sz="quarter" idx="12"/>
          </p:nvPr>
        </p:nvSpPr>
        <p:spPr/>
        <p:txBody>
          <a:bodyPr/>
          <a:lstStyle/>
          <a:p>
            <a:fld id="{B4BC5ACE-0499-4162-AF48-071B2A343F0E}" type="slidenum">
              <a:rPr lang="en-US" smtClean="0"/>
              <a:t>44</a:t>
            </a:fld>
            <a:endParaRPr lang="en-US" dirty="0"/>
          </a:p>
        </p:txBody>
      </p:sp>
    </p:spTree>
    <p:extLst>
      <p:ext uri="{BB962C8B-B14F-4D97-AF65-F5344CB8AC3E}">
        <p14:creationId xmlns:p14="http://schemas.microsoft.com/office/powerpoint/2010/main" val="541463741"/>
      </p:ext>
    </p:extLst>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pPr algn="ctr"/>
            <a:r>
              <a:rPr lang="en-US" dirty="0">
                <a:solidFill>
                  <a:srgbClr val="3333FF"/>
                </a:solidFill>
              </a:rPr>
              <a:t>Questions Received Since Conference</a:t>
            </a:r>
          </a:p>
        </p:txBody>
      </p:sp>
      <p:sp>
        <p:nvSpPr>
          <p:cNvPr id="3" name="Content Placeholder 2"/>
          <p:cNvSpPr>
            <a:spLocks noGrp="1"/>
          </p:cNvSpPr>
          <p:nvPr>
            <p:ph idx="1"/>
          </p:nvPr>
        </p:nvSpPr>
        <p:spPr>
          <a:xfrm>
            <a:off x="838200" y="1295400"/>
            <a:ext cx="10515600" cy="5334000"/>
          </a:xfrm>
        </p:spPr>
        <p:txBody>
          <a:bodyPr>
            <a:normAutofit/>
          </a:bodyPr>
          <a:lstStyle/>
          <a:p>
            <a:r>
              <a:rPr lang="en-US" dirty="0"/>
              <a:t>How much have we spent on the new ERP and how much will it cost in 2020?</a:t>
            </a:r>
          </a:p>
          <a:p>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When will we see result?  On the next slide we have a sneak peek …. Straight from NetSuite</a:t>
            </a:r>
          </a:p>
        </p:txBody>
      </p:sp>
      <p:sp>
        <p:nvSpPr>
          <p:cNvPr id="4" name="Slide Number Placeholder 3"/>
          <p:cNvSpPr>
            <a:spLocks noGrp="1"/>
          </p:cNvSpPr>
          <p:nvPr>
            <p:ph type="sldNum" sz="quarter" idx="12"/>
          </p:nvPr>
        </p:nvSpPr>
        <p:spPr/>
        <p:txBody>
          <a:bodyPr/>
          <a:lstStyle/>
          <a:p>
            <a:fld id="{B4BC5ACE-0499-4162-AF48-071B2A343F0E}" type="slidenum">
              <a:rPr lang="en-US" smtClean="0"/>
              <a:t>45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4211253"/>
              </p:ext>
            </p:extLst>
          </p:nvPr>
        </p:nvGraphicFramePr>
        <p:xfrm>
          <a:off x="1752600" y="2407920"/>
          <a:ext cx="8432801" cy="3108960"/>
        </p:xfrm>
        <a:graphic>
          <a:graphicData uri="http://schemas.openxmlformats.org/drawingml/2006/table">
            <a:tbl>
              <a:tblPr firstRow="1" bandRow="1">
                <a:tableStyleId>{5C22544A-7EE6-4342-B048-85BDC9FD1C3A}</a:tableStyleId>
              </a:tblPr>
              <a:tblGrid>
                <a:gridCol w="1405467">
                  <a:extLst>
                    <a:ext uri="{9D8B030D-6E8A-4147-A177-3AD203B41FA5}">
                      <a16:colId xmlns:a16="http://schemas.microsoft.com/office/drawing/2014/main" val="20000"/>
                    </a:ext>
                  </a:extLst>
                </a:gridCol>
                <a:gridCol w="1835890">
                  <a:extLst>
                    <a:ext uri="{9D8B030D-6E8A-4147-A177-3AD203B41FA5}">
                      <a16:colId xmlns:a16="http://schemas.microsoft.com/office/drawing/2014/main" val="20001"/>
                    </a:ext>
                  </a:extLst>
                </a:gridCol>
                <a:gridCol w="1343977">
                  <a:extLst>
                    <a:ext uri="{9D8B030D-6E8A-4147-A177-3AD203B41FA5}">
                      <a16:colId xmlns:a16="http://schemas.microsoft.com/office/drawing/2014/main" val="20002"/>
                    </a:ext>
                  </a:extLst>
                </a:gridCol>
                <a:gridCol w="1264920">
                  <a:extLst>
                    <a:ext uri="{9D8B030D-6E8A-4147-A177-3AD203B41FA5}">
                      <a16:colId xmlns:a16="http://schemas.microsoft.com/office/drawing/2014/main" val="20003"/>
                    </a:ext>
                  </a:extLst>
                </a:gridCol>
                <a:gridCol w="1177080">
                  <a:extLst>
                    <a:ext uri="{9D8B030D-6E8A-4147-A177-3AD203B41FA5}">
                      <a16:colId xmlns:a16="http://schemas.microsoft.com/office/drawing/2014/main" val="20004"/>
                    </a:ext>
                  </a:extLst>
                </a:gridCol>
                <a:gridCol w="1405467">
                  <a:extLst>
                    <a:ext uri="{9D8B030D-6E8A-4147-A177-3AD203B41FA5}">
                      <a16:colId xmlns:a16="http://schemas.microsoft.com/office/drawing/2014/main" val="20005"/>
                    </a:ext>
                  </a:extLst>
                </a:gridCol>
              </a:tblGrid>
              <a:tr h="365760">
                <a:tc>
                  <a:txBody>
                    <a:bodyPr/>
                    <a:lstStyle/>
                    <a:p>
                      <a:r>
                        <a:rPr lang="en-US" dirty="0"/>
                        <a:t>Vendor</a:t>
                      </a:r>
                    </a:p>
                  </a:txBody>
                  <a:tcPr/>
                </a:tc>
                <a:tc>
                  <a:txBody>
                    <a:bodyPr/>
                    <a:lstStyle/>
                    <a:p>
                      <a:r>
                        <a:rPr lang="en-US" dirty="0"/>
                        <a:t>Description</a:t>
                      </a:r>
                    </a:p>
                  </a:txBody>
                  <a:tcPr/>
                </a:tc>
                <a:tc>
                  <a:txBody>
                    <a:bodyPr/>
                    <a:lstStyle/>
                    <a:p>
                      <a:pPr algn="ctr"/>
                      <a:r>
                        <a:rPr lang="en-US" dirty="0"/>
                        <a:t>2018</a:t>
                      </a:r>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Total</a:t>
                      </a:r>
                    </a:p>
                  </a:txBody>
                  <a:tcPr/>
                </a:tc>
                <a:extLst>
                  <a:ext uri="{0D108BD9-81ED-4DB2-BD59-A6C34878D82A}">
                    <a16:rowId xmlns:a16="http://schemas.microsoft.com/office/drawing/2014/main" val="10000"/>
                  </a:ext>
                </a:extLst>
              </a:tr>
              <a:tr h="359933">
                <a:tc>
                  <a:txBody>
                    <a:bodyPr/>
                    <a:lstStyle/>
                    <a:p>
                      <a:r>
                        <a:rPr lang="en-US" dirty="0" err="1"/>
                        <a:t>Saralux</a:t>
                      </a:r>
                      <a:endParaRPr lang="en-US" dirty="0"/>
                    </a:p>
                  </a:txBody>
                  <a:tcPr/>
                </a:tc>
                <a:tc>
                  <a:txBody>
                    <a:bodyPr/>
                    <a:lstStyle/>
                    <a:p>
                      <a:r>
                        <a:rPr lang="en-US" dirty="0"/>
                        <a:t>Implementation</a:t>
                      </a:r>
                    </a:p>
                  </a:txBody>
                  <a:tcPr/>
                </a:tc>
                <a:tc>
                  <a:txBody>
                    <a:bodyPr/>
                    <a:lstStyle/>
                    <a:p>
                      <a:r>
                        <a:rPr lang="en-US" dirty="0"/>
                        <a:t>$385,325</a:t>
                      </a:r>
                    </a:p>
                  </a:txBody>
                  <a:tcPr/>
                </a:tc>
                <a:tc>
                  <a:txBody>
                    <a:bodyPr/>
                    <a:lstStyle/>
                    <a:p>
                      <a:r>
                        <a:rPr lang="en-US" dirty="0"/>
                        <a:t>$363,911</a:t>
                      </a:r>
                    </a:p>
                  </a:txBody>
                  <a:tcPr/>
                </a:tc>
                <a:tc>
                  <a:txBody>
                    <a:bodyPr/>
                    <a:lstStyle/>
                    <a:p>
                      <a:r>
                        <a:rPr lang="en-US" dirty="0"/>
                        <a:t>$91,550</a:t>
                      </a:r>
                    </a:p>
                  </a:txBody>
                  <a:tcPr/>
                </a:tc>
                <a:tc>
                  <a:txBody>
                    <a:bodyPr/>
                    <a:lstStyle/>
                    <a:p>
                      <a:r>
                        <a:rPr lang="en-US" dirty="0"/>
                        <a:t>$840,786</a:t>
                      </a:r>
                    </a:p>
                  </a:txBody>
                  <a:tcPr/>
                </a:tc>
                <a:extLst>
                  <a:ext uri="{0D108BD9-81ED-4DB2-BD59-A6C34878D82A}">
                    <a16:rowId xmlns:a16="http://schemas.microsoft.com/office/drawing/2014/main" val="10001"/>
                  </a:ext>
                </a:extLst>
              </a:tr>
              <a:tr h="359933">
                <a:tc>
                  <a:txBody>
                    <a:bodyPr/>
                    <a:lstStyle/>
                    <a:p>
                      <a:r>
                        <a:rPr lang="en-US" dirty="0"/>
                        <a:t>Oracle</a:t>
                      </a:r>
                    </a:p>
                  </a:txBody>
                  <a:tcPr/>
                </a:tc>
                <a:tc>
                  <a:txBody>
                    <a:bodyPr/>
                    <a:lstStyle/>
                    <a:p>
                      <a:r>
                        <a:rPr lang="en-US" dirty="0"/>
                        <a:t>Licenses</a:t>
                      </a:r>
                    </a:p>
                  </a:txBody>
                  <a:tcPr/>
                </a:tc>
                <a:tc>
                  <a:txBody>
                    <a:bodyPr/>
                    <a:lstStyle/>
                    <a:p>
                      <a:r>
                        <a:rPr lang="en-US" dirty="0"/>
                        <a:t>$  83,242</a:t>
                      </a:r>
                    </a:p>
                  </a:txBody>
                  <a:tcPr/>
                </a:tc>
                <a:tc>
                  <a:txBody>
                    <a:bodyPr/>
                    <a:lstStyle/>
                    <a:p>
                      <a:r>
                        <a:rPr lang="en-US" dirty="0"/>
                        <a:t>$ 100,322</a:t>
                      </a:r>
                    </a:p>
                  </a:txBody>
                  <a:tcPr/>
                </a:tc>
                <a:tc>
                  <a:txBody>
                    <a:bodyPr/>
                    <a:lstStyle/>
                    <a:p>
                      <a:r>
                        <a:rPr lang="en-US" dirty="0"/>
                        <a:t>$ 65,087</a:t>
                      </a:r>
                    </a:p>
                  </a:txBody>
                  <a:tcPr/>
                </a:tc>
                <a:tc>
                  <a:txBody>
                    <a:bodyPr/>
                    <a:lstStyle/>
                    <a:p>
                      <a:r>
                        <a:rPr lang="en-US" dirty="0"/>
                        <a:t>$248,651</a:t>
                      </a:r>
                    </a:p>
                  </a:txBody>
                  <a:tcPr/>
                </a:tc>
                <a:extLst>
                  <a:ext uri="{0D108BD9-81ED-4DB2-BD59-A6C34878D82A}">
                    <a16:rowId xmlns:a16="http://schemas.microsoft.com/office/drawing/2014/main" val="10002"/>
                  </a:ext>
                </a:extLst>
              </a:tr>
              <a:tr h="359933">
                <a:tc>
                  <a:txBody>
                    <a:bodyPr/>
                    <a:lstStyle/>
                    <a:p>
                      <a:r>
                        <a:rPr lang="en-US" dirty="0" err="1"/>
                        <a:t>Strativa</a:t>
                      </a:r>
                      <a:endParaRPr lang="en-US" dirty="0"/>
                    </a:p>
                  </a:txBody>
                  <a:tcPr/>
                </a:tc>
                <a:tc>
                  <a:txBody>
                    <a:bodyPr/>
                    <a:lstStyle/>
                    <a:p>
                      <a:r>
                        <a:rPr lang="en-US" dirty="0"/>
                        <a:t>System Evaluation</a:t>
                      </a:r>
                    </a:p>
                  </a:txBody>
                  <a:tcPr/>
                </a:tc>
                <a:tc>
                  <a:txBody>
                    <a:bodyPr/>
                    <a:lstStyle/>
                    <a:p>
                      <a:r>
                        <a:rPr lang="en-US" dirty="0"/>
                        <a:t>$  86,273</a:t>
                      </a:r>
                    </a:p>
                  </a:txBody>
                  <a:tcPr/>
                </a:tc>
                <a:tc>
                  <a:txBody>
                    <a:bodyPr/>
                    <a:lstStyle/>
                    <a:p>
                      <a:r>
                        <a:rPr lang="en-US" dirty="0"/>
                        <a:t>$   60,183</a:t>
                      </a:r>
                    </a:p>
                  </a:txBody>
                  <a:tcPr/>
                </a:tc>
                <a:tc>
                  <a:txBody>
                    <a:bodyPr/>
                    <a:lstStyle/>
                    <a:p>
                      <a:r>
                        <a:rPr lang="en-US" baseline="0" dirty="0"/>
                        <a:t> $         0</a:t>
                      </a:r>
                      <a:endParaRPr lang="en-US" dirty="0"/>
                    </a:p>
                  </a:txBody>
                  <a:tcPr/>
                </a:tc>
                <a:tc>
                  <a:txBody>
                    <a:bodyPr/>
                    <a:lstStyle/>
                    <a:p>
                      <a:r>
                        <a:rPr lang="en-US" dirty="0"/>
                        <a:t>$146,456</a:t>
                      </a:r>
                    </a:p>
                  </a:txBody>
                  <a:tcPr/>
                </a:tc>
                <a:extLst>
                  <a:ext uri="{0D108BD9-81ED-4DB2-BD59-A6C34878D82A}">
                    <a16:rowId xmlns:a16="http://schemas.microsoft.com/office/drawing/2014/main" val="10003"/>
                  </a:ext>
                </a:extLst>
              </a:tr>
              <a:tr h="359933">
                <a:tc>
                  <a:txBody>
                    <a:bodyPr/>
                    <a:lstStyle/>
                    <a:p>
                      <a:r>
                        <a:rPr lang="en-US" dirty="0" err="1"/>
                        <a:t>Welman</a:t>
                      </a:r>
                      <a:endParaRPr lang="en-US" dirty="0"/>
                    </a:p>
                  </a:txBody>
                  <a:tcPr/>
                </a:tc>
                <a:tc>
                  <a:txBody>
                    <a:bodyPr/>
                    <a:lstStyle/>
                    <a:p>
                      <a:r>
                        <a:rPr lang="en-US" dirty="0"/>
                        <a:t>Implementation Management</a:t>
                      </a:r>
                    </a:p>
                  </a:txBody>
                  <a:tcPr/>
                </a:tc>
                <a:tc>
                  <a:txBody>
                    <a:bodyPr/>
                    <a:lstStyle/>
                    <a:p>
                      <a:r>
                        <a:rPr lang="en-US" dirty="0"/>
                        <a:t>$            0</a:t>
                      </a:r>
                    </a:p>
                  </a:txBody>
                  <a:tcPr/>
                </a:tc>
                <a:tc>
                  <a:txBody>
                    <a:bodyPr/>
                    <a:lstStyle/>
                    <a:p>
                      <a:r>
                        <a:rPr lang="en-US" dirty="0"/>
                        <a:t>$371,283</a:t>
                      </a:r>
                    </a:p>
                  </a:txBody>
                  <a:tcPr/>
                </a:tc>
                <a:tc>
                  <a:txBody>
                    <a:bodyPr/>
                    <a:lstStyle/>
                    <a:p>
                      <a:r>
                        <a:rPr lang="en-US" dirty="0"/>
                        <a:t>$164,000</a:t>
                      </a:r>
                    </a:p>
                  </a:txBody>
                  <a:tcPr/>
                </a:tc>
                <a:tc>
                  <a:txBody>
                    <a:bodyPr/>
                    <a:lstStyle/>
                    <a:p>
                      <a:r>
                        <a:rPr lang="en-US" dirty="0"/>
                        <a:t>$535,283</a:t>
                      </a:r>
                    </a:p>
                  </a:txBody>
                  <a:tcPr/>
                </a:tc>
                <a:extLst>
                  <a:ext uri="{0D108BD9-81ED-4DB2-BD59-A6C34878D82A}">
                    <a16:rowId xmlns:a16="http://schemas.microsoft.com/office/drawing/2014/main" val="10004"/>
                  </a:ext>
                </a:extLst>
              </a:tr>
              <a:tr h="359933">
                <a:tc>
                  <a:txBody>
                    <a:bodyPr/>
                    <a:lstStyle/>
                    <a:p>
                      <a:r>
                        <a:rPr lang="en-US" dirty="0"/>
                        <a:t>RSM</a:t>
                      </a:r>
                    </a:p>
                  </a:txBody>
                  <a:tcPr/>
                </a:tc>
                <a:tc>
                  <a:txBody>
                    <a:bodyPr/>
                    <a:lstStyle/>
                    <a:p>
                      <a:r>
                        <a:rPr lang="en-US" dirty="0"/>
                        <a:t>Implementation</a:t>
                      </a:r>
                    </a:p>
                  </a:txBody>
                  <a:tcPr/>
                </a:tc>
                <a:tc>
                  <a:txBody>
                    <a:bodyPr/>
                    <a:lstStyle/>
                    <a:p>
                      <a:r>
                        <a:rPr lang="en-US" dirty="0"/>
                        <a:t>$             0</a:t>
                      </a:r>
                    </a:p>
                  </a:txBody>
                  <a:tcPr/>
                </a:tc>
                <a:tc>
                  <a:txBody>
                    <a:bodyPr/>
                    <a:lstStyle/>
                    <a:p>
                      <a:r>
                        <a:rPr lang="en-US" dirty="0"/>
                        <a:t>$           0</a:t>
                      </a:r>
                    </a:p>
                  </a:txBody>
                  <a:tcPr/>
                </a:tc>
                <a:tc>
                  <a:txBody>
                    <a:bodyPr/>
                    <a:lstStyle/>
                    <a:p>
                      <a:r>
                        <a:rPr lang="en-US" dirty="0"/>
                        <a:t>$148,765</a:t>
                      </a:r>
                    </a:p>
                  </a:txBody>
                  <a:tcPr/>
                </a:tc>
                <a:tc>
                  <a:txBody>
                    <a:bodyPr/>
                    <a:lstStyle/>
                    <a:p>
                      <a:r>
                        <a:rPr lang="en-US" dirty="0"/>
                        <a:t>$148,765</a:t>
                      </a:r>
                    </a:p>
                  </a:txBody>
                  <a:tcPr/>
                </a:tc>
                <a:extLst>
                  <a:ext uri="{0D108BD9-81ED-4DB2-BD59-A6C34878D82A}">
                    <a16:rowId xmlns:a16="http://schemas.microsoft.com/office/drawing/2014/main" val="10005"/>
                  </a:ext>
                </a:extLst>
              </a:tr>
              <a:tr h="359933">
                <a:tc>
                  <a:txBody>
                    <a:bodyPr/>
                    <a:lstStyle/>
                    <a:p>
                      <a:endParaRPr lang="en-US"/>
                    </a:p>
                  </a:txBody>
                  <a:tcPr/>
                </a:tc>
                <a:tc>
                  <a:txBody>
                    <a:bodyPr/>
                    <a:lstStyle/>
                    <a:p>
                      <a:r>
                        <a:rPr lang="en-US" dirty="0"/>
                        <a:t>Totals</a:t>
                      </a:r>
                    </a:p>
                  </a:txBody>
                  <a:tcPr/>
                </a:tc>
                <a:tc>
                  <a:txBody>
                    <a:bodyPr/>
                    <a:lstStyle/>
                    <a:p>
                      <a:r>
                        <a:rPr lang="en-US" dirty="0"/>
                        <a:t>$554,840</a:t>
                      </a:r>
                    </a:p>
                  </a:txBody>
                  <a:tcPr/>
                </a:tc>
                <a:tc>
                  <a:txBody>
                    <a:bodyPr/>
                    <a:lstStyle/>
                    <a:p>
                      <a:r>
                        <a:rPr lang="en-US" dirty="0"/>
                        <a:t>$895,699</a:t>
                      </a:r>
                    </a:p>
                  </a:txBody>
                  <a:tcPr/>
                </a:tc>
                <a:tc>
                  <a:txBody>
                    <a:bodyPr/>
                    <a:lstStyle/>
                    <a:p>
                      <a:r>
                        <a:rPr lang="en-US" dirty="0"/>
                        <a:t>$469,402</a:t>
                      </a:r>
                    </a:p>
                  </a:txBody>
                  <a:tcPr/>
                </a:tc>
                <a:tc>
                  <a:txBody>
                    <a:bodyPr/>
                    <a:lstStyle/>
                    <a:p>
                      <a:r>
                        <a:rPr lang="en-US" dirty="0"/>
                        <a:t>$1,919,941</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00750924"/>
      </p:ext>
    </p:extLst>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BC5ACE-0499-4162-AF48-071B2A343F0E}" type="slidenum">
              <a:rPr lang="en-US" smtClean="0"/>
              <a:t>46</a:t>
            </a:fld>
            <a:endParaRPr lang="en-US" dirty="0"/>
          </a:p>
        </p:txBody>
      </p:sp>
      <p:sp>
        <p:nvSpPr>
          <p:cNvPr id="6" name="Rectangle 5"/>
          <p:cNvSpPr/>
          <p:nvPr/>
        </p:nvSpPr>
        <p:spPr>
          <a:xfrm>
            <a:off x="152400" y="-587484"/>
            <a:ext cx="12039600" cy="7140416"/>
          </a:xfrm>
          <a:prstGeom prst="rect">
            <a:avLst/>
          </a:prstGeom>
          <a:solidFill>
            <a:srgbClr val="CCECFF"/>
          </a:solidFill>
        </p:spPr>
        <p:txBody>
          <a:bodyPr wrap="square">
            <a:spAutoFit/>
          </a:bodyPr>
          <a:lstStyle/>
          <a:p>
            <a:r>
              <a:rPr lang="en-US" sz="3600" b="1" dirty="0">
                <a:solidFill>
                  <a:srgbClr val="000000"/>
                </a:solidFill>
                <a:latin typeface="Arial-BoldMT"/>
              </a:rPr>
              <a:t>A.A. World Services, </a:t>
            </a:r>
            <a:r>
              <a:rPr lang="en-US" sz="3600" b="1" dirty="0" err="1">
                <a:solidFill>
                  <a:srgbClr val="000000"/>
                </a:solidFill>
                <a:latin typeface="Arial-BoldMT"/>
              </a:rPr>
              <a:t>Inc</a:t>
            </a:r>
            <a:endParaRPr lang="en-US" sz="3600" b="1" dirty="0">
              <a:solidFill>
                <a:srgbClr val="000000"/>
              </a:solidFill>
              <a:latin typeface="Arial-BoldMT"/>
            </a:endParaRPr>
          </a:p>
          <a:p>
            <a:r>
              <a:rPr lang="en-US" sz="3600" b="1" dirty="0">
                <a:solidFill>
                  <a:srgbClr val="000000"/>
                </a:solidFill>
                <a:latin typeface="Arial-BoldMT"/>
              </a:rPr>
              <a:t>GSO (Consolidated)</a:t>
            </a:r>
          </a:p>
          <a:p>
            <a:r>
              <a:rPr lang="en-US" sz="4000" b="1" dirty="0">
                <a:solidFill>
                  <a:srgbClr val="000000"/>
                </a:solidFill>
                <a:latin typeface="Arial-BoldMT"/>
              </a:rPr>
              <a:t>Income Statement</a:t>
            </a:r>
          </a:p>
          <a:p>
            <a:r>
              <a:rPr lang="en-US" sz="4000" b="1" dirty="0">
                <a:solidFill>
                  <a:srgbClr val="000000"/>
                </a:solidFill>
                <a:latin typeface="Arial-BoldMT"/>
              </a:rPr>
              <a:t>From Jan 2020 to Jun 2020</a:t>
            </a:r>
          </a:p>
          <a:p>
            <a:r>
              <a:rPr lang="en-US" dirty="0">
                <a:solidFill>
                  <a:srgbClr val="000000"/>
                </a:solidFill>
                <a:latin typeface="ArialMT"/>
              </a:rPr>
              <a:t>FINANCIAL 								ROW AMOUNT</a:t>
            </a:r>
          </a:p>
          <a:p>
            <a:r>
              <a:rPr lang="en-US" b="1" dirty="0">
                <a:solidFill>
                  <a:srgbClr val="060606"/>
                </a:solidFill>
                <a:latin typeface="Arial-BoldMT"/>
              </a:rPr>
              <a:t>Ordinary Income/Expense</a:t>
            </a:r>
          </a:p>
          <a:p>
            <a:r>
              <a:rPr lang="en-US" b="1" dirty="0">
                <a:solidFill>
                  <a:srgbClr val="060606"/>
                </a:solidFill>
                <a:latin typeface="Arial-BoldMT"/>
              </a:rPr>
              <a:t>Income</a:t>
            </a:r>
          </a:p>
          <a:p>
            <a:r>
              <a:rPr lang="en-US" b="1" dirty="0">
                <a:solidFill>
                  <a:srgbClr val="060606"/>
                </a:solidFill>
                <a:latin typeface="Arial-BoldMT"/>
              </a:rPr>
              <a:t>4100 - Sales</a:t>
            </a:r>
          </a:p>
          <a:p>
            <a:r>
              <a:rPr lang="en-US" dirty="0">
                <a:solidFill>
                  <a:srgbClr val="060606"/>
                </a:solidFill>
                <a:latin typeface="ArialMT"/>
              </a:rPr>
              <a:t>4175 - Miscellaneous Overs/Shorts 						       ($371.92)</a:t>
            </a:r>
          </a:p>
          <a:p>
            <a:r>
              <a:rPr lang="en-US" dirty="0">
                <a:solidFill>
                  <a:srgbClr val="060606"/>
                </a:solidFill>
                <a:latin typeface="ArialMT"/>
              </a:rPr>
              <a:t>4176 - Overseas Discounts 						     ($9,058.14)</a:t>
            </a:r>
          </a:p>
          <a:p>
            <a:r>
              <a:rPr lang="en-US" dirty="0">
                <a:solidFill>
                  <a:srgbClr val="060606"/>
                </a:solidFill>
                <a:latin typeface="ArialMT"/>
              </a:rPr>
              <a:t>4177 - External Discounts 							    ($40,635.67)</a:t>
            </a:r>
          </a:p>
          <a:p>
            <a:r>
              <a:rPr lang="en-US" dirty="0">
                <a:solidFill>
                  <a:srgbClr val="060606"/>
                </a:solidFill>
                <a:latin typeface="ArialMT"/>
              </a:rPr>
              <a:t>4180 - Shipping Charge 							     $19,188.46</a:t>
            </a:r>
          </a:p>
          <a:p>
            <a:r>
              <a:rPr lang="en-US" dirty="0">
                <a:solidFill>
                  <a:srgbClr val="060606"/>
                </a:solidFill>
                <a:latin typeface="ArialMT"/>
              </a:rPr>
              <a:t>4199 - Literature Sales 						               $4,899,304.28</a:t>
            </a:r>
          </a:p>
          <a:p>
            <a:r>
              <a:rPr lang="en-US" b="1" dirty="0">
                <a:solidFill>
                  <a:srgbClr val="060606"/>
                </a:solidFill>
                <a:latin typeface="Arial-BoldMT"/>
              </a:rPr>
              <a:t>Total - 4100 - Sales 							 $4,868,427.01</a:t>
            </a:r>
          </a:p>
          <a:p>
            <a:r>
              <a:rPr lang="en-US" b="1" dirty="0">
                <a:solidFill>
                  <a:srgbClr val="060606"/>
                </a:solidFill>
                <a:latin typeface="Arial-BoldMT"/>
              </a:rPr>
              <a:t>4300 - Contributions</a:t>
            </a:r>
          </a:p>
          <a:p>
            <a:r>
              <a:rPr lang="en-US" dirty="0">
                <a:solidFill>
                  <a:srgbClr val="060606"/>
                </a:solidFill>
                <a:latin typeface="ArialMT"/>
              </a:rPr>
              <a:t>4309 - World Service Meeting Literature Fund Contributions                                        $20,468.41</a:t>
            </a:r>
          </a:p>
          <a:p>
            <a:r>
              <a:rPr lang="en-US" dirty="0">
                <a:solidFill>
                  <a:srgbClr val="060606"/>
                </a:solidFill>
                <a:latin typeface="ArialMT"/>
              </a:rPr>
              <a:t>4310 - Individual / Group Contributions 					 $4,086,923.73</a:t>
            </a:r>
          </a:p>
          <a:p>
            <a:r>
              <a:rPr lang="en-US" dirty="0">
                <a:solidFill>
                  <a:srgbClr val="060606"/>
                </a:solidFill>
                <a:latin typeface="ArialMT"/>
              </a:rPr>
              <a:t>4351 - Delegate Fees 							    $147,600.00</a:t>
            </a:r>
          </a:p>
          <a:p>
            <a:r>
              <a:rPr lang="en-US" dirty="0">
                <a:solidFill>
                  <a:srgbClr val="060606"/>
                </a:solidFill>
                <a:latin typeface="ArialMT"/>
              </a:rPr>
              <a:t>4352 - Additional Delegate Fees 						    $103,346.28</a:t>
            </a:r>
          </a:p>
          <a:p>
            <a:r>
              <a:rPr lang="en-US" b="1" dirty="0">
                <a:solidFill>
                  <a:srgbClr val="060606"/>
                </a:solidFill>
                <a:latin typeface="Arial-BoldMT"/>
              </a:rPr>
              <a:t>Total - 4300 - Contributions 						 $4,358,338.42</a:t>
            </a:r>
          </a:p>
          <a:p>
            <a:r>
              <a:rPr lang="en-US" b="1" dirty="0">
                <a:solidFill>
                  <a:srgbClr val="060606"/>
                </a:solidFill>
                <a:latin typeface="Arial-BoldMT"/>
              </a:rPr>
              <a:t>Total - Income 								 $9,226,765.43</a:t>
            </a:r>
            <a:endParaRPr lang="en-US" dirty="0"/>
          </a:p>
        </p:txBody>
      </p:sp>
    </p:spTree>
    <p:extLst>
      <p:ext uri="{BB962C8B-B14F-4D97-AF65-F5344CB8AC3E}">
        <p14:creationId xmlns:p14="http://schemas.microsoft.com/office/powerpoint/2010/main" val="3404858111"/>
      </p:ext>
    </p:extLst>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ECFF"/>
          </a:solidFill>
        </p:spPr>
        <p:txBody>
          <a:bodyPr/>
          <a:lstStyle/>
          <a:p>
            <a:pPr algn="ctr"/>
            <a:r>
              <a:rPr lang="en-US" dirty="0">
                <a:solidFill>
                  <a:srgbClr val="3333FF"/>
                </a:solidFill>
              </a:rPr>
              <a:t>Questions Received Since Conference</a:t>
            </a:r>
            <a:endParaRPr lang="en-US" dirty="0"/>
          </a:p>
        </p:txBody>
      </p:sp>
      <p:sp>
        <p:nvSpPr>
          <p:cNvPr id="3" name="Content Placeholder 2"/>
          <p:cNvSpPr>
            <a:spLocks noGrp="1"/>
          </p:cNvSpPr>
          <p:nvPr>
            <p:ph idx="1"/>
          </p:nvPr>
        </p:nvSpPr>
        <p:spPr>
          <a:xfrm>
            <a:off x="838200" y="1600200"/>
            <a:ext cx="10515600" cy="4583437"/>
          </a:xfrm>
        </p:spPr>
        <p:txBody>
          <a:bodyPr/>
          <a:lstStyle/>
          <a:p>
            <a:r>
              <a:rPr lang="en-US" dirty="0"/>
              <a:t>What is the total for 7</a:t>
            </a:r>
            <a:r>
              <a:rPr lang="en-US" baseline="30000" dirty="0"/>
              <a:t>th</a:t>
            </a:r>
            <a:r>
              <a:rPr lang="en-US" dirty="0"/>
              <a:t> Tradition Contributions that have come in since the “Fellowship Rally” began in May?</a:t>
            </a:r>
          </a:p>
          <a:p>
            <a:endParaRPr lang="en-US" dirty="0"/>
          </a:p>
        </p:txBody>
      </p:sp>
      <p:sp>
        <p:nvSpPr>
          <p:cNvPr id="4" name="Slide Number Placeholder 3"/>
          <p:cNvSpPr>
            <a:spLocks noGrp="1"/>
          </p:cNvSpPr>
          <p:nvPr>
            <p:ph type="sldNum" sz="quarter" idx="12"/>
          </p:nvPr>
        </p:nvSpPr>
        <p:spPr/>
        <p:txBody>
          <a:bodyPr/>
          <a:lstStyle/>
          <a:p>
            <a:fld id="{B4BC5ACE-0499-4162-AF48-071B2A343F0E}" type="slidenum">
              <a:rPr lang="en-US" smtClean="0"/>
              <a:t>47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79033145"/>
              </p:ext>
            </p:extLst>
          </p:nvPr>
        </p:nvGraphicFramePr>
        <p:xfrm>
          <a:off x="1447800" y="2936649"/>
          <a:ext cx="9296400" cy="24892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tblGrid>
              <a:tr h="339951">
                <a:tc>
                  <a:txBody>
                    <a:bodyPr/>
                    <a:lstStyle/>
                    <a:p>
                      <a:r>
                        <a:rPr lang="en-US" dirty="0"/>
                        <a:t>Source</a:t>
                      </a:r>
                    </a:p>
                  </a:txBody>
                  <a:tcPr/>
                </a:tc>
                <a:tc>
                  <a:txBody>
                    <a:bodyPr/>
                    <a:lstStyle/>
                    <a:p>
                      <a:r>
                        <a:rPr lang="en-US" dirty="0"/>
                        <a:t>May</a:t>
                      </a:r>
                    </a:p>
                  </a:txBody>
                  <a:tcPr/>
                </a:tc>
                <a:tc>
                  <a:txBody>
                    <a:bodyPr/>
                    <a:lstStyle/>
                    <a:p>
                      <a:r>
                        <a:rPr lang="en-US" dirty="0"/>
                        <a:t>June</a:t>
                      </a:r>
                    </a:p>
                  </a:txBody>
                  <a:tcPr/>
                </a:tc>
                <a:tc>
                  <a:txBody>
                    <a:bodyPr/>
                    <a:lstStyle/>
                    <a:p>
                      <a:r>
                        <a:rPr lang="en-US" dirty="0"/>
                        <a:t>July</a:t>
                      </a:r>
                    </a:p>
                  </a:txBody>
                  <a:tcPr/>
                </a:tc>
                <a:tc>
                  <a:txBody>
                    <a:bodyPr/>
                    <a:lstStyle/>
                    <a:p>
                      <a:r>
                        <a:rPr lang="en-US" dirty="0"/>
                        <a:t>Sub Total</a:t>
                      </a:r>
                    </a:p>
                  </a:txBody>
                  <a:tcPr/>
                </a:tc>
                <a:tc>
                  <a:txBody>
                    <a:bodyPr/>
                    <a:lstStyle/>
                    <a:p>
                      <a:r>
                        <a:rPr lang="en-US" dirty="0"/>
                        <a:t>YTD</a:t>
                      </a:r>
                    </a:p>
                  </a:txBody>
                  <a:tcPr/>
                </a:tc>
                <a:extLst>
                  <a:ext uri="{0D108BD9-81ED-4DB2-BD59-A6C34878D82A}">
                    <a16:rowId xmlns:a16="http://schemas.microsoft.com/office/drawing/2014/main" val="10000"/>
                  </a:ext>
                </a:extLst>
              </a:tr>
              <a:tr h="370840">
                <a:tc>
                  <a:txBody>
                    <a:bodyPr/>
                    <a:lstStyle/>
                    <a:p>
                      <a:r>
                        <a:rPr lang="en-US" dirty="0"/>
                        <a:t>Group</a:t>
                      </a:r>
                    </a:p>
                  </a:txBody>
                  <a:tcPr/>
                </a:tc>
                <a:tc>
                  <a:txBody>
                    <a:bodyPr/>
                    <a:lstStyle/>
                    <a:p>
                      <a:r>
                        <a:rPr lang="en-US" dirty="0">
                          <a:solidFill>
                            <a:srgbClr val="FF0000"/>
                          </a:solidFill>
                        </a:rPr>
                        <a:t>$374,243</a:t>
                      </a:r>
                    </a:p>
                  </a:txBody>
                  <a:tcPr/>
                </a:tc>
                <a:tc>
                  <a:txBody>
                    <a:bodyPr/>
                    <a:lstStyle/>
                    <a:p>
                      <a:r>
                        <a:rPr lang="en-US" dirty="0">
                          <a:solidFill>
                            <a:srgbClr val="FF0000"/>
                          </a:solidFill>
                        </a:rPr>
                        <a:t>$381,662</a:t>
                      </a:r>
                    </a:p>
                  </a:txBody>
                  <a:tcPr/>
                </a:tc>
                <a:tc>
                  <a:txBody>
                    <a:bodyPr/>
                    <a:lstStyle/>
                    <a:p>
                      <a:r>
                        <a:rPr lang="en-US" dirty="0">
                          <a:solidFill>
                            <a:srgbClr val="FF0000"/>
                          </a:solidFill>
                        </a:rPr>
                        <a:t>$  619,596</a:t>
                      </a:r>
                    </a:p>
                  </a:txBody>
                  <a:tcPr/>
                </a:tc>
                <a:tc>
                  <a:txBody>
                    <a:bodyPr/>
                    <a:lstStyle/>
                    <a:p>
                      <a:r>
                        <a:rPr lang="en-US" dirty="0">
                          <a:solidFill>
                            <a:srgbClr val="FF0000"/>
                          </a:solidFill>
                        </a:rPr>
                        <a:t>$1,375,501</a:t>
                      </a:r>
                    </a:p>
                  </a:txBody>
                  <a:tcPr/>
                </a:tc>
                <a:tc>
                  <a:txBody>
                    <a:bodyPr/>
                    <a:lstStyle/>
                    <a:p>
                      <a:r>
                        <a:rPr lang="en-US" dirty="0"/>
                        <a:t>$3,068,515</a:t>
                      </a:r>
                    </a:p>
                  </a:txBody>
                  <a:tcPr/>
                </a:tc>
                <a:extLst>
                  <a:ext uri="{0D108BD9-81ED-4DB2-BD59-A6C34878D82A}">
                    <a16:rowId xmlns:a16="http://schemas.microsoft.com/office/drawing/2014/main" val="10001"/>
                  </a:ext>
                </a:extLst>
              </a:tr>
              <a:tr h="370840">
                <a:tc>
                  <a:txBody>
                    <a:bodyPr/>
                    <a:lstStyle/>
                    <a:p>
                      <a:r>
                        <a:rPr lang="en-US" dirty="0"/>
                        <a:t>Individual</a:t>
                      </a:r>
                    </a:p>
                  </a:txBody>
                  <a:tcPr/>
                </a:tc>
                <a:tc>
                  <a:txBody>
                    <a:bodyPr/>
                    <a:lstStyle/>
                    <a:p>
                      <a:r>
                        <a:rPr lang="en-US" dirty="0">
                          <a:solidFill>
                            <a:srgbClr val="FF0000"/>
                          </a:solidFill>
                        </a:rPr>
                        <a:t>$392,818</a:t>
                      </a:r>
                    </a:p>
                  </a:txBody>
                  <a:tcPr/>
                </a:tc>
                <a:tc>
                  <a:txBody>
                    <a:bodyPr/>
                    <a:lstStyle/>
                    <a:p>
                      <a:r>
                        <a:rPr lang="en-US" dirty="0">
                          <a:solidFill>
                            <a:srgbClr val="FF0000"/>
                          </a:solidFill>
                        </a:rPr>
                        <a:t>$457,130</a:t>
                      </a:r>
                    </a:p>
                  </a:txBody>
                  <a:tcPr/>
                </a:tc>
                <a:tc>
                  <a:txBody>
                    <a:bodyPr/>
                    <a:lstStyle/>
                    <a:p>
                      <a:r>
                        <a:rPr lang="en-US" dirty="0">
                          <a:solidFill>
                            <a:srgbClr val="FF0000"/>
                          </a:solidFill>
                        </a:rPr>
                        <a:t>$  409,430</a:t>
                      </a:r>
                    </a:p>
                  </a:txBody>
                  <a:tcPr/>
                </a:tc>
                <a:tc>
                  <a:txBody>
                    <a:bodyPr/>
                    <a:lstStyle/>
                    <a:p>
                      <a:r>
                        <a:rPr lang="en-US" dirty="0">
                          <a:solidFill>
                            <a:srgbClr val="FF0000"/>
                          </a:solidFill>
                        </a:rPr>
                        <a:t>$1,259,378</a:t>
                      </a:r>
                    </a:p>
                  </a:txBody>
                  <a:tcPr/>
                </a:tc>
                <a:tc>
                  <a:txBody>
                    <a:bodyPr/>
                    <a:lstStyle/>
                    <a:p>
                      <a:r>
                        <a:rPr lang="en-US" dirty="0"/>
                        <a:t>$1,689,804</a:t>
                      </a:r>
                    </a:p>
                  </a:txBody>
                  <a:tcPr/>
                </a:tc>
                <a:extLst>
                  <a:ext uri="{0D108BD9-81ED-4DB2-BD59-A6C34878D82A}">
                    <a16:rowId xmlns:a16="http://schemas.microsoft.com/office/drawing/2014/main" val="10002"/>
                  </a:ext>
                </a:extLst>
              </a:tr>
              <a:tr h="370840">
                <a:tc>
                  <a:txBody>
                    <a:bodyPr/>
                    <a:lstStyle/>
                    <a:p>
                      <a:r>
                        <a:rPr lang="en-US" dirty="0"/>
                        <a:t>Other</a:t>
                      </a:r>
                    </a:p>
                  </a:txBody>
                  <a:tcPr/>
                </a:tc>
                <a:tc>
                  <a:txBody>
                    <a:bodyPr/>
                    <a:lstStyle/>
                    <a:p>
                      <a:r>
                        <a:rPr lang="en-US" dirty="0">
                          <a:solidFill>
                            <a:srgbClr val="FF0000"/>
                          </a:solidFill>
                        </a:rPr>
                        <a:t>$  72,743</a:t>
                      </a:r>
                    </a:p>
                  </a:txBody>
                  <a:tcPr/>
                </a:tc>
                <a:tc>
                  <a:txBody>
                    <a:bodyPr/>
                    <a:lstStyle/>
                    <a:p>
                      <a:r>
                        <a:rPr lang="en-US" dirty="0">
                          <a:solidFill>
                            <a:srgbClr val="FF0000"/>
                          </a:solidFill>
                        </a:rPr>
                        <a:t>$  54,493</a:t>
                      </a:r>
                    </a:p>
                  </a:txBody>
                  <a:tcPr/>
                </a:tc>
                <a:tc>
                  <a:txBody>
                    <a:bodyPr/>
                    <a:lstStyle/>
                    <a:p>
                      <a:r>
                        <a:rPr lang="en-US" dirty="0">
                          <a:solidFill>
                            <a:srgbClr val="FF0000"/>
                          </a:solidFill>
                        </a:rPr>
                        <a:t>$    98,076</a:t>
                      </a:r>
                    </a:p>
                  </a:txBody>
                  <a:tcPr/>
                </a:tc>
                <a:tc>
                  <a:txBody>
                    <a:bodyPr/>
                    <a:lstStyle/>
                    <a:p>
                      <a:r>
                        <a:rPr lang="en-US" dirty="0">
                          <a:solidFill>
                            <a:srgbClr val="FF0000"/>
                          </a:solidFill>
                        </a:rPr>
                        <a:t>$   225,312</a:t>
                      </a:r>
                    </a:p>
                  </a:txBody>
                  <a:tcPr/>
                </a:tc>
                <a:tc>
                  <a:txBody>
                    <a:bodyPr/>
                    <a:lstStyle/>
                    <a:p>
                      <a:r>
                        <a:rPr lang="en-US" dirty="0"/>
                        <a:t>$  451,799</a:t>
                      </a:r>
                    </a:p>
                  </a:txBody>
                  <a:tcPr/>
                </a:tc>
                <a:extLst>
                  <a:ext uri="{0D108BD9-81ED-4DB2-BD59-A6C34878D82A}">
                    <a16:rowId xmlns:a16="http://schemas.microsoft.com/office/drawing/2014/main" val="10003"/>
                  </a:ext>
                </a:extLst>
              </a:tr>
              <a:tr h="370840">
                <a:tc>
                  <a:txBody>
                    <a:bodyPr/>
                    <a:lstStyle/>
                    <a:p>
                      <a:r>
                        <a:rPr lang="en-US" dirty="0"/>
                        <a:t>Monthly</a:t>
                      </a:r>
                    </a:p>
                    <a:p>
                      <a:r>
                        <a:rPr lang="en-US" dirty="0"/>
                        <a:t>Totals</a:t>
                      </a:r>
                    </a:p>
                  </a:txBody>
                  <a:tcPr/>
                </a:tc>
                <a:tc>
                  <a:txBody>
                    <a:bodyPr/>
                    <a:lstStyle/>
                    <a:p>
                      <a:r>
                        <a:rPr lang="en-US" dirty="0">
                          <a:solidFill>
                            <a:srgbClr val="FF0000"/>
                          </a:solidFill>
                        </a:rPr>
                        <a:t>$839,815</a:t>
                      </a:r>
                    </a:p>
                  </a:txBody>
                  <a:tcPr/>
                </a:tc>
                <a:tc>
                  <a:txBody>
                    <a:bodyPr/>
                    <a:lstStyle/>
                    <a:p>
                      <a:r>
                        <a:rPr lang="en-US" dirty="0">
                          <a:solidFill>
                            <a:srgbClr val="FF0000"/>
                          </a:solidFill>
                        </a:rPr>
                        <a:t>$898,286</a:t>
                      </a:r>
                    </a:p>
                  </a:txBody>
                  <a:tcPr/>
                </a:tc>
                <a:tc>
                  <a:txBody>
                    <a:bodyPr/>
                    <a:lstStyle/>
                    <a:p>
                      <a:r>
                        <a:rPr lang="en-US" dirty="0">
                          <a:solidFill>
                            <a:srgbClr val="FF0000"/>
                          </a:solidFill>
                        </a:rPr>
                        <a:t>$1,126,903</a:t>
                      </a:r>
                    </a:p>
                  </a:txBody>
                  <a:tcPr/>
                </a:tc>
                <a:tc>
                  <a:txBody>
                    <a:bodyPr/>
                    <a:lstStyle/>
                    <a:p>
                      <a:r>
                        <a:rPr lang="en-US" dirty="0">
                          <a:solidFill>
                            <a:srgbClr val="FF0000"/>
                          </a:solidFill>
                        </a:rPr>
                        <a:t>$2,860,191</a:t>
                      </a: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YTD Total</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$5,210,118</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94910757"/>
      </p:ext>
    </p:extLst>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12192000" cy="1855786"/>
          </a:xfrm>
          <a:solidFill>
            <a:srgbClr val="CCECFF"/>
          </a:solidFill>
        </p:spPr>
        <p:txBody>
          <a:bodyPr/>
          <a:lstStyle/>
          <a:p>
            <a:pPr algn="ctr"/>
            <a:r>
              <a:rPr lang="en-US" dirty="0">
                <a:solidFill>
                  <a:srgbClr val="3333FF"/>
                </a:solidFill>
              </a:rPr>
              <a:t>Questions Received Since Conference</a:t>
            </a:r>
            <a:endParaRPr lang="en-US" dirty="0"/>
          </a:p>
        </p:txBody>
      </p:sp>
      <p:sp>
        <p:nvSpPr>
          <p:cNvPr id="3" name="Content Placeholder 2"/>
          <p:cNvSpPr>
            <a:spLocks noGrp="1"/>
          </p:cNvSpPr>
          <p:nvPr>
            <p:ph idx="1"/>
          </p:nvPr>
        </p:nvSpPr>
        <p:spPr>
          <a:xfrm>
            <a:off x="0" y="1931987"/>
            <a:ext cx="12192000" cy="4926013"/>
          </a:xfrm>
          <a:solidFill>
            <a:srgbClr val="CCECFF"/>
          </a:solidFill>
        </p:spPr>
        <p:txBody>
          <a:bodyPr/>
          <a:lstStyle/>
          <a:p>
            <a:r>
              <a:rPr lang="en-US" b="1" dirty="0">
                <a:solidFill>
                  <a:srgbClr val="3333FF"/>
                </a:solidFill>
              </a:rPr>
              <a:t>How much did we receive in the $8.06 challenge? </a:t>
            </a:r>
          </a:p>
          <a:p>
            <a:pPr marL="0" indent="0">
              <a:buNone/>
            </a:pPr>
            <a:r>
              <a:rPr lang="en-US" sz="2800" b="1" dirty="0">
                <a:solidFill>
                  <a:srgbClr val="3333FF"/>
                </a:solidFill>
              </a:rPr>
              <a:t>   		</a:t>
            </a:r>
          </a:p>
          <a:p>
            <a:pPr marL="0" indent="0">
              <a:buNone/>
            </a:pPr>
            <a:r>
              <a:rPr lang="en-US" b="1" dirty="0">
                <a:solidFill>
                  <a:srgbClr val="3333FF"/>
                </a:solidFill>
              </a:rPr>
              <a:t>			</a:t>
            </a:r>
            <a:r>
              <a:rPr lang="en-US" sz="2800" b="1" dirty="0">
                <a:solidFill>
                  <a:srgbClr val="3333FF"/>
                </a:solidFill>
              </a:rPr>
              <a:t>$78,029.99!</a:t>
            </a:r>
          </a:p>
          <a:p>
            <a:endParaRPr lang="en-US" b="1" dirty="0">
              <a:solidFill>
                <a:srgbClr val="3333FF"/>
              </a:solidFill>
            </a:endParaRPr>
          </a:p>
          <a:p>
            <a:r>
              <a:rPr lang="en-US" sz="2800" b="1" dirty="0">
                <a:solidFill>
                  <a:srgbClr val="3333FF"/>
                </a:solidFill>
              </a:rPr>
              <a:t>How much is the challenge this year?  </a:t>
            </a:r>
          </a:p>
          <a:p>
            <a:pPr marL="0" indent="0">
              <a:buNone/>
            </a:pPr>
            <a:r>
              <a:rPr lang="en-US" b="1" dirty="0">
                <a:solidFill>
                  <a:srgbClr val="3333FF"/>
                </a:solidFill>
              </a:rPr>
              <a:t>  </a:t>
            </a:r>
          </a:p>
          <a:p>
            <a:pPr marL="0" indent="0">
              <a:buNone/>
            </a:pPr>
            <a:r>
              <a:rPr lang="en-US" b="1" dirty="0">
                <a:solidFill>
                  <a:srgbClr val="3333FF"/>
                </a:solidFill>
              </a:rPr>
              <a:t>			$8.16</a:t>
            </a:r>
            <a:endParaRPr lang="en-US" sz="2800" b="1" dirty="0">
              <a:solidFill>
                <a:srgbClr val="3333FF"/>
              </a:solidFill>
            </a:endParaRPr>
          </a:p>
          <a:p>
            <a:pPr marL="1828800" lvl="4" indent="0">
              <a:buNone/>
            </a:pPr>
            <a:endParaRPr lang="en-US" sz="2800" b="1" dirty="0">
              <a:solidFill>
                <a:srgbClr val="3333FF"/>
              </a:solidFill>
            </a:endParaRPr>
          </a:p>
          <a:p>
            <a:pPr marL="1828800" lvl="4" indent="0">
              <a:buNone/>
            </a:pPr>
            <a:endParaRPr lang="en-US" sz="2800" b="1" dirty="0">
              <a:solidFill>
                <a:srgbClr val="3333FF"/>
              </a:solidFill>
            </a:endParaRPr>
          </a:p>
          <a:p>
            <a:pPr lvl="4"/>
            <a:endParaRPr lang="en-US" sz="2800" b="1" dirty="0">
              <a:solidFill>
                <a:srgbClr val="3333FF"/>
              </a:solidFill>
            </a:endParaRPr>
          </a:p>
          <a:p>
            <a:endParaRPr lang="en-US" sz="3800" b="1" dirty="0">
              <a:solidFill>
                <a:srgbClr val="3333FF"/>
              </a:solidFill>
            </a:endParaRPr>
          </a:p>
          <a:p>
            <a:endParaRPr lang="en-US" sz="3800" b="1" dirty="0">
              <a:solidFill>
                <a:srgbClr val="3333FF"/>
              </a:solidFill>
            </a:endParaRPr>
          </a:p>
          <a:p>
            <a:pPr lvl="4"/>
            <a:endParaRPr lang="en-US" sz="2800" b="1" dirty="0">
              <a:solidFill>
                <a:srgbClr val="3333FF"/>
              </a:solidFill>
            </a:endParaRPr>
          </a:p>
          <a:p>
            <a:pPr lvl="4"/>
            <a:endParaRPr lang="en-US" dirty="0"/>
          </a:p>
        </p:txBody>
      </p:sp>
      <p:sp>
        <p:nvSpPr>
          <p:cNvPr id="4" name="Slide Number Placeholder 3"/>
          <p:cNvSpPr>
            <a:spLocks noGrp="1"/>
          </p:cNvSpPr>
          <p:nvPr>
            <p:ph type="sldNum" sz="quarter" idx="12"/>
          </p:nvPr>
        </p:nvSpPr>
        <p:spPr/>
        <p:txBody>
          <a:bodyPr/>
          <a:lstStyle/>
          <a:p>
            <a:fld id="{B4BC5ACE-0499-4162-AF48-071B2A343F0E}" type="slidenum">
              <a:rPr lang="en-US" smtClean="0"/>
              <a:t>48</a:t>
            </a:fld>
            <a:endParaRPr lang="en-US" dirty="0"/>
          </a:p>
        </p:txBody>
      </p:sp>
    </p:spTree>
    <p:extLst>
      <p:ext uri="{BB962C8B-B14F-4D97-AF65-F5344CB8AC3E}">
        <p14:creationId xmlns:p14="http://schemas.microsoft.com/office/powerpoint/2010/main" val="249336679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169"/>
            <a:ext cx="12192000" cy="1066801"/>
          </a:xfrm>
        </p:spPr>
        <p:txBody>
          <a:bodyPr>
            <a:normAutofit/>
          </a:bodyPr>
          <a:lstStyle/>
          <a:p>
            <a:pPr algn="ctr"/>
            <a:r>
              <a:rPr lang="en-US" altLang="en-US" sz="3200" b="1" dirty="0">
                <a:solidFill>
                  <a:srgbClr val="3366FF"/>
                </a:solidFill>
                <a:latin typeface="Arial Black" panose="020B0A04020102020204" pitchFamily="34" charset="0"/>
              </a:rPr>
              <a:t>2019 FINANCIAL HIGHLIGHTS</a:t>
            </a:r>
            <a:endParaRPr lang="en-US" sz="3200" dirty="0">
              <a:solidFill>
                <a:srgbClr val="3366FF"/>
              </a:solidFill>
              <a:latin typeface="Arial Black" panose="020B0A04020102020204" pitchFamily="34" charset="0"/>
            </a:endParaRPr>
          </a:p>
        </p:txBody>
      </p:sp>
      <p:sp>
        <p:nvSpPr>
          <p:cNvPr id="3" name="Content Placeholder 2"/>
          <p:cNvSpPr>
            <a:spLocks noGrp="1"/>
          </p:cNvSpPr>
          <p:nvPr>
            <p:ph idx="1"/>
          </p:nvPr>
        </p:nvSpPr>
        <p:spPr>
          <a:xfrm>
            <a:off x="381000" y="1219200"/>
            <a:ext cx="11582400" cy="4953000"/>
          </a:xfrm>
        </p:spPr>
        <p:txBody>
          <a:bodyPr>
            <a:normAutofit lnSpcReduction="10000"/>
          </a:bodyPr>
          <a:lstStyle/>
          <a:p>
            <a:pPr marL="515938" indent="-515938">
              <a:lnSpc>
                <a:spcPct val="110000"/>
              </a:lnSpc>
              <a:spcBef>
                <a:spcPts val="0"/>
              </a:spcBef>
              <a:spcAft>
                <a:spcPts val="400"/>
              </a:spcAft>
              <a:buClr>
                <a:srgbClr val="3366FF"/>
              </a:buClr>
              <a:buFont typeface="Wingdings" panose="05000000000000000000" pitchFamily="2" charset="2"/>
              <a:buChar char="v"/>
            </a:pPr>
            <a:r>
              <a:rPr lang="en-US" dirty="0">
                <a:latin typeface="Arial Narrow" panose="020B0606020202030204" pitchFamily="34" charset="0"/>
              </a:rPr>
              <a:t>7</a:t>
            </a:r>
            <a:r>
              <a:rPr lang="en-US" baseline="30000" dirty="0">
                <a:latin typeface="Arial Narrow" panose="020B0606020202030204" pitchFamily="34" charset="0"/>
              </a:rPr>
              <a:t>th</a:t>
            </a:r>
            <a:r>
              <a:rPr lang="en-US" dirty="0">
                <a:latin typeface="Arial Narrow" panose="020B0606020202030204" pitchFamily="34" charset="0"/>
              </a:rPr>
              <a:t> Tradition of Self-Support – $8.86 million set another record, up 5.71% from 2018</a:t>
            </a:r>
          </a:p>
          <a:p>
            <a:pPr marL="0" indent="0">
              <a:lnSpc>
                <a:spcPct val="110000"/>
              </a:lnSpc>
              <a:spcBef>
                <a:spcPts val="0"/>
              </a:spcBef>
              <a:spcAft>
                <a:spcPts val="400"/>
              </a:spcAft>
              <a:buClr>
                <a:srgbClr val="3366FF"/>
              </a:buClr>
              <a:buNone/>
            </a:pPr>
            <a:endParaRPr lang="en-US" sz="1000"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dirty="0">
                <a:latin typeface="Arial Narrow" panose="020B0606020202030204" pitchFamily="34" charset="0"/>
              </a:rPr>
              <a:t>AAWS publishing profits – $9,36 million down 1% from 2018, used to cover shortfall between 7</a:t>
            </a:r>
            <a:r>
              <a:rPr lang="en-US" baseline="30000" dirty="0">
                <a:latin typeface="Arial Narrow" panose="020B0606020202030204" pitchFamily="34" charset="0"/>
              </a:rPr>
              <a:t>th</a:t>
            </a:r>
            <a:r>
              <a:rPr lang="en-US" dirty="0">
                <a:latin typeface="Arial Narrow" panose="020B0606020202030204" pitchFamily="34" charset="0"/>
              </a:rPr>
              <a:t> Tradition and Cost of Services, resulting in net GSO loss of $380,450 </a:t>
            </a:r>
            <a:r>
              <a:rPr lang="en-US" dirty="0">
                <a:solidFill>
                  <a:srgbClr val="FF0000"/>
                </a:solidFill>
                <a:latin typeface="Arial Narrow" panose="020B0606020202030204" pitchFamily="34" charset="0"/>
              </a:rPr>
              <a:t>($379,665 was reported in May)</a:t>
            </a:r>
          </a:p>
          <a:p>
            <a:pPr marL="0" indent="0">
              <a:lnSpc>
                <a:spcPct val="110000"/>
              </a:lnSpc>
              <a:spcBef>
                <a:spcPts val="0"/>
              </a:spcBef>
              <a:spcAft>
                <a:spcPts val="400"/>
              </a:spcAft>
              <a:buClr>
                <a:srgbClr val="3366FF"/>
              </a:buClr>
              <a:buNone/>
            </a:pPr>
            <a:endParaRPr lang="en-US" sz="1000"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dirty="0">
                <a:latin typeface="Arial Narrow" panose="020B0606020202030204" pitchFamily="34" charset="0"/>
              </a:rPr>
              <a:t>Grapevine subscription levels decreased 2% in 2019. 2019 results were a loss of $27,303 </a:t>
            </a:r>
            <a:r>
              <a:rPr lang="en-US" dirty="0">
                <a:solidFill>
                  <a:srgbClr val="FF0000"/>
                </a:solidFill>
                <a:latin typeface="Arial Narrow" panose="020B0606020202030204" pitchFamily="34" charset="0"/>
              </a:rPr>
              <a:t>($44,461 was reported in May)</a:t>
            </a:r>
          </a:p>
          <a:p>
            <a:pPr marL="0" indent="0">
              <a:lnSpc>
                <a:spcPct val="110000"/>
              </a:lnSpc>
              <a:spcBef>
                <a:spcPts val="0"/>
              </a:spcBef>
              <a:spcAft>
                <a:spcPts val="400"/>
              </a:spcAft>
              <a:buClr>
                <a:srgbClr val="3366FF"/>
              </a:buClr>
              <a:buNone/>
            </a:pPr>
            <a:endParaRPr lang="en-US" sz="1000" dirty="0">
              <a:solidFill>
                <a:srgbClr val="FF0000"/>
              </a:solidFill>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dirty="0">
                <a:latin typeface="Arial Narrow" panose="020B0606020202030204" pitchFamily="34" charset="0"/>
              </a:rPr>
              <a:t>General Fund support of La Viña service activity –  $297,392 </a:t>
            </a:r>
            <a:r>
              <a:rPr lang="en-US" dirty="0">
                <a:solidFill>
                  <a:srgbClr val="FF0000"/>
                </a:solidFill>
                <a:latin typeface="Arial Narrow" panose="020B0606020202030204" pitchFamily="34" charset="0"/>
              </a:rPr>
              <a:t>($289,314 was reported in May)</a:t>
            </a:r>
          </a:p>
          <a:p>
            <a:pPr marL="0" indent="0">
              <a:lnSpc>
                <a:spcPct val="110000"/>
              </a:lnSpc>
              <a:spcBef>
                <a:spcPts val="0"/>
              </a:spcBef>
              <a:spcAft>
                <a:spcPts val="400"/>
              </a:spcAft>
              <a:buClr>
                <a:srgbClr val="3366FF"/>
              </a:buClr>
              <a:buNone/>
            </a:pPr>
            <a:endParaRPr lang="en-US" sz="1000"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dirty="0">
                <a:latin typeface="Arial Narrow" panose="020B0606020202030204" pitchFamily="34" charset="0"/>
              </a:rPr>
              <a:t>Reserve Fund – $16.2 million resulting in ratio of 9.2 months</a:t>
            </a:r>
          </a:p>
        </p:txBody>
      </p:sp>
    </p:spTree>
    <p:extLst>
      <p:ext uri="{BB962C8B-B14F-4D97-AF65-F5344CB8AC3E}">
        <p14:creationId xmlns:p14="http://schemas.microsoft.com/office/powerpoint/2010/main" val="534361826"/>
      </p:ext>
    </p:extLst>
  </p:cSld>
  <p:clrMapOvr>
    <a:masterClrMapping/>
  </p:clrMapOvr>
  <p:transition spd="med">
    <p:random/>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38100" y="304800"/>
            <a:ext cx="12192000" cy="685800"/>
          </a:xfrm>
        </p:spPr>
        <p:txBody>
          <a:bodyPr>
            <a:normAutofit/>
          </a:bodyPr>
          <a:lstStyle/>
          <a:p>
            <a:pPr algn="ctr" eaLnBrk="1" hangingPunct="1"/>
            <a:r>
              <a:rPr lang="en-US" altLang="en-US" sz="2800" b="1" dirty="0">
                <a:solidFill>
                  <a:srgbClr val="3366FF"/>
                </a:solidFill>
                <a:latin typeface="Arial Black" panose="020B0A04020102020204" pitchFamily="34" charset="0"/>
              </a:rPr>
              <a:t>70</a:t>
            </a:r>
            <a:r>
              <a:rPr lang="en-US" altLang="en-US" sz="2800" b="1" baseline="30000" dirty="0">
                <a:solidFill>
                  <a:srgbClr val="3366FF"/>
                </a:solidFill>
                <a:latin typeface="Arial Black" panose="020B0A04020102020204" pitchFamily="34" charset="0"/>
              </a:rPr>
              <a:t>th</a:t>
            </a:r>
            <a:r>
              <a:rPr lang="en-US" altLang="en-US" sz="2800" b="1" dirty="0">
                <a:solidFill>
                  <a:srgbClr val="3366FF"/>
                </a:solidFill>
                <a:latin typeface="Arial Black" panose="020B0A04020102020204" pitchFamily="34" charset="0"/>
              </a:rPr>
              <a:t> Virtual Service Conference Financial Report</a:t>
            </a:r>
          </a:p>
        </p:txBody>
      </p:sp>
      <p:sp>
        <p:nvSpPr>
          <p:cNvPr id="2" name="TextBox 1"/>
          <p:cNvSpPr txBox="1"/>
          <p:nvPr/>
        </p:nvSpPr>
        <p:spPr>
          <a:xfrm>
            <a:off x="11772900" y="6527781"/>
            <a:ext cx="381000" cy="276999"/>
          </a:xfrm>
          <a:prstGeom prst="rect">
            <a:avLst/>
          </a:prstGeom>
          <a:noFill/>
        </p:spPr>
        <p:txBody>
          <a:bodyPr wrap="square" rtlCol="0">
            <a:spAutoFit/>
          </a:bodyPr>
          <a:lstStyle/>
          <a:p>
            <a:endParaRPr lang="en-US" sz="1200" b="1" dirty="0">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08404876"/>
              </p:ext>
            </p:extLst>
          </p:nvPr>
        </p:nvGraphicFramePr>
        <p:xfrm>
          <a:off x="2514601" y="990606"/>
          <a:ext cx="6629399" cy="5306333"/>
        </p:xfrm>
        <a:graphic>
          <a:graphicData uri="http://schemas.openxmlformats.org/drawingml/2006/table">
            <a:tbl>
              <a:tblPr>
                <a:tableStyleId>{5C22544A-7EE6-4342-B048-85BDC9FD1C3A}</a:tableStyleId>
              </a:tblPr>
              <a:tblGrid>
                <a:gridCol w="634728">
                  <a:extLst>
                    <a:ext uri="{9D8B030D-6E8A-4147-A177-3AD203B41FA5}">
                      <a16:colId xmlns:a16="http://schemas.microsoft.com/office/drawing/2014/main" val="20000"/>
                    </a:ext>
                  </a:extLst>
                </a:gridCol>
                <a:gridCol w="4813367">
                  <a:extLst>
                    <a:ext uri="{9D8B030D-6E8A-4147-A177-3AD203B41FA5}">
                      <a16:colId xmlns:a16="http://schemas.microsoft.com/office/drawing/2014/main" val="20001"/>
                    </a:ext>
                  </a:extLst>
                </a:gridCol>
                <a:gridCol w="1181304">
                  <a:extLst>
                    <a:ext uri="{9D8B030D-6E8A-4147-A177-3AD203B41FA5}">
                      <a16:colId xmlns:a16="http://schemas.microsoft.com/office/drawing/2014/main" val="20002"/>
                    </a:ext>
                  </a:extLst>
                </a:gridCol>
              </a:tblGrid>
              <a:tr h="206834">
                <a:tc gridSpan="2">
                  <a:txBody>
                    <a:bodyPr/>
                    <a:lstStyle/>
                    <a:p>
                      <a:pPr algn="l" fontAlgn="b"/>
                      <a:r>
                        <a:rPr lang="en-US" sz="1100" b="1" u="none" strike="noStrike" dirty="0">
                          <a:effectLst/>
                        </a:rPr>
                        <a:t>Inflows:</a:t>
                      </a:r>
                      <a:endParaRPr lang="en-US" sz="1100" b="1" i="0" u="none" strike="noStrike" dirty="0">
                        <a:solidFill>
                          <a:srgbClr val="000000"/>
                        </a:solidFill>
                        <a:effectLst/>
                        <a:latin typeface="Arial" panose="020B0604020202020204" pitchFamily="34" charset="0"/>
                      </a:endParaRPr>
                    </a:p>
                  </a:txBody>
                  <a:tcPr marL="8522" marR="8522" marT="8522" marB="0" anchor="b"/>
                </a:tc>
                <a:tc hMerge="1">
                  <a:txBody>
                    <a:bodyPr/>
                    <a:lstStyle/>
                    <a:p>
                      <a:endParaRPr lang="en-US"/>
                    </a:p>
                  </a:txBody>
                  <a:tcPr/>
                </a:tc>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00"/>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dirty="0">
                          <a:effectLst/>
                        </a:rPr>
                        <a:t>Delegate Fees </a:t>
                      </a:r>
                      <a:endParaRPr lang="en-US" sz="1100" b="1" i="0" u="none" strike="noStrike" dirty="0">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a:effectLst/>
                        </a:rPr>
                        <a:t>163,800</a:t>
                      </a:r>
                      <a:endParaRPr lang="en-US" sz="1100" b="1" i="0" u="none" strike="noStrike">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01"/>
                  </a:ext>
                </a:extLst>
              </a:tr>
              <a:tr h="206834">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Additional Delegate Fees</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103,946</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02"/>
                  </a:ext>
                </a:extLst>
              </a:tr>
              <a:tr h="206834">
                <a:tc gridSpan="2">
                  <a:txBody>
                    <a:bodyPr/>
                    <a:lstStyle/>
                    <a:p>
                      <a:pPr algn="l" fontAlgn="b"/>
                      <a:r>
                        <a:rPr lang="en-US" sz="1100" b="1" u="none" strike="noStrike">
                          <a:effectLst/>
                        </a:rPr>
                        <a:t>Total Inflows</a:t>
                      </a:r>
                      <a:endParaRPr lang="en-US" sz="1100" b="1" i="0" u="none" strike="noStrike">
                        <a:solidFill>
                          <a:srgbClr val="000000"/>
                        </a:solidFill>
                        <a:effectLst/>
                        <a:latin typeface="Arial" panose="020B0604020202020204" pitchFamily="34" charset="0"/>
                      </a:endParaRPr>
                    </a:p>
                  </a:txBody>
                  <a:tcPr marL="8522" marR="8522" marT="8522" marB="0" anchor="b"/>
                </a:tc>
                <a:tc hMerge="1">
                  <a:txBody>
                    <a:bodyPr/>
                    <a:lstStyle/>
                    <a:p>
                      <a:endParaRPr lang="en-US"/>
                    </a:p>
                  </a:txBody>
                  <a:tcPr/>
                </a:tc>
                <a:tc>
                  <a:txBody>
                    <a:bodyPr/>
                    <a:lstStyle/>
                    <a:p>
                      <a:pPr algn="r" fontAlgn="b"/>
                      <a:r>
                        <a:rPr lang="en-US" sz="1100" b="1" u="none" strike="noStrike" dirty="0">
                          <a:effectLst/>
                        </a:rPr>
                        <a:t>267,746</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03"/>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04"/>
                  </a:ext>
                </a:extLst>
              </a:tr>
              <a:tr h="206834">
                <a:tc gridSpan="2">
                  <a:txBody>
                    <a:bodyPr/>
                    <a:lstStyle/>
                    <a:p>
                      <a:pPr algn="l" fontAlgn="b"/>
                      <a:r>
                        <a:rPr lang="en-US" sz="1100" b="1" u="none" strike="noStrike">
                          <a:effectLst/>
                        </a:rPr>
                        <a:t>Outflows:</a:t>
                      </a:r>
                      <a:endParaRPr lang="en-US" sz="1100" b="1" i="0" u="none" strike="noStrike">
                        <a:solidFill>
                          <a:srgbClr val="000000"/>
                        </a:solidFill>
                        <a:effectLst/>
                        <a:latin typeface="Arial" panose="020B0604020202020204" pitchFamily="34" charset="0"/>
                      </a:endParaRPr>
                    </a:p>
                  </a:txBody>
                  <a:tcPr marL="8522" marR="8522" marT="8522" marB="0" anchor="b"/>
                </a:tc>
                <a:tc hMerge="1">
                  <a:txBody>
                    <a:bodyPr/>
                    <a:lstStyle/>
                    <a:p>
                      <a:endParaRPr lang="en-US"/>
                    </a:p>
                  </a:txBody>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05"/>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Additional Technology Costs</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500</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06"/>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Conference Manuals </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3,363</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07"/>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All Conference Translations</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64,666</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08"/>
                  </a:ext>
                </a:extLst>
              </a:tr>
              <a:tr h="397346">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Conference Calls/ Miscellaneous Exp</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12,295</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09"/>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DOTS Electronic Voting</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2,254</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10"/>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Final Report (Estimated)</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100,000</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11"/>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Hotel Deposit</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65,000</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12"/>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Lanyards</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465</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13"/>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Overtime</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11,751</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14"/>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Portfolios/Presentations</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1,257</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15"/>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Stepping Stones Tour</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550</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16"/>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Simultaneous Translations</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5,500</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17"/>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Travel Reimbursements</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10,511</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18"/>
                  </a:ext>
                </a:extLst>
              </a:tr>
              <a:tr h="206834">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r>
                        <a:rPr lang="en-US" sz="1100" b="1" u="none" strike="noStrike">
                          <a:effectLst/>
                        </a:rPr>
                        <a:t>Zoom Operators</a:t>
                      </a:r>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r" fontAlgn="b"/>
                      <a:r>
                        <a:rPr lang="en-US" sz="1100" b="1" u="none" strike="noStrike" dirty="0">
                          <a:effectLst/>
                        </a:rPr>
                        <a:t>4,000</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19"/>
                  </a:ext>
                </a:extLst>
              </a:tr>
              <a:tr h="206834">
                <a:tc gridSpan="2">
                  <a:txBody>
                    <a:bodyPr/>
                    <a:lstStyle/>
                    <a:p>
                      <a:pPr algn="l" fontAlgn="b"/>
                      <a:r>
                        <a:rPr lang="en-US" sz="1100" b="1" u="none" strike="noStrike">
                          <a:effectLst/>
                        </a:rPr>
                        <a:t>Total Outflows</a:t>
                      </a:r>
                      <a:endParaRPr lang="en-US" sz="1100" b="1" i="0" u="none" strike="noStrike">
                        <a:solidFill>
                          <a:srgbClr val="000000"/>
                        </a:solidFill>
                        <a:effectLst/>
                        <a:latin typeface="Arial" panose="020B0604020202020204" pitchFamily="34" charset="0"/>
                      </a:endParaRPr>
                    </a:p>
                  </a:txBody>
                  <a:tcPr marL="8522" marR="8522" marT="8522" marB="0" anchor="b"/>
                </a:tc>
                <a:tc hMerge="1">
                  <a:txBody>
                    <a:bodyPr/>
                    <a:lstStyle/>
                    <a:p>
                      <a:endParaRPr lang="en-US"/>
                    </a:p>
                  </a:txBody>
                  <a:tcPr/>
                </a:tc>
                <a:tc>
                  <a:txBody>
                    <a:bodyPr/>
                    <a:lstStyle/>
                    <a:p>
                      <a:pPr algn="r" fontAlgn="b"/>
                      <a:r>
                        <a:rPr lang="en-US" sz="1100" b="1" u="none" strike="noStrike" dirty="0">
                          <a:effectLst/>
                        </a:rPr>
                        <a:t>282,112</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20"/>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21"/>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endParaRPr lang="en-US" sz="1100" b="1" i="0" u="none" strike="noStrike" dirty="0">
                        <a:solidFill>
                          <a:srgbClr val="000000"/>
                        </a:solidFill>
                        <a:effectLst/>
                        <a:latin typeface="Arial" panose="020B0604020202020204" pitchFamily="34" charset="0"/>
                      </a:endParaRPr>
                    </a:p>
                  </a:txBody>
                  <a:tcPr marL="8522" marR="8522" marT="8522" marB="0" anchor="b"/>
                </a:tc>
                <a:tc>
                  <a:txBody>
                    <a:bodyPr/>
                    <a:lstStyle/>
                    <a:p>
                      <a:pPr algn="l" fontAlgn="b"/>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22"/>
                  </a:ext>
                </a:extLst>
              </a:tr>
              <a:tr h="206834">
                <a:tc gridSpan="2">
                  <a:txBody>
                    <a:bodyPr/>
                    <a:lstStyle/>
                    <a:p>
                      <a:pPr algn="l" fontAlgn="b"/>
                      <a:r>
                        <a:rPr lang="en-US" sz="1100" b="1" u="none" strike="noStrike">
                          <a:effectLst/>
                        </a:rPr>
                        <a:t>Surplus/Deficit</a:t>
                      </a:r>
                      <a:endParaRPr lang="en-US" sz="1100" b="1" i="0" u="none" strike="noStrike">
                        <a:solidFill>
                          <a:srgbClr val="000000"/>
                        </a:solidFill>
                        <a:effectLst/>
                        <a:latin typeface="Arial" panose="020B0604020202020204" pitchFamily="34" charset="0"/>
                      </a:endParaRPr>
                    </a:p>
                  </a:txBody>
                  <a:tcPr marL="8522" marR="8522" marT="8522" marB="0" anchor="b"/>
                </a:tc>
                <a:tc hMerge="1">
                  <a:txBody>
                    <a:bodyPr/>
                    <a:lstStyle/>
                    <a:p>
                      <a:endParaRPr lang="en-US"/>
                    </a:p>
                  </a:txBody>
                  <a:tcPr/>
                </a:tc>
                <a:tc>
                  <a:txBody>
                    <a:bodyPr/>
                    <a:lstStyle/>
                    <a:p>
                      <a:pPr algn="r" fontAlgn="b"/>
                      <a:r>
                        <a:rPr lang="en-US" sz="1100" b="1" u="none" strike="noStrike" dirty="0">
                          <a:effectLst/>
                        </a:rPr>
                        <a:t>-14,366</a:t>
                      </a:r>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23"/>
                  </a:ext>
                </a:extLst>
              </a:tr>
              <a:tr h="203597">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endParaRPr lang="en-US" sz="1100" b="1" i="0" u="none" strike="noStrike">
                        <a:solidFill>
                          <a:srgbClr val="000000"/>
                        </a:solidFill>
                        <a:effectLst/>
                        <a:latin typeface="Arial" panose="020B0604020202020204" pitchFamily="34" charset="0"/>
                      </a:endParaRPr>
                    </a:p>
                  </a:txBody>
                  <a:tcPr marL="8522" marR="8522" marT="8522" marB="0" anchor="b"/>
                </a:tc>
                <a:tc>
                  <a:txBody>
                    <a:bodyPr/>
                    <a:lstStyle/>
                    <a:p>
                      <a:pPr algn="l" fontAlgn="b"/>
                      <a:endParaRPr lang="en-US" sz="1100" b="1" i="0" u="none" strike="noStrike" dirty="0">
                        <a:solidFill>
                          <a:srgbClr val="000000"/>
                        </a:solidFill>
                        <a:effectLst/>
                        <a:latin typeface="Arial" panose="020B0604020202020204" pitchFamily="34" charset="0"/>
                      </a:endParaRPr>
                    </a:p>
                  </a:txBody>
                  <a:tcPr marL="8522" marR="8522" marT="8522" marB="0" anchor="b"/>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2094499422"/>
      </p:ext>
    </p:extLst>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304800"/>
            <a:ext cx="12192000" cy="914400"/>
          </a:xfrm>
        </p:spPr>
        <p:txBody>
          <a:bodyPr/>
          <a:lstStyle/>
          <a:p>
            <a:r>
              <a:rPr lang="en-US" sz="5400" b="1" dirty="0">
                <a:solidFill>
                  <a:srgbClr val="3366FF"/>
                </a:solidFill>
                <a:latin typeface="Arial Black" panose="020B0A04020102020204" pitchFamily="34" charset="0"/>
              </a:rPr>
              <a:t>RESERVE FUND RATIO</a:t>
            </a:r>
          </a:p>
        </p:txBody>
      </p:sp>
      <p:sp>
        <p:nvSpPr>
          <p:cNvPr id="5" name="Subtitle 4"/>
          <p:cNvSpPr>
            <a:spLocks noGrp="1"/>
          </p:cNvSpPr>
          <p:nvPr>
            <p:ph type="subTitle" idx="1"/>
          </p:nvPr>
        </p:nvSpPr>
        <p:spPr>
          <a:xfrm>
            <a:off x="1600200" y="1524000"/>
            <a:ext cx="9067800" cy="4191000"/>
          </a:xfrm>
          <a:solidFill>
            <a:srgbClr val="CCECFF"/>
          </a:solidFill>
        </p:spPr>
        <p:txBody>
          <a:bodyPr>
            <a:normAutofit/>
          </a:bodyPr>
          <a:lstStyle/>
          <a:p>
            <a:r>
              <a:rPr lang="en-US" sz="4400" b="1" dirty="0">
                <a:latin typeface="Arial Narrow" panose="020B0606020202030204" pitchFamily="34" charset="0"/>
              </a:rPr>
              <a:t>Number of months that</a:t>
            </a:r>
          </a:p>
          <a:p>
            <a:r>
              <a:rPr lang="en-US" sz="4400" b="1" dirty="0">
                <a:latin typeface="Arial Narrow" panose="020B0606020202030204" pitchFamily="34" charset="0"/>
              </a:rPr>
              <a:t> the Reserve Fund </a:t>
            </a:r>
          </a:p>
          <a:p>
            <a:r>
              <a:rPr lang="en-US" sz="4400" b="1" dirty="0">
                <a:latin typeface="Arial Narrow" panose="020B0606020202030204" pitchFamily="34" charset="0"/>
              </a:rPr>
              <a:t>would cover combined  </a:t>
            </a:r>
          </a:p>
          <a:p>
            <a:r>
              <a:rPr lang="en-US" sz="4400" b="1" dirty="0">
                <a:latin typeface="Arial Narrow" panose="020B0606020202030204" pitchFamily="34" charset="0"/>
              </a:rPr>
              <a:t>operating expenses</a:t>
            </a:r>
          </a:p>
          <a:p>
            <a:endParaRPr lang="en-US" sz="900" b="1" dirty="0">
              <a:latin typeface="Arial Narrow" panose="020B0606020202030204" pitchFamily="34" charset="0"/>
            </a:endParaRPr>
          </a:p>
        </p:txBody>
      </p:sp>
    </p:spTree>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79877" name="Text Box 5"/>
          <p:cNvSpPr txBox="1">
            <a:spLocks noChangeArrowheads="1"/>
          </p:cNvSpPr>
          <p:nvPr/>
        </p:nvSpPr>
        <p:spPr bwMode="auto">
          <a:xfrm>
            <a:off x="2057400" y="2286000"/>
            <a:ext cx="27432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2400" b="1" dirty="0">
                <a:effectLst>
                  <a:outerShdw blurRad="38100" dist="38100" dir="2700000" algn="tl">
                    <a:srgbClr val="C0C0C0"/>
                  </a:outerShdw>
                </a:effectLst>
                <a:latin typeface="Arial Narrow" pitchFamily="34" charset="0"/>
              </a:rPr>
              <a:t>Contributions</a:t>
            </a:r>
          </a:p>
        </p:txBody>
      </p:sp>
      <p:sp>
        <p:nvSpPr>
          <p:cNvPr id="79878" name="Text Box 6"/>
          <p:cNvSpPr txBox="1">
            <a:spLocks noChangeArrowheads="1"/>
          </p:cNvSpPr>
          <p:nvPr/>
        </p:nvSpPr>
        <p:spPr bwMode="auto">
          <a:xfrm>
            <a:off x="2209800" y="3200400"/>
            <a:ext cx="22860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2400" b="1" dirty="0">
                <a:effectLst>
                  <a:outerShdw blurRad="38100" dist="38100" dir="2700000" algn="tl">
                    <a:srgbClr val="C0C0C0"/>
                  </a:outerShdw>
                </a:effectLst>
                <a:latin typeface="Arial Narrow" pitchFamily="34" charset="0"/>
              </a:rPr>
              <a:t>Literature </a:t>
            </a:r>
          </a:p>
        </p:txBody>
      </p:sp>
      <p:sp>
        <p:nvSpPr>
          <p:cNvPr id="79879" name="Text Box 7"/>
          <p:cNvSpPr txBox="1">
            <a:spLocks noChangeArrowheads="1"/>
          </p:cNvSpPr>
          <p:nvPr/>
        </p:nvSpPr>
        <p:spPr bwMode="auto">
          <a:xfrm>
            <a:off x="1845395" y="235428"/>
            <a:ext cx="533400" cy="6032421"/>
          </a:xfrm>
          <a:prstGeom prst="rect">
            <a:avLst/>
          </a:prstGeom>
          <a:solidFill>
            <a:srgbClr val="3366FF"/>
          </a:solidFill>
          <a:ln w="317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2000" b="1" dirty="0">
                <a:solidFill>
                  <a:schemeClr val="bg1"/>
                </a:solidFill>
                <a:effectLst>
                  <a:outerShdw blurRad="38100" dist="38100" dir="2700000" algn="tl">
                    <a:srgbClr val="000000"/>
                  </a:outerShdw>
                </a:effectLst>
                <a:latin typeface="Arial Narrow" pitchFamily="34" charset="0"/>
              </a:rPr>
              <a:t>F</a:t>
            </a:r>
          </a:p>
          <a:p>
            <a:pPr algn="ctr" eaLnBrk="1" hangingPunct="1">
              <a:spcBef>
                <a:spcPct val="50000"/>
              </a:spcBef>
              <a:defRPr/>
            </a:pPr>
            <a:r>
              <a:rPr lang="en-US" altLang="en-US" sz="2000" b="1" dirty="0">
                <a:solidFill>
                  <a:schemeClr val="bg1"/>
                </a:solidFill>
                <a:effectLst>
                  <a:outerShdw blurRad="38100" dist="38100" dir="2700000" algn="tl">
                    <a:srgbClr val="000000"/>
                  </a:outerShdw>
                </a:effectLst>
                <a:latin typeface="Arial Narrow" pitchFamily="34" charset="0"/>
              </a:rPr>
              <a:t>E</a:t>
            </a:r>
          </a:p>
          <a:p>
            <a:pPr algn="ctr" eaLnBrk="1" hangingPunct="1">
              <a:spcBef>
                <a:spcPct val="50000"/>
              </a:spcBef>
              <a:defRPr/>
            </a:pPr>
            <a:r>
              <a:rPr lang="en-US" altLang="en-US" sz="2000" b="1" dirty="0">
                <a:solidFill>
                  <a:schemeClr val="bg1"/>
                </a:solidFill>
                <a:effectLst>
                  <a:outerShdw blurRad="38100" dist="38100" dir="2700000" algn="tl">
                    <a:srgbClr val="000000"/>
                  </a:outerShdw>
                </a:effectLst>
                <a:latin typeface="Arial Narrow" pitchFamily="34" charset="0"/>
              </a:rPr>
              <a:t>L</a:t>
            </a:r>
          </a:p>
          <a:p>
            <a:pPr algn="ctr" eaLnBrk="1" hangingPunct="1">
              <a:spcBef>
                <a:spcPct val="50000"/>
              </a:spcBef>
              <a:defRPr/>
            </a:pPr>
            <a:r>
              <a:rPr lang="en-US" altLang="en-US" sz="2000" b="1" dirty="0">
                <a:solidFill>
                  <a:schemeClr val="bg1"/>
                </a:solidFill>
                <a:effectLst>
                  <a:outerShdw blurRad="38100" dist="38100" dir="2700000" algn="tl">
                    <a:srgbClr val="000000"/>
                  </a:outerShdw>
                </a:effectLst>
                <a:latin typeface="Arial Narrow" pitchFamily="34" charset="0"/>
              </a:rPr>
              <a:t>L</a:t>
            </a:r>
          </a:p>
          <a:p>
            <a:pPr algn="ctr" eaLnBrk="1" hangingPunct="1">
              <a:spcBef>
                <a:spcPct val="50000"/>
              </a:spcBef>
              <a:defRPr/>
            </a:pPr>
            <a:r>
              <a:rPr lang="en-US" altLang="en-US" sz="2000" b="1" dirty="0">
                <a:solidFill>
                  <a:schemeClr val="bg1"/>
                </a:solidFill>
                <a:effectLst>
                  <a:outerShdw blurRad="38100" dist="38100" dir="2700000" algn="tl">
                    <a:srgbClr val="000000"/>
                  </a:outerShdw>
                </a:effectLst>
                <a:latin typeface="Arial Narrow" pitchFamily="34" charset="0"/>
              </a:rPr>
              <a:t>O</a:t>
            </a:r>
          </a:p>
          <a:p>
            <a:pPr algn="ctr" eaLnBrk="1" hangingPunct="1">
              <a:spcBef>
                <a:spcPct val="50000"/>
              </a:spcBef>
              <a:defRPr/>
            </a:pPr>
            <a:r>
              <a:rPr lang="en-US" altLang="en-US" sz="2000" b="1" dirty="0">
                <a:solidFill>
                  <a:schemeClr val="bg1"/>
                </a:solidFill>
                <a:effectLst>
                  <a:outerShdw blurRad="38100" dist="38100" dir="2700000" algn="tl">
                    <a:srgbClr val="000000"/>
                  </a:outerShdw>
                </a:effectLst>
                <a:latin typeface="Arial Narrow" pitchFamily="34" charset="0"/>
              </a:rPr>
              <a:t>W</a:t>
            </a:r>
          </a:p>
          <a:p>
            <a:pPr algn="ctr" eaLnBrk="1" hangingPunct="1">
              <a:spcBef>
                <a:spcPct val="50000"/>
              </a:spcBef>
              <a:defRPr/>
            </a:pPr>
            <a:r>
              <a:rPr lang="en-US" altLang="en-US" sz="2000" b="1" dirty="0">
                <a:solidFill>
                  <a:schemeClr val="bg1"/>
                </a:solidFill>
                <a:effectLst>
                  <a:outerShdw blurRad="38100" dist="38100" dir="2700000" algn="tl">
                    <a:srgbClr val="000000"/>
                  </a:outerShdw>
                </a:effectLst>
                <a:latin typeface="Arial Narrow" pitchFamily="34" charset="0"/>
              </a:rPr>
              <a:t>S</a:t>
            </a:r>
          </a:p>
          <a:p>
            <a:pPr algn="ctr" eaLnBrk="1" hangingPunct="1">
              <a:spcBef>
                <a:spcPct val="50000"/>
              </a:spcBef>
              <a:defRPr/>
            </a:pPr>
            <a:r>
              <a:rPr lang="en-US" altLang="en-US" sz="2000" b="1" dirty="0">
                <a:solidFill>
                  <a:schemeClr val="bg1"/>
                </a:solidFill>
                <a:effectLst>
                  <a:outerShdw blurRad="38100" dist="38100" dir="2700000" algn="tl">
                    <a:srgbClr val="000000"/>
                  </a:outerShdw>
                </a:effectLst>
                <a:latin typeface="Arial Narrow" pitchFamily="34" charset="0"/>
              </a:rPr>
              <a:t>H</a:t>
            </a:r>
          </a:p>
          <a:p>
            <a:pPr algn="ctr" eaLnBrk="1" hangingPunct="1">
              <a:spcBef>
                <a:spcPct val="50000"/>
              </a:spcBef>
              <a:defRPr/>
            </a:pPr>
            <a:r>
              <a:rPr lang="en-US" altLang="en-US" sz="2000" b="1" dirty="0">
                <a:solidFill>
                  <a:schemeClr val="bg1"/>
                </a:solidFill>
                <a:effectLst>
                  <a:outerShdw blurRad="38100" dist="38100" dir="2700000" algn="tl">
                    <a:srgbClr val="000000"/>
                  </a:outerShdw>
                </a:effectLst>
                <a:latin typeface="Arial Narrow" pitchFamily="34" charset="0"/>
              </a:rPr>
              <a:t>I</a:t>
            </a:r>
          </a:p>
          <a:p>
            <a:pPr algn="ctr" eaLnBrk="1" hangingPunct="1">
              <a:spcBef>
                <a:spcPct val="50000"/>
              </a:spcBef>
              <a:defRPr/>
            </a:pPr>
            <a:r>
              <a:rPr lang="en-US" altLang="en-US" sz="2000" b="1" dirty="0">
                <a:solidFill>
                  <a:schemeClr val="bg1"/>
                </a:solidFill>
                <a:effectLst>
                  <a:outerShdw blurRad="38100" dist="38100" dir="2700000" algn="tl">
                    <a:srgbClr val="000000"/>
                  </a:outerShdw>
                </a:effectLst>
                <a:latin typeface="Arial Narrow" pitchFamily="34" charset="0"/>
              </a:rPr>
              <a:t>P</a:t>
            </a:r>
          </a:p>
          <a:p>
            <a:pPr algn="ctr" eaLnBrk="1" hangingPunct="1">
              <a:spcBef>
                <a:spcPct val="50000"/>
              </a:spcBef>
              <a:defRPr/>
            </a:pPr>
            <a:endParaRPr lang="en-US" altLang="en-US" sz="2000" b="1" dirty="0">
              <a:solidFill>
                <a:schemeClr val="bg1"/>
              </a:solidFill>
              <a:effectLst>
                <a:outerShdw blurRad="38100" dist="38100" dir="2700000" algn="tl">
                  <a:srgbClr val="000000"/>
                </a:outerShdw>
              </a:effectLst>
              <a:latin typeface="Arial Narrow" pitchFamily="34" charset="0"/>
            </a:endParaRPr>
          </a:p>
          <a:p>
            <a:pPr algn="ctr" eaLnBrk="1" hangingPunct="1">
              <a:spcBef>
                <a:spcPct val="50000"/>
              </a:spcBef>
              <a:defRPr/>
            </a:pPr>
            <a:endParaRPr lang="en-US" altLang="en-US" sz="2000" b="1" dirty="0">
              <a:solidFill>
                <a:schemeClr val="bg1"/>
              </a:solidFill>
              <a:effectLst>
                <a:outerShdw blurRad="38100" dist="38100" dir="2700000" algn="tl">
                  <a:srgbClr val="000000"/>
                </a:outerShdw>
              </a:effectLst>
              <a:latin typeface="Arial Narrow" pitchFamily="34" charset="0"/>
            </a:endParaRPr>
          </a:p>
          <a:p>
            <a:pPr algn="ctr" eaLnBrk="1" hangingPunct="1">
              <a:spcBef>
                <a:spcPct val="50000"/>
              </a:spcBef>
              <a:defRPr/>
            </a:pPr>
            <a:endParaRPr lang="en-US" altLang="en-US" sz="2000" b="1" dirty="0">
              <a:solidFill>
                <a:schemeClr val="bg1"/>
              </a:solidFill>
              <a:effectLst>
                <a:outerShdw blurRad="38100" dist="38100" dir="2700000" algn="tl">
                  <a:srgbClr val="000000"/>
                </a:outerShdw>
              </a:effectLst>
              <a:latin typeface="Arial Narrow" pitchFamily="34" charset="0"/>
            </a:endParaRPr>
          </a:p>
        </p:txBody>
      </p:sp>
      <p:sp>
        <p:nvSpPr>
          <p:cNvPr id="79880" name="Text Box 8"/>
          <p:cNvSpPr txBox="1">
            <a:spLocks noChangeArrowheads="1"/>
          </p:cNvSpPr>
          <p:nvPr/>
        </p:nvSpPr>
        <p:spPr bwMode="auto">
          <a:xfrm>
            <a:off x="9780371" y="235428"/>
            <a:ext cx="556056" cy="6169025"/>
          </a:xfrm>
          <a:prstGeom prst="rect">
            <a:avLst/>
          </a:prstGeom>
          <a:solidFill>
            <a:srgbClr val="3366FF"/>
          </a:solidFill>
          <a:ln w="3175">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G</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S</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B</a:t>
            </a:r>
          </a:p>
          <a:p>
            <a:pPr algn="ctr" eaLnBrk="1" hangingPunct="1">
              <a:spcBef>
                <a:spcPct val="50000"/>
              </a:spcBef>
              <a:defRPr/>
            </a:pPr>
            <a:endParaRPr lang="en-US" altLang="en-US" sz="900" b="1" dirty="0">
              <a:solidFill>
                <a:schemeClr val="bg1"/>
              </a:solidFill>
              <a:effectLst>
                <a:outerShdw blurRad="38100" dist="38100" dir="2700000" algn="tl">
                  <a:srgbClr val="000000"/>
                </a:outerShdw>
              </a:effectLst>
              <a:latin typeface="Arial Narrow" pitchFamily="34" charset="0"/>
            </a:endParaRP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R</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E</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S</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E</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R</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V</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E</a:t>
            </a:r>
          </a:p>
          <a:p>
            <a:pPr algn="ctr" eaLnBrk="1" hangingPunct="1">
              <a:spcBef>
                <a:spcPct val="50000"/>
              </a:spcBef>
              <a:defRPr/>
            </a:pPr>
            <a:endParaRPr lang="en-US" altLang="en-US" sz="1000" b="1" dirty="0">
              <a:solidFill>
                <a:schemeClr val="bg1"/>
              </a:solidFill>
              <a:effectLst>
                <a:outerShdw blurRad="38100" dist="38100" dir="2700000" algn="tl">
                  <a:srgbClr val="000000"/>
                </a:outerShdw>
              </a:effectLst>
              <a:latin typeface="Arial Narrow" pitchFamily="34" charset="0"/>
            </a:endParaRP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F</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U</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N</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D</a:t>
            </a:r>
          </a:p>
        </p:txBody>
      </p:sp>
      <p:sp>
        <p:nvSpPr>
          <p:cNvPr id="79885" name="Text Box 13"/>
          <p:cNvSpPr txBox="1">
            <a:spLocks noChangeArrowheads="1"/>
          </p:cNvSpPr>
          <p:nvPr/>
        </p:nvSpPr>
        <p:spPr bwMode="auto">
          <a:xfrm>
            <a:off x="6858000" y="2362200"/>
            <a:ext cx="25908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2400" b="1" dirty="0">
                <a:effectLst>
                  <a:outerShdw blurRad="38100" dist="38100" dir="2700000" algn="tl">
                    <a:srgbClr val="C0C0C0"/>
                  </a:outerShdw>
                </a:effectLst>
                <a:latin typeface="Arial Narrow" pitchFamily="34" charset="0"/>
              </a:rPr>
              <a:t>Cash Flow Excess</a:t>
            </a:r>
          </a:p>
        </p:txBody>
      </p:sp>
      <p:sp>
        <p:nvSpPr>
          <p:cNvPr id="79886" name="Text Box 14"/>
          <p:cNvSpPr txBox="1">
            <a:spLocks noChangeArrowheads="1"/>
          </p:cNvSpPr>
          <p:nvPr/>
        </p:nvSpPr>
        <p:spPr bwMode="auto">
          <a:xfrm>
            <a:off x="7162800" y="2743200"/>
            <a:ext cx="23622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altLang="en-US" sz="2400" b="1" dirty="0">
                <a:effectLst>
                  <a:outerShdw blurRad="38100" dist="38100" dir="2700000" algn="tl">
                    <a:srgbClr val="C0C0C0"/>
                  </a:outerShdw>
                </a:effectLst>
                <a:latin typeface="Arial Narrow" pitchFamily="34" charset="0"/>
              </a:rPr>
              <a:t>Special Projects</a:t>
            </a:r>
          </a:p>
        </p:txBody>
      </p:sp>
      <p:sp>
        <p:nvSpPr>
          <p:cNvPr id="79887" name="Text Box 15"/>
          <p:cNvSpPr txBox="1">
            <a:spLocks noChangeArrowheads="1"/>
          </p:cNvSpPr>
          <p:nvPr/>
        </p:nvSpPr>
        <p:spPr bwMode="auto">
          <a:xfrm>
            <a:off x="6858000" y="3124201"/>
            <a:ext cx="2590800" cy="46166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2400" b="1" dirty="0">
                <a:effectLst>
                  <a:outerShdw blurRad="38100" dist="38100" dir="2700000" algn="tl">
                    <a:srgbClr val="C0C0C0"/>
                  </a:outerShdw>
                </a:effectLst>
                <a:latin typeface="Arial Narrow" pitchFamily="34" charset="0"/>
              </a:rPr>
              <a:t>Operating Shortfalls</a:t>
            </a:r>
          </a:p>
        </p:txBody>
      </p:sp>
      <p:sp>
        <p:nvSpPr>
          <p:cNvPr id="79892" name="Text Box 20"/>
          <p:cNvSpPr txBox="1">
            <a:spLocks noChangeArrowheads="1"/>
          </p:cNvSpPr>
          <p:nvPr/>
        </p:nvSpPr>
        <p:spPr bwMode="auto">
          <a:xfrm>
            <a:off x="0" y="-78419"/>
            <a:ext cx="12153900" cy="584775"/>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3200" b="1" dirty="0">
                <a:solidFill>
                  <a:srgbClr val="0000CC"/>
                </a:solidFill>
                <a:effectLst>
                  <a:outerShdw blurRad="38100" dist="38100" dir="2700000" algn="tl">
                    <a:srgbClr val="C0C0C0"/>
                  </a:outerShdw>
                </a:effectLst>
                <a:latin typeface="Arial Rounded MT Bold" pitchFamily="34" charset="0"/>
              </a:rPr>
              <a:t> </a:t>
            </a:r>
            <a:r>
              <a:rPr lang="en-US" altLang="en-US" sz="3200" b="1" dirty="0">
                <a:solidFill>
                  <a:srgbClr val="3366FF"/>
                </a:solidFill>
                <a:effectLst>
                  <a:outerShdw blurRad="38100" dist="38100" dir="2700000" algn="tl">
                    <a:srgbClr val="C0C0C0"/>
                  </a:outerShdw>
                </a:effectLst>
                <a:latin typeface="Arial Black" panose="020B0A04020102020204" pitchFamily="34" charset="0"/>
              </a:rPr>
              <a:t>GENERAL SERVICE OFFICE</a:t>
            </a:r>
          </a:p>
        </p:txBody>
      </p:sp>
      <p:sp>
        <p:nvSpPr>
          <p:cNvPr id="83982" name="Oval 17"/>
          <p:cNvSpPr>
            <a:spLocks noChangeArrowheads="1"/>
          </p:cNvSpPr>
          <p:nvPr/>
        </p:nvSpPr>
        <p:spPr bwMode="auto">
          <a:xfrm>
            <a:off x="4343400" y="2286000"/>
            <a:ext cx="2438400" cy="1752600"/>
          </a:xfrm>
          <a:prstGeom prst="ellipse">
            <a:avLst/>
          </a:prstGeom>
          <a:solidFill>
            <a:srgbClr val="3366FF"/>
          </a:solidFill>
          <a:ln w="25400" algn="ctr">
            <a:solidFill>
              <a:srgbClr val="0099FF"/>
            </a:solidFill>
            <a:round/>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b="1" dirty="0">
                <a:solidFill>
                  <a:schemeClr val="bg1"/>
                </a:solidFill>
                <a:latin typeface="Arial Narrow" panose="020B0606020202030204" pitchFamily="34" charset="0"/>
              </a:rPr>
              <a:t>G.S.O.</a:t>
            </a:r>
          </a:p>
        </p:txBody>
      </p:sp>
      <p:cxnSp>
        <p:nvCxnSpPr>
          <p:cNvPr id="19" name="Straight Arrow Connector 18"/>
          <p:cNvCxnSpPr/>
          <p:nvPr/>
        </p:nvCxnSpPr>
        <p:spPr>
          <a:xfrm>
            <a:off x="6781800" y="2743198"/>
            <a:ext cx="2971800" cy="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19900" y="3138848"/>
            <a:ext cx="2971800" cy="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781800" y="3572605"/>
            <a:ext cx="2971800" cy="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38400" y="3625362"/>
            <a:ext cx="19812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426678" y="2730502"/>
            <a:ext cx="1925515" cy="1269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772900" y="6611779"/>
            <a:ext cx="381000" cy="246221"/>
          </a:xfrm>
          <a:prstGeom prst="rect">
            <a:avLst/>
          </a:prstGeom>
          <a:noFill/>
        </p:spPr>
        <p:txBody>
          <a:bodyPr wrap="square" rtlCol="0">
            <a:spAutoFit/>
          </a:bodyPr>
          <a:lstStyle/>
          <a:p>
            <a:endParaRPr lang="en-US" sz="1000" b="1" dirty="0"/>
          </a:p>
        </p:txBody>
      </p:sp>
    </p:spTree>
    <p:extLst>
      <p:ext uri="{BB962C8B-B14F-4D97-AF65-F5344CB8AC3E}">
        <p14:creationId xmlns:p14="http://schemas.microsoft.com/office/powerpoint/2010/main" val="597627308"/>
      </p:ext>
    </p:extLst>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0901" name="Text Box 5"/>
          <p:cNvSpPr txBox="1">
            <a:spLocks noChangeArrowheads="1"/>
          </p:cNvSpPr>
          <p:nvPr/>
        </p:nvSpPr>
        <p:spPr bwMode="auto">
          <a:xfrm>
            <a:off x="2376853" y="2528515"/>
            <a:ext cx="1905000" cy="457200"/>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2400" b="1" dirty="0">
                <a:effectLst>
                  <a:outerShdw blurRad="38100" dist="38100" dir="2700000" algn="tl">
                    <a:srgbClr val="C0C0C0"/>
                  </a:outerShdw>
                </a:effectLst>
                <a:latin typeface="Arial Narrow" pitchFamily="34" charset="0"/>
              </a:rPr>
              <a:t>Subscriptions</a:t>
            </a:r>
          </a:p>
        </p:txBody>
      </p:sp>
      <p:sp>
        <p:nvSpPr>
          <p:cNvPr id="80902" name="Text Box 6"/>
          <p:cNvSpPr txBox="1">
            <a:spLocks noChangeArrowheads="1"/>
          </p:cNvSpPr>
          <p:nvPr/>
        </p:nvSpPr>
        <p:spPr bwMode="auto">
          <a:xfrm>
            <a:off x="2247900" y="2916115"/>
            <a:ext cx="22860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2400" b="1" dirty="0">
                <a:effectLst>
                  <a:outerShdw blurRad="38100" dist="38100" dir="2700000" algn="tl">
                    <a:srgbClr val="C0C0C0"/>
                  </a:outerShdw>
                </a:effectLst>
                <a:latin typeface="Arial Narrow" pitchFamily="34" charset="0"/>
              </a:rPr>
              <a:t>Other Publishing </a:t>
            </a:r>
          </a:p>
        </p:txBody>
      </p:sp>
      <p:sp>
        <p:nvSpPr>
          <p:cNvPr id="80903" name="Text Box 7"/>
          <p:cNvSpPr txBox="1">
            <a:spLocks noChangeArrowheads="1"/>
          </p:cNvSpPr>
          <p:nvPr/>
        </p:nvSpPr>
        <p:spPr bwMode="auto">
          <a:xfrm>
            <a:off x="1843453" y="300351"/>
            <a:ext cx="533400" cy="6186309"/>
          </a:xfrm>
          <a:prstGeom prst="rect">
            <a:avLst/>
          </a:prstGeom>
          <a:solidFill>
            <a:srgbClr val="9900CC"/>
          </a:solidFill>
          <a:ln w="317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endParaRPr lang="en-US" altLang="en-US" b="1" dirty="0">
              <a:solidFill>
                <a:schemeClr val="bg1"/>
              </a:solidFill>
              <a:effectLst>
                <a:outerShdw blurRad="38100" dist="38100" dir="2700000" algn="tl">
                  <a:srgbClr val="000000"/>
                </a:outerShdw>
              </a:effectLst>
              <a:latin typeface="Arial Narrow" pitchFamily="34" charset="0"/>
            </a:endParaRPr>
          </a:p>
          <a:p>
            <a:pPr algn="ctr" eaLnBrk="1" hangingPunct="1">
              <a:spcBef>
                <a:spcPct val="50000"/>
              </a:spcBef>
              <a:defRPr/>
            </a:pPr>
            <a:endParaRPr lang="en-US" altLang="en-US" b="1" dirty="0">
              <a:solidFill>
                <a:schemeClr val="bg1"/>
              </a:solidFill>
              <a:effectLst>
                <a:outerShdw blurRad="38100" dist="38100" dir="2700000" algn="tl">
                  <a:srgbClr val="000000"/>
                </a:outerShdw>
              </a:effectLst>
              <a:latin typeface="Arial Narrow" pitchFamily="34" charset="0"/>
            </a:endParaRP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F</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E</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L</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L</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O</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W</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S</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H</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I</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P</a:t>
            </a:r>
          </a:p>
          <a:p>
            <a:pPr algn="ctr" eaLnBrk="1" hangingPunct="1">
              <a:spcBef>
                <a:spcPct val="50000"/>
              </a:spcBef>
              <a:defRPr/>
            </a:pPr>
            <a:endParaRPr lang="en-US" altLang="en-US" b="1" dirty="0">
              <a:solidFill>
                <a:schemeClr val="bg1"/>
              </a:solidFill>
              <a:effectLst>
                <a:outerShdw blurRad="38100" dist="38100" dir="2700000" algn="tl">
                  <a:srgbClr val="000000"/>
                </a:outerShdw>
              </a:effectLst>
              <a:latin typeface="Arial Narrow" pitchFamily="34" charset="0"/>
            </a:endParaRPr>
          </a:p>
          <a:p>
            <a:pPr algn="ctr" eaLnBrk="1" hangingPunct="1">
              <a:spcBef>
                <a:spcPct val="50000"/>
              </a:spcBef>
              <a:defRPr/>
            </a:pPr>
            <a:endParaRPr lang="en-US" altLang="en-US" b="1" dirty="0">
              <a:solidFill>
                <a:schemeClr val="bg1"/>
              </a:solidFill>
              <a:effectLst>
                <a:outerShdw blurRad="38100" dist="38100" dir="2700000" algn="tl">
                  <a:srgbClr val="000000"/>
                </a:outerShdw>
              </a:effectLst>
              <a:latin typeface="Arial Narrow" pitchFamily="34" charset="0"/>
            </a:endParaRPr>
          </a:p>
          <a:p>
            <a:pPr algn="ctr" eaLnBrk="1" hangingPunct="1">
              <a:spcBef>
                <a:spcPct val="50000"/>
              </a:spcBef>
              <a:defRPr/>
            </a:pPr>
            <a:endParaRPr lang="en-US" altLang="en-US" b="1" dirty="0">
              <a:solidFill>
                <a:schemeClr val="bg1"/>
              </a:solidFill>
              <a:effectLst>
                <a:outerShdw blurRad="38100" dist="38100" dir="2700000" algn="tl">
                  <a:srgbClr val="000000"/>
                </a:outerShdw>
              </a:effectLst>
              <a:latin typeface="Arial Narrow" pitchFamily="34" charset="0"/>
            </a:endParaRPr>
          </a:p>
        </p:txBody>
      </p:sp>
      <p:sp>
        <p:nvSpPr>
          <p:cNvPr id="80904" name="Text Box 8"/>
          <p:cNvSpPr txBox="1">
            <a:spLocks noChangeArrowheads="1"/>
          </p:cNvSpPr>
          <p:nvPr/>
        </p:nvSpPr>
        <p:spPr bwMode="auto">
          <a:xfrm>
            <a:off x="9791700" y="288803"/>
            <a:ext cx="457200" cy="6169025"/>
          </a:xfrm>
          <a:prstGeom prst="rect">
            <a:avLst/>
          </a:prstGeom>
          <a:solidFill>
            <a:srgbClr val="9900CC"/>
          </a:solidFill>
          <a:ln w="317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G</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S</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B</a:t>
            </a:r>
          </a:p>
          <a:p>
            <a:pPr algn="ctr" eaLnBrk="1" hangingPunct="1">
              <a:spcBef>
                <a:spcPct val="50000"/>
              </a:spcBef>
              <a:defRPr/>
            </a:pPr>
            <a:endParaRPr lang="en-US" altLang="en-US" sz="1000" b="1" dirty="0">
              <a:solidFill>
                <a:schemeClr val="bg1"/>
              </a:solidFill>
              <a:effectLst>
                <a:outerShdw blurRad="38100" dist="38100" dir="2700000" algn="tl">
                  <a:srgbClr val="000000"/>
                </a:outerShdw>
              </a:effectLst>
              <a:latin typeface="Arial Narrow" pitchFamily="34" charset="0"/>
            </a:endParaRP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R</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E</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S</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E</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R</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V</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E</a:t>
            </a:r>
          </a:p>
          <a:p>
            <a:pPr algn="ctr" eaLnBrk="1" hangingPunct="1">
              <a:spcBef>
                <a:spcPct val="50000"/>
              </a:spcBef>
              <a:defRPr/>
            </a:pPr>
            <a:endParaRPr lang="en-US" altLang="en-US" sz="900" b="1" dirty="0">
              <a:solidFill>
                <a:schemeClr val="bg1"/>
              </a:solidFill>
              <a:effectLst>
                <a:outerShdw blurRad="38100" dist="38100" dir="2700000" algn="tl">
                  <a:srgbClr val="000000"/>
                </a:outerShdw>
              </a:effectLst>
              <a:latin typeface="Arial Narrow" pitchFamily="34" charset="0"/>
            </a:endParaRP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F</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U</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N</a:t>
            </a:r>
          </a:p>
          <a:p>
            <a:pPr algn="ctr" eaLnBrk="1" hangingPunct="1">
              <a:spcBef>
                <a:spcPct val="50000"/>
              </a:spcBef>
              <a:defRPr/>
            </a:pPr>
            <a:r>
              <a:rPr lang="en-US" altLang="en-US" b="1" dirty="0">
                <a:solidFill>
                  <a:schemeClr val="bg1"/>
                </a:solidFill>
                <a:effectLst>
                  <a:outerShdw blurRad="38100" dist="38100" dir="2700000" algn="tl">
                    <a:srgbClr val="000000"/>
                  </a:outerShdw>
                </a:effectLst>
                <a:latin typeface="Arial Narrow" pitchFamily="34" charset="0"/>
              </a:rPr>
              <a:t>D</a:t>
            </a:r>
          </a:p>
        </p:txBody>
      </p:sp>
      <p:sp>
        <p:nvSpPr>
          <p:cNvPr id="80909" name="Text Box 13"/>
          <p:cNvSpPr txBox="1">
            <a:spLocks noChangeArrowheads="1"/>
          </p:cNvSpPr>
          <p:nvPr/>
        </p:nvSpPr>
        <p:spPr bwMode="auto">
          <a:xfrm>
            <a:off x="6858000" y="2362200"/>
            <a:ext cx="25908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2400" b="1" dirty="0">
                <a:effectLst>
                  <a:outerShdw blurRad="38100" dist="38100" dir="2700000" algn="tl">
                    <a:srgbClr val="C0C0C0"/>
                  </a:outerShdw>
                </a:effectLst>
                <a:latin typeface="Arial Narrow" pitchFamily="34" charset="0"/>
              </a:rPr>
              <a:t>Cash Flow Excess</a:t>
            </a:r>
          </a:p>
        </p:txBody>
      </p:sp>
      <p:sp>
        <p:nvSpPr>
          <p:cNvPr id="80910" name="Text Box 14"/>
          <p:cNvSpPr txBox="1">
            <a:spLocks noChangeArrowheads="1"/>
          </p:cNvSpPr>
          <p:nvPr/>
        </p:nvSpPr>
        <p:spPr bwMode="auto">
          <a:xfrm>
            <a:off x="7010400" y="2971800"/>
            <a:ext cx="23622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altLang="en-US" sz="2400" b="1" dirty="0">
                <a:effectLst>
                  <a:outerShdw blurRad="38100" dist="38100" dir="2700000" algn="tl">
                    <a:srgbClr val="C0C0C0"/>
                  </a:outerShdw>
                </a:effectLst>
                <a:latin typeface="Arial Narrow" pitchFamily="34" charset="0"/>
              </a:rPr>
              <a:t>Special Projects</a:t>
            </a:r>
          </a:p>
        </p:txBody>
      </p:sp>
      <p:sp>
        <p:nvSpPr>
          <p:cNvPr id="80911" name="Text Box 15"/>
          <p:cNvSpPr txBox="1">
            <a:spLocks noChangeArrowheads="1"/>
          </p:cNvSpPr>
          <p:nvPr/>
        </p:nvSpPr>
        <p:spPr bwMode="auto">
          <a:xfrm>
            <a:off x="6934200" y="3429001"/>
            <a:ext cx="2590800" cy="46166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2400" b="1" dirty="0">
                <a:effectLst>
                  <a:outerShdw blurRad="38100" dist="38100" dir="2700000" algn="tl">
                    <a:srgbClr val="C0C0C0"/>
                  </a:outerShdw>
                </a:effectLst>
                <a:latin typeface="Arial Narrow" pitchFamily="34" charset="0"/>
              </a:rPr>
              <a:t>Operating Shortfalls</a:t>
            </a:r>
          </a:p>
        </p:txBody>
      </p:sp>
      <p:sp>
        <p:nvSpPr>
          <p:cNvPr id="80916" name="Text Box 20"/>
          <p:cNvSpPr txBox="1">
            <a:spLocks noChangeArrowheads="1"/>
          </p:cNvSpPr>
          <p:nvPr/>
        </p:nvSpPr>
        <p:spPr bwMode="auto">
          <a:xfrm>
            <a:off x="0" y="38655"/>
            <a:ext cx="12192000" cy="584775"/>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3200" b="1" dirty="0">
                <a:solidFill>
                  <a:srgbClr val="9966FF"/>
                </a:solidFill>
                <a:effectLst>
                  <a:outerShdw blurRad="38100" dist="38100" dir="2700000" algn="tl">
                    <a:srgbClr val="C0C0C0"/>
                  </a:outerShdw>
                </a:effectLst>
                <a:latin typeface="Arial Narrow" pitchFamily="34" charset="0"/>
              </a:rPr>
              <a:t>GRAPEVINE</a:t>
            </a:r>
          </a:p>
        </p:txBody>
      </p:sp>
      <p:sp>
        <p:nvSpPr>
          <p:cNvPr id="86032" name="Oval 16"/>
          <p:cNvSpPr>
            <a:spLocks noChangeArrowheads="1"/>
          </p:cNvSpPr>
          <p:nvPr/>
        </p:nvSpPr>
        <p:spPr bwMode="auto">
          <a:xfrm>
            <a:off x="4419600" y="2209800"/>
            <a:ext cx="2286000" cy="1752600"/>
          </a:xfrm>
          <a:prstGeom prst="ellipse">
            <a:avLst/>
          </a:prstGeom>
          <a:solidFill>
            <a:srgbClr val="9900CC"/>
          </a:solidFill>
          <a:ln w="25400" algn="ctr">
            <a:solidFill>
              <a:srgbClr val="9966FF"/>
            </a:solidFill>
            <a:round/>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000" b="1" dirty="0">
                <a:solidFill>
                  <a:schemeClr val="bg1"/>
                </a:solidFill>
                <a:latin typeface="Arial Narrow" panose="020B0606020202030204" pitchFamily="34" charset="0"/>
              </a:rPr>
              <a:t>G.V.</a:t>
            </a:r>
          </a:p>
        </p:txBody>
      </p:sp>
      <p:cxnSp>
        <p:nvCxnSpPr>
          <p:cNvPr id="17" name="Straight Arrow Connector 16"/>
          <p:cNvCxnSpPr/>
          <p:nvPr/>
        </p:nvCxnSpPr>
        <p:spPr>
          <a:xfrm>
            <a:off x="6781800" y="2743198"/>
            <a:ext cx="2971800" cy="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81800" y="3373315"/>
            <a:ext cx="2971800" cy="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743700" y="3830515"/>
            <a:ext cx="2971800" cy="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67707" y="2975453"/>
            <a:ext cx="1890347" cy="1026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834446" y="6611779"/>
            <a:ext cx="381000" cy="246221"/>
          </a:xfrm>
          <a:prstGeom prst="rect">
            <a:avLst/>
          </a:prstGeom>
          <a:noFill/>
        </p:spPr>
        <p:txBody>
          <a:bodyPr wrap="square" rtlCol="0">
            <a:spAutoFit/>
          </a:bodyPr>
          <a:lstStyle/>
          <a:p>
            <a:endParaRPr lang="en-US" sz="1000" b="1" dirty="0"/>
          </a:p>
        </p:txBody>
      </p:sp>
    </p:spTree>
    <p:extLst>
      <p:ext uri="{BB962C8B-B14F-4D97-AF65-F5344CB8AC3E}">
        <p14:creationId xmlns:p14="http://schemas.microsoft.com/office/powerpoint/2010/main" val="1711801280"/>
      </p:ext>
    </p:extLst>
  </p:cSld>
  <p:clrMapOvr>
    <a:masterClrMapping/>
  </p:clrMapOvr>
  <p:transition spd="med">
    <p:random/>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93" y="0"/>
            <a:ext cx="12192000" cy="762000"/>
          </a:xfrm>
        </p:spPr>
        <p:txBody>
          <a:bodyPr>
            <a:noAutofit/>
          </a:bodyPr>
          <a:lstStyle/>
          <a:p>
            <a:pPr algn="ctr"/>
            <a:r>
              <a:rPr lang="en-US" sz="2800" b="1" dirty="0">
                <a:solidFill>
                  <a:srgbClr val="3366FF"/>
                </a:solidFill>
                <a:latin typeface="Arial Black" panose="020B0A04020102020204" pitchFamily="34" charset="0"/>
              </a:rPr>
              <a:t>USES OF GSB’s RESERVE FUND </a:t>
            </a:r>
          </a:p>
        </p:txBody>
      </p:sp>
      <p:sp>
        <p:nvSpPr>
          <p:cNvPr id="3" name="Text Placeholder 2"/>
          <p:cNvSpPr>
            <a:spLocks noGrp="1"/>
          </p:cNvSpPr>
          <p:nvPr>
            <p:ph type="body" idx="1"/>
          </p:nvPr>
        </p:nvSpPr>
        <p:spPr>
          <a:xfrm>
            <a:off x="105507" y="879231"/>
            <a:ext cx="11887200" cy="4800600"/>
          </a:xfrm>
        </p:spPr>
        <p:txBody>
          <a:bodyPr/>
          <a:lstStyle/>
          <a:p>
            <a:pPr>
              <a:buClr>
                <a:srgbClr val="3366FF"/>
              </a:buClr>
              <a:buFont typeface="Wingdings" panose="05000000000000000000" pitchFamily="2" charset="2"/>
              <a:buChar char="v"/>
            </a:pPr>
            <a:r>
              <a:rPr lang="en-US" sz="2800" b="1" dirty="0">
                <a:latin typeface="Arial Narrow" panose="020B0606020202030204" pitchFamily="34" charset="0"/>
              </a:rPr>
              <a:t>Concept of GSB’s Prudent Reserve – not same as in your Home Group’s reserve</a:t>
            </a:r>
          </a:p>
          <a:p>
            <a:pPr marL="0" indent="0">
              <a:buClr>
                <a:srgbClr val="3366FF"/>
              </a:buClr>
              <a:buNone/>
            </a:pPr>
            <a:endParaRPr lang="en-US" sz="1000" b="1" dirty="0">
              <a:latin typeface="Arial Narrow" panose="020B0606020202030204" pitchFamily="34" charset="0"/>
            </a:endParaRPr>
          </a:p>
          <a:p>
            <a:pPr>
              <a:buClr>
                <a:srgbClr val="3366FF"/>
              </a:buClr>
              <a:buFont typeface="Wingdings" panose="05000000000000000000" pitchFamily="2" charset="2"/>
              <a:buChar char="v"/>
            </a:pPr>
            <a:r>
              <a:rPr lang="en-US" sz="2800" b="1" dirty="0">
                <a:latin typeface="Arial Narrow" panose="020B0606020202030204" pitchFamily="34" charset="0"/>
              </a:rPr>
              <a:t>GSB’s Reserve Fund covers much more</a:t>
            </a:r>
          </a:p>
          <a:p>
            <a:pPr lvl="1">
              <a:buClr>
                <a:srgbClr val="3366FF"/>
              </a:buClr>
              <a:buFont typeface="Wingdings" panose="05000000000000000000" pitchFamily="2" charset="2"/>
              <a:buChar char="Ø"/>
            </a:pPr>
            <a:r>
              <a:rPr lang="en-US" sz="2800" b="1" dirty="0">
                <a:latin typeface="Arial Narrow" panose="020B0606020202030204" pitchFamily="34" charset="0"/>
              </a:rPr>
              <a:t>Operating shortfalls between revenues and expenses</a:t>
            </a:r>
          </a:p>
          <a:p>
            <a:pPr lvl="1">
              <a:buClr>
                <a:srgbClr val="3366FF"/>
              </a:buClr>
              <a:buFont typeface="Wingdings" panose="05000000000000000000" pitchFamily="2" charset="2"/>
              <a:buChar char="Ø"/>
            </a:pPr>
            <a:r>
              <a:rPr lang="en-US" sz="2800" b="1" dirty="0">
                <a:latin typeface="Arial Narrow" panose="020B0606020202030204" pitchFamily="34" charset="0"/>
              </a:rPr>
              <a:t>Capital construction projects</a:t>
            </a:r>
          </a:p>
          <a:p>
            <a:pPr lvl="1">
              <a:buClr>
                <a:srgbClr val="3366FF"/>
              </a:buClr>
              <a:buFont typeface="Wingdings" panose="05000000000000000000" pitchFamily="2" charset="2"/>
              <a:buChar char="Ø"/>
            </a:pPr>
            <a:r>
              <a:rPr lang="en-US" sz="2800" b="1" dirty="0">
                <a:latin typeface="Arial Narrow" panose="020B0606020202030204" pitchFamily="34" charset="0"/>
              </a:rPr>
              <a:t>Lease guarantees</a:t>
            </a:r>
          </a:p>
          <a:p>
            <a:pPr lvl="1">
              <a:buClr>
                <a:srgbClr val="3366FF"/>
              </a:buClr>
              <a:buFont typeface="Wingdings" panose="05000000000000000000" pitchFamily="2" charset="2"/>
              <a:buChar char="Ø"/>
            </a:pPr>
            <a:r>
              <a:rPr lang="en-US" sz="2800" b="1" dirty="0">
                <a:latin typeface="Arial Narrow" panose="020B0606020202030204" pitchFamily="34" charset="0"/>
              </a:rPr>
              <a:t>Pension obligations</a:t>
            </a:r>
          </a:p>
          <a:p>
            <a:pPr lvl="1">
              <a:buClr>
                <a:srgbClr val="3366FF"/>
              </a:buClr>
              <a:buFont typeface="Wingdings" panose="05000000000000000000" pitchFamily="2" charset="2"/>
              <a:buChar char="Ø"/>
            </a:pPr>
            <a:r>
              <a:rPr lang="en-US" sz="2800" b="1" dirty="0">
                <a:latin typeface="Arial Narrow" panose="020B0606020202030204" pitchFamily="34" charset="0"/>
              </a:rPr>
              <a:t>Retirement medical obligations</a:t>
            </a:r>
          </a:p>
          <a:p>
            <a:pPr lvl="1">
              <a:buClr>
                <a:srgbClr val="3366FF"/>
              </a:buClr>
              <a:buFont typeface="Wingdings" panose="05000000000000000000" pitchFamily="2" charset="2"/>
              <a:buChar char="Ø"/>
            </a:pPr>
            <a:r>
              <a:rPr lang="en-US" sz="2800" b="1" dirty="0">
                <a:latin typeface="Arial Narrow" panose="020B0606020202030204" pitchFamily="34" charset="0"/>
              </a:rPr>
              <a:t>Litigations and legal liabilities</a:t>
            </a:r>
          </a:p>
          <a:p>
            <a:pPr lvl="1">
              <a:buClr>
                <a:srgbClr val="3366FF"/>
              </a:buClr>
              <a:buFont typeface="Wingdings" panose="05000000000000000000" pitchFamily="2" charset="2"/>
              <a:buChar char="Ø"/>
            </a:pPr>
            <a:r>
              <a:rPr lang="en-US" sz="2800" b="1" dirty="0">
                <a:solidFill>
                  <a:srgbClr val="FF0000"/>
                </a:solidFill>
                <a:latin typeface="Arial Narrow" panose="020B0606020202030204" pitchFamily="34" charset="0"/>
              </a:rPr>
              <a:t>Any other unknowns</a:t>
            </a:r>
          </a:p>
          <a:p>
            <a:endParaRPr lang="en-US" dirty="0"/>
          </a:p>
        </p:txBody>
      </p:sp>
    </p:spTree>
    <p:extLst>
      <p:ext uri="{BB962C8B-B14F-4D97-AF65-F5344CB8AC3E}">
        <p14:creationId xmlns:p14="http://schemas.microsoft.com/office/powerpoint/2010/main" val="147362494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826" y="64569"/>
            <a:ext cx="12192000" cy="646331"/>
          </a:xfrm>
        </p:spPr>
        <p:txBody>
          <a:bodyPr>
            <a:normAutofit/>
          </a:bodyPr>
          <a:lstStyle/>
          <a:p>
            <a:pPr algn="ctr" eaLnBrk="1" hangingPunct="1">
              <a:defRPr/>
            </a:pPr>
            <a:r>
              <a:rPr lang="en-US" altLang="en-US" sz="2800" b="1" dirty="0">
                <a:solidFill>
                  <a:srgbClr val="3366FF"/>
                </a:solidFill>
                <a:effectLst>
                  <a:outerShdw blurRad="38100" dist="38100" dir="2700000" algn="tl">
                    <a:srgbClr val="C0C0C0"/>
                  </a:outerShdw>
                </a:effectLst>
                <a:latin typeface="Arial Black" panose="020B0A04020102020204" pitchFamily="34" charset="0"/>
              </a:rPr>
              <a:t>RESERVE FUND</a:t>
            </a:r>
          </a:p>
        </p:txBody>
      </p:sp>
      <p:graphicFrame>
        <p:nvGraphicFramePr>
          <p:cNvPr id="45114" name="Group 58"/>
          <p:cNvGraphicFramePr>
            <a:graphicFrameLocks noGrp="1"/>
          </p:cNvGraphicFramePr>
          <p:nvPr>
            <p:ph type="tbl" idx="1"/>
            <p:extLst>
              <p:ext uri="{D42A27DB-BD31-4B8C-83A1-F6EECF244321}">
                <p14:modId xmlns:p14="http://schemas.microsoft.com/office/powerpoint/2010/main" val="1473634711"/>
              </p:ext>
            </p:extLst>
          </p:nvPr>
        </p:nvGraphicFramePr>
        <p:xfrm>
          <a:off x="609600" y="962552"/>
          <a:ext cx="11201401" cy="5207965"/>
        </p:xfrm>
        <a:graphic>
          <a:graphicData uri="http://schemas.openxmlformats.org/drawingml/2006/table">
            <a:tbl>
              <a:tblPr/>
              <a:tblGrid>
                <a:gridCol w="29718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1">
                  <a:extLst>
                    <a:ext uri="{9D8B030D-6E8A-4147-A177-3AD203B41FA5}">
                      <a16:colId xmlns:a16="http://schemas.microsoft.com/office/drawing/2014/main" val="20005"/>
                    </a:ext>
                  </a:extLst>
                </a:gridCol>
              </a:tblGrid>
              <a:tr h="930191">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Narrow" pitchFamily="34" charset="0"/>
                        <a:cs typeface="Arial" charset="0"/>
                      </a:endParaRPr>
                    </a:p>
                  </a:txBody>
                  <a:tcPr marT="45722" marB="4572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600" b="1" i="0" u="sng" strike="noStrike" cap="none" normalizeH="0" baseline="0" dirty="0">
                          <a:ln>
                            <a:noFill/>
                          </a:ln>
                          <a:solidFill>
                            <a:schemeClr val="tx1"/>
                          </a:solidFill>
                          <a:effectLst/>
                          <a:latin typeface="Arial Black" panose="020B0A04020102020204" pitchFamily="34" charset="0"/>
                          <a:cs typeface="Arial" charset="0"/>
                        </a:rPr>
                        <a:t>2020 Budget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Black" panose="020B0A04020102020204" pitchFamily="34" charset="0"/>
                          <a:cs typeface="Arial" charset="0"/>
                        </a:rPr>
                        <a:t>Reforecast 2.01</a:t>
                      </a:r>
                    </a:p>
                  </a:txBody>
                  <a:tcPr marT="45722" marB="4572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Arial Black" panose="020B0A04020102020204" pitchFamily="34"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Arial Black" panose="020B0A04020102020204" pitchFamily="34" charset="0"/>
                          <a:cs typeface="Arial" charset="0"/>
                        </a:rPr>
                        <a:t>2019</a:t>
                      </a:r>
                    </a:p>
                  </a:txBody>
                  <a:tcPr marT="45722" marB="4572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Arial Black" panose="020B0A04020102020204" pitchFamily="34"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Arial Black" panose="020B0A04020102020204" pitchFamily="34" charset="0"/>
                          <a:cs typeface="Arial" charset="0"/>
                        </a:rPr>
                        <a:t>2018</a:t>
                      </a:r>
                    </a:p>
                  </a:txBody>
                  <a:tcPr marT="45722" marB="4572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Arial Black" panose="020B0A04020102020204" pitchFamily="34"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Arial Black" panose="020B0A04020102020204" pitchFamily="34" charset="0"/>
                          <a:cs typeface="Arial" charset="0"/>
                        </a:rPr>
                        <a:t>2017</a:t>
                      </a:r>
                    </a:p>
                  </a:txBody>
                  <a:tcPr marT="45722" marB="4572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Arial Black" panose="020B0A04020102020204" pitchFamily="34"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Arial Black" panose="020B0A04020102020204" pitchFamily="34" charset="0"/>
                          <a:cs typeface="Arial" charset="0"/>
                        </a:rPr>
                        <a:t>2016</a:t>
                      </a:r>
                    </a:p>
                  </a:txBody>
                  <a:tcPr marT="45722" marB="4572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Arial Black" panose="020B0A04020102020204" pitchFamily="34"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Arial Black" panose="020B0A04020102020204" pitchFamily="34" charset="0"/>
                          <a:cs typeface="Arial" charset="0"/>
                        </a:rPr>
                        <a:t>2015</a:t>
                      </a:r>
                    </a:p>
                  </a:txBody>
                  <a:tcPr marT="45722" marB="4572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606935">
                <a:tc>
                  <a:txBody>
                    <a:bodyPr/>
                    <a:lstStyle>
                      <a:lvl1pPr eaLnBrk="0" hangingPunct="0">
                        <a:spcBef>
                          <a:spcPct val="20000"/>
                        </a:spcBef>
                        <a:tabLst>
                          <a:tab pos="457200" algn="l"/>
                        </a:tabLst>
                        <a:defRPr sz="2800">
                          <a:solidFill>
                            <a:schemeClr val="tx1"/>
                          </a:solidFill>
                          <a:latin typeface="Arial" charset="0"/>
                          <a:cs typeface="Arial" charset="0"/>
                        </a:defRPr>
                      </a:lvl1pPr>
                      <a:lvl2pPr marL="742950" indent="-285750" eaLnBrk="0" hangingPunct="0">
                        <a:spcBef>
                          <a:spcPct val="20000"/>
                        </a:spcBef>
                        <a:tabLst>
                          <a:tab pos="457200" algn="l"/>
                        </a:tabLst>
                        <a:defRPr sz="2400">
                          <a:solidFill>
                            <a:schemeClr val="tx1"/>
                          </a:solidFill>
                          <a:latin typeface="Arial" charset="0"/>
                          <a:cs typeface="Arial" charset="0"/>
                        </a:defRPr>
                      </a:lvl2pPr>
                      <a:lvl3pPr marL="1143000" indent="-228600" eaLnBrk="0" hangingPunct="0">
                        <a:spcBef>
                          <a:spcPct val="20000"/>
                        </a:spcBef>
                        <a:tabLst>
                          <a:tab pos="457200" algn="l"/>
                        </a:tabLst>
                        <a:defRPr sz="2000">
                          <a:solidFill>
                            <a:schemeClr val="tx1"/>
                          </a:solidFill>
                          <a:latin typeface="Arial" charset="0"/>
                          <a:cs typeface="Arial" charset="0"/>
                        </a:defRPr>
                      </a:lvl3pPr>
                      <a:lvl4pPr marL="1600200" indent="-228600" eaLnBrk="0" hangingPunct="0">
                        <a:spcBef>
                          <a:spcPct val="20000"/>
                        </a:spcBef>
                        <a:tabLst>
                          <a:tab pos="457200" algn="l"/>
                        </a:tabLst>
                        <a:defRPr>
                          <a:solidFill>
                            <a:schemeClr val="tx1"/>
                          </a:solidFill>
                          <a:latin typeface="Arial" charset="0"/>
                          <a:cs typeface="Arial" charset="0"/>
                        </a:defRPr>
                      </a:lvl4pPr>
                      <a:lvl5pPr marL="2057400" indent="-228600" eaLnBrk="0" hangingPunct="0">
                        <a:spcBef>
                          <a:spcPct val="20000"/>
                        </a:spcBef>
                        <a:tabLst>
                          <a:tab pos="457200" algn="l"/>
                        </a:tabLst>
                        <a:defRPr>
                          <a:solidFill>
                            <a:schemeClr val="tx1"/>
                          </a:solidFill>
                          <a:latin typeface="Arial" charset="0"/>
                          <a:cs typeface="Arial" charset="0"/>
                        </a:defRPr>
                      </a:lvl5pPr>
                      <a:lvl6pPr marL="2514600" indent="-228600" eaLnBrk="0" fontAlgn="base" hangingPunct="0">
                        <a:spcBef>
                          <a:spcPct val="20000"/>
                        </a:spcBef>
                        <a:spcAft>
                          <a:spcPct val="0"/>
                        </a:spcAft>
                        <a:tabLst>
                          <a:tab pos="457200" algn="l"/>
                        </a:tabLst>
                        <a:defRPr>
                          <a:solidFill>
                            <a:schemeClr val="tx1"/>
                          </a:solidFill>
                          <a:latin typeface="Arial" charset="0"/>
                          <a:cs typeface="Arial" charset="0"/>
                        </a:defRPr>
                      </a:lvl6pPr>
                      <a:lvl7pPr marL="2971800" indent="-228600" eaLnBrk="0" fontAlgn="base" hangingPunct="0">
                        <a:spcBef>
                          <a:spcPct val="20000"/>
                        </a:spcBef>
                        <a:spcAft>
                          <a:spcPct val="0"/>
                        </a:spcAft>
                        <a:tabLst>
                          <a:tab pos="457200" algn="l"/>
                        </a:tabLst>
                        <a:defRPr>
                          <a:solidFill>
                            <a:schemeClr val="tx1"/>
                          </a:solidFill>
                          <a:latin typeface="Arial" charset="0"/>
                          <a:cs typeface="Arial" charset="0"/>
                        </a:defRPr>
                      </a:lvl7pPr>
                      <a:lvl8pPr marL="3429000" indent="-228600" eaLnBrk="0" fontAlgn="base" hangingPunct="0">
                        <a:spcBef>
                          <a:spcPct val="20000"/>
                        </a:spcBef>
                        <a:spcAft>
                          <a:spcPct val="0"/>
                        </a:spcAft>
                        <a:tabLst>
                          <a:tab pos="457200" algn="l"/>
                        </a:tabLst>
                        <a:defRPr>
                          <a:solidFill>
                            <a:schemeClr val="tx1"/>
                          </a:solidFill>
                          <a:latin typeface="Arial" charset="0"/>
                          <a:cs typeface="Arial" charset="0"/>
                        </a:defRPr>
                      </a:lvl8pPr>
                      <a:lvl9pPr marL="3886200" indent="-228600" eaLnBrk="0" fontAlgn="base" hangingPunct="0">
                        <a:spcBef>
                          <a:spcPct val="20000"/>
                        </a:spcBef>
                        <a:spcAft>
                          <a:spcPct val="0"/>
                        </a:spcAft>
                        <a:tabLst>
                          <a:tab pos="457200" algn="l"/>
                        </a:tabLs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457200" algn="l"/>
                        </a:tabLst>
                      </a:pPr>
                      <a:r>
                        <a:rPr kumimoji="0" lang="en-US" altLang="en-US" sz="1400" b="1" i="0" u="none" strike="noStrike" cap="none" normalizeH="0" baseline="0" dirty="0">
                          <a:ln>
                            <a:noFill/>
                          </a:ln>
                          <a:solidFill>
                            <a:schemeClr val="tx1"/>
                          </a:solidFill>
                          <a:effectLst/>
                          <a:latin typeface="Arial Black" panose="020B0A04020102020204" pitchFamily="34" charset="0"/>
                          <a:cs typeface="Arial" charset="0"/>
                        </a:rPr>
                        <a:t>Reserved Fund – </a:t>
                      </a:r>
                    </a:p>
                    <a:p>
                      <a:pPr marL="0" marR="0" lvl="0" indent="0" algn="l" defTabSz="914400" rtl="0" eaLnBrk="1" fontAlgn="base" latinLnBrk="0" hangingPunct="1">
                        <a:lnSpc>
                          <a:spcPct val="100000"/>
                        </a:lnSpc>
                        <a:spcBef>
                          <a:spcPct val="20000"/>
                        </a:spcBef>
                        <a:spcAft>
                          <a:spcPct val="0"/>
                        </a:spcAft>
                        <a:buClrTx/>
                        <a:buSzTx/>
                        <a:buFontTx/>
                        <a:buNone/>
                        <a:tabLst>
                          <a:tab pos="457200" algn="l"/>
                        </a:tabLst>
                      </a:pPr>
                      <a:r>
                        <a:rPr kumimoji="0" lang="en-US" altLang="en-US" sz="1400" b="1" i="0" u="none" strike="noStrike" cap="none" normalizeH="0" baseline="0" dirty="0">
                          <a:ln>
                            <a:noFill/>
                          </a:ln>
                          <a:solidFill>
                            <a:schemeClr val="tx1"/>
                          </a:solidFill>
                          <a:effectLst/>
                          <a:latin typeface="Arial Black" panose="020B0A04020102020204" pitchFamily="34" charset="0"/>
                          <a:cs typeface="Arial" charset="0"/>
                        </a:rPr>
                        <a:t>($ in Thousands)</a:t>
                      </a:r>
                    </a:p>
                  </a:txBody>
                  <a:tcPr marT="45722" marB="4572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457200" algn="l"/>
                        </a:tabLst>
                      </a:pPr>
                      <a:r>
                        <a:rPr kumimoji="0" lang="en-US" altLang="en-US" sz="1800" b="1" i="0" u="none" strike="noStrike" cap="none" normalizeH="0" baseline="0">
                          <a:ln>
                            <a:noFill/>
                          </a:ln>
                          <a:solidFill>
                            <a:schemeClr val="tx1"/>
                          </a:solidFill>
                          <a:effectLst/>
                          <a:latin typeface="Arial Black" panose="020B0A04020102020204" pitchFamily="34" charset="0"/>
                          <a:cs typeface="Arial" charset="0"/>
                        </a:rPr>
                        <a:t>*$</a:t>
                      </a: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12,109</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$15,832</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$15,935</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$14,353</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$14,959</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$14,584</a:t>
                      </a: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837832">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Black" panose="020B0A04020102020204" pitchFamily="34" charset="0"/>
                          <a:cs typeface="Arial" charset="0"/>
                        </a:rPr>
                        <a:t>Recurring Operating Expenses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Black" panose="020B0A04020102020204" pitchFamily="34" charset="0"/>
                          <a:cs typeface="Arial" charset="0"/>
                        </a:rPr>
                        <a:t>($ in Thousands)</a:t>
                      </a:r>
                    </a:p>
                  </a:txBody>
                  <a:tcPr marT="45722" marB="4572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Black" panose="020B0A04020102020204" pitchFamily="34" charset="0"/>
                          <a:cs typeface="Arial" charset="0"/>
                        </a:rPr>
                        <a:t>**15,868</a:t>
                      </a:r>
                      <a:endParaRPr kumimoji="0" lang="en-US" altLang="en-US" sz="1800" b="1"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20,127</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19,736</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18,059</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$17,410</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$17,075</a:t>
                      </a: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15268">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Black" panose="020B0A04020102020204" pitchFamily="34" charset="0"/>
                          <a:cs typeface="Arial" charset="0"/>
                        </a:rPr>
                        <a:t>Number of months covered</a:t>
                      </a:r>
                    </a:p>
                  </a:txBody>
                  <a:tcPr marT="45722" marB="4572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9.1</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9.2</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9.7</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9.5</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10.3</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10.2</a:t>
                      </a: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27372">
                <a:tc gridSpan="6">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hMerge="1">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hMerge="1">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hMerge="1">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02014">
                <a:tc gridSpan="6">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400" b="1" i="0" u="none" strike="noStrike" cap="none" normalizeH="0" baseline="0" dirty="0">
                          <a:ln>
                            <a:noFill/>
                          </a:ln>
                          <a:solidFill>
                            <a:schemeClr val="tx1"/>
                          </a:solidFill>
                          <a:effectLst/>
                          <a:latin typeface="Arial Black" panose="020B0A04020102020204" pitchFamily="34" charset="0"/>
                          <a:cs typeface="Arial" charset="0"/>
                        </a:rPr>
                        <a:t>*Reserve fund balance as of June 30, 2020, does not include restricted funds</a:t>
                      </a:r>
                    </a:p>
                  </a:txBody>
                  <a:tcPr marT="45722" marB="45722"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hMerge="1">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hMerge="1">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hMerge="1">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537412">
                <a:tc gridSpan="7">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400" b="1" i="0" u="none" strike="noStrike" cap="none" normalizeH="0" baseline="0" dirty="0">
                          <a:ln>
                            <a:noFill/>
                          </a:ln>
                          <a:solidFill>
                            <a:schemeClr val="tx1"/>
                          </a:solidFill>
                          <a:effectLst/>
                          <a:latin typeface="Arial Black" panose="020B0A04020102020204" pitchFamily="34" charset="0"/>
                          <a:cs typeface="Arial" charset="0"/>
                        </a:rPr>
                        <a:t>**Reoccurring expenses are based on the Budget Reforecast 2.01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hMerge="1">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hMerge="1">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hMerge="1">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hMerge="1">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627517">
                <a:tc gridSpan="2">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Black" panose="020B0A04020102020204" pitchFamily="34" charset="0"/>
                        <a:cs typeface="Arial" charset="0"/>
                      </a:endParaRP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0164" name="Text Box 76"/>
          <p:cNvSpPr txBox="1">
            <a:spLocks noChangeArrowheads="1"/>
          </p:cNvSpPr>
          <p:nvPr/>
        </p:nvSpPr>
        <p:spPr bwMode="auto">
          <a:xfrm>
            <a:off x="609600" y="5500763"/>
            <a:ext cx="11201400" cy="646331"/>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1200" b="1" dirty="0">
                <a:latin typeface="Arial Black" panose="020B0A04020102020204" pitchFamily="34" charset="0"/>
              </a:rPr>
              <a:t>By Conference action, the “Prudent Operating Reserve” was defined as an amount equal to the preceding year’s combined operating expenses of A.A. World Services, A.A. Grapevine and the General Fund of the General Service Board.  Operating expenses include “office and operating expenses” and do not include the Cost of Products or Manufacturing cost.</a:t>
            </a:r>
          </a:p>
        </p:txBody>
      </p:sp>
      <p:cxnSp>
        <p:nvCxnSpPr>
          <p:cNvPr id="4" name="Straight Connector 3"/>
          <p:cNvCxnSpPr/>
          <p:nvPr/>
        </p:nvCxnSpPr>
        <p:spPr>
          <a:xfrm>
            <a:off x="609600" y="3733800"/>
            <a:ext cx="112014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676400" y="316642"/>
            <a:ext cx="8839200" cy="533400"/>
          </a:xfrm>
        </p:spPr>
        <p:txBody>
          <a:bodyPr>
            <a:normAutofit/>
          </a:bodyPr>
          <a:lstStyle/>
          <a:p>
            <a:pPr algn="ctr"/>
            <a:r>
              <a:rPr lang="en-US" altLang="en-US" sz="2800" b="1" dirty="0">
                <a:solidFill>
                  <a:srgbClr val="000099"/>
                </a:solidFill>
                <a:latin typeface="Arial Black" panose="020B0A04020102020204" pitchFamily="34" charset="0"/>
              </a:rPr>
              <a:t>RESERVE FUND</a:t>
            </a:r>
          </a:p>
        </p:txBody>
      </p:sp>
      <p:sp>
        <p:nvSpPr>
          <p:cNvPr id="109571" name="Text Box 5"/>
          <p:cNvSpPr txBox="1">
            <a:spLocks noChangeArrowheads="1"/>
          </p:cNvSpPr>
          <p:nvPr/>
        </p:nvSpPr>
        <p:spPr bwMode="auto">
          <a:xfrm>
            <a:off x="914400" y="878761"/>
            <a:ext cx="10515600" cy="5539978"/>
          </a:xfrm>
          <a:prstGeom prst="rect">
            <a:avLst/>
          </a:prstGeom>
          <a:noFill/>
          <a:ln w="9525">
            <a:noFill/>
            <a:miter lim="800000"/>
            <a:headEnd/>
            <a:tailEnd/>
          </a:ln>
        </p:spPr>
        <p:txBody>
          <a:bodyPr wrap="square">
            <a:spAutoFit/>
          </a:bodyPr>
          <a:lstStyle/>
          <a:p>
            <a:pPr marL="228600" indent="-228600">
              <a:buFont typeface="Wingdings" pitchFamily="2" charset="2"/>
              <a:buChar char="v"/>
              <a:tabLst>
                <a:tab pos="228600" algn="l"/>
              </a:tabLst>
            </a:pPr>
            <a:r>
              <a:rPr lang="en-US" altLang="en-US" sz="1600" b="1" dirty="0"/>
              <a:t> </a:t>
            </a:r>
            <a:r>
              <a:rPr lang="en-US" altLang="en-US" sz="2000" b="1" dirty="0">
                <a:latin typeface="Arial Narrow" panose="020B0606020202030204" pitchFamily="34" charset="0"/>
              </a:rPr>
              <a:t>Reserve Fund Balance		</a:t>
            </a:r>
          </a:p>
          <a:p>
            <a:pPr marL="857250" lvl="1" indent="-342900">
              <a:buFont typeface="Arial" charset="0"/>
              <a:buChar char="•"/>
              <a:tabLst>
                <a:tab pos="228600" algn="l"/>
              </a:tabLst>
            </a:pPr>
            <a:r>
              <a:rPr lang="en-US" altLang="en-US" sz="2000" dirty="0">
                <a:latin typeface="Arial Narrow" pitchFamily="34" charset="0"/>
              </a:rPr>
              <a:t>December 31, 2019 – </a:t>
            </a:r>
            <a:r>
              <a:rPr lang="en-US" altLang="en-US" sz="2000" b="1" dirty="0">
                <a:latin typeface="Arial Narrow" pitchFamily="34" charset="0"/>
              </a:rPr>
              <a:t>$16,202,404 </a:t>
            </a:r>
            <a:r>
              <a:rPr lang="en-US" altLang="en-US" sz="2000" dirty="0">
                <a:latin typeface="Arial Narrow" pitchFamily="34" charset="0"/>
              </a:rPr>
              <a:t>– Annual earnings – </a:t>
            </a:r>
            <a:r>
              <a:rPr lang="en-US" altLang="en-US" sz="2000" b="1" dirty="0">
                <a:latin typeface="Arial Narrow" pitchFamily="34" charset="0"/>
              </a:rPr>
              <a:t>$283,402</a:t>
            </a:r>
          </a:p>
          <a:p>
            <a:pPr marL="857250" lvl="1" indent="-342900">
              <a:buFont typeface="Arial" charset="0"/>
              <a:buChar char="•"/>
              <a:tabLst>
                <a:tab pos="228600" algn="l"/>
              </a:tabLst>
            </a:pPr>
            <a:r>
              <a:rPr lang="en-US" altLang="en-US" sz="2000" dirty="0">
                <a:latin typeface="Arial Narrow" pitchFamily="34" charset="0"/>
              </a:rPr>
              <a:t>December 31, 2018 -  $15,935,331 – Annual Earnings - $226,713	</a:t>
            </a:r>
          </a:p>
          <a:p>
            <a:pPr marL="857250" lvl="1" indent="-342900">
              <a:buFont typeface="Arial" charset="0"/>
              <a:buChar char="•"/>
              <a:tabLst>
                <a:tab pos="228600" algn="l"/>
              </a:tabLst>
            </a:pPr>
            <a:r>
              <a:rPr lang="en-US" altLang="en-US" sz="2000" dirty="0">
                <a:latin typeface="Arial Narrow" pitchFamily="34" charset="0"/>
              </a:rPr>
              <a:t>December 31, 2017 – $14,352,618 – Annual earnings – $153,884</a:t>
            </a:r>
            <a:endParaRPr lang="en-US" altLang="en-US" sz="900" dirty="0">
              <a:latin typeface="Arial Narrow" pitchFamily="34" charset="0"/>
            </a:endParaRPr>
          </a:p>
          <a:p>
            <a:pPr marL="857250" lvl="1" indent="-342900">
              <a:tabLst>
                <a:tab pos="228600" algn="l"/>
              </a:tabLst>
            </a:pPr>
            <a:endParaRPr lang="en-US" altLang="en-US" sz="400" dirty="0">
              <a:latin typeface="Arial Narrow" panose="020B0606020202030204" pitchFamily="34" charset="0"/>
            </a:endParaRPr>
          </a:p>
          <a:p>
            <a:pPr marL="228600" indent="-228600" algn="ctr">
              <a:tabLst>
                <a:tab pos="228600" algn="l"/>
              </a:tabLst>
            </a:pPr>
            <a:endParaRPr lang="en-US" altLang="en-US" sz="1600" b="1" i="1" dirty="0">
              <a:solidFill>
                <a:srgbClr val="000099"/>
              </a:solidFill>
              <a:latin typeface="Arial Narrow" panose="020B0606020202030204" pitchFamily="34" charset="0"/>
            </a:endParaRPr>
          </a:p>
          <a:p>
            <a:pPr marL="228600" indent="-228600" algn="ctr">
              <a:tabLst>
                <a:tab pos="228600" algn="l"/>
              </a:tabLst>
            </a:pPr>
            <a:r>
              <a:rPr lang="en-US" altLang="en-US" sz="1600" b="1" i="1" dirty="0">
                <a:solidFill>
                  <a:srgbClr val="000099"/>
                </a:solidFill>
                <a:latin typeface="Arial Narrow" panose="020B0606020202030204" pitchFamily="34" charset="0"/>
              </a:rPr>
              <a:t>INVESTMENT GUIDELINES</a:t>
            </a:r>
          </a:p>
          <a:p>
            <a:pPr marL="228600" indent="-228600">
              <a:tabLst>
                <a:tab pos="228600" algn="l"/>
              </a:tabLst>
            </a:pPr>
            <a:endParaRPr lang="en-US" altLang="en-US" sz="800" dirty="0">
              <a:latin typeface="Arial Narrow" panose="020B0606020202030204" pitchFamily="34" charset="0"/>
            </a:endParaRPr>
          </a:p>
          <a:p>
            <a:pPr marL="228600" indent="-228600" algn="just">
              <a:tabLst>
                <a:tab pos="228600" algn="l"/>
              </a:tabLst>
            </a:pPr>
            <a:r>
              <a:rPr lang="en-US" altLang="en-US" b="1" dirty="0">
                <a:latin typeface="Arial Narrow" pitchFamily="34" charset="0"/>
              </a:rPr>
              <a:t>“Minimum Requirement”</a:t>
            </a:r>
          </a:p>
          <a:p>
            <a:pPr algn="just">
              <a:tabLst>
                <a:tab pos="0" algn="l"/>
              </a:tabLst>
            </a:pPr>
            <a:r>
              <a:rPr lang="en-US" altLang="en-US" dirty="0">
                <a:latin typeface="Arial Narrow" pitchFamily="34" charset="0"/>
              </a:rPr>
              <a:t>	To assure the liquidity, the Reserve Fund shall contain investment instruments having maturities of one year or less in an amount equal to the sum of (a) the unearned Grapevine subscription liability and (b) the operating cash requirements of the service entities.  This amount will be reviewed annually by the trustees’ Finance and Budgetary Committee. </a:t>
            </a:r>
          </a:p>
          <a:p>
            <a:pPr marL="228600" indent="-228600" algn="just">
              <a:tabLst>
                <a:tab pos="228600" algn="l"/>
              </a:tabLst>
            </a:pPr>
            <a:endParaRPr lang="en-US" altLang="en-US" sz="1000" dirty="0">
              <a:latin typeface="Arial Narrow" pitchFamily="34" charset="0"/>
            </a:endParaRPr>
          </a:p>
          <a:p>
            <a:pPr marL="228600" indent="-228600" algn="just">
              <a:tabLst>
                <a:tab pos="228600" algn="l"/>
              </a:tabLst>
            </a:pPr>
            <a:r>
              <a:rPr lang="en-US" altLang="en-US" b="1" dirty="0">
                <a:latin typeface="Arial Narrow" pitchFamily="34" charset="0"/>
              </a:rPr>
              <a:t>“No More Than”</a:t>
            </a:r>
          </a:p>
          <a:p>
            <a:pPr algn="just"/>
            <a:r>
              <a:rPr lang="en-US" altLang="en-US" dirty="0">
                <a:latin typeface="Arial Narrow" pitchFamily="34" charset="0"/>
              </a:rPr>
              <a:t>The balance of the Reserve Fund shall be invested in instruments with maturities of between zero (0) and ten (10) years, provided that at no time shall more than 50% of the principal amount of such balance consist of investments having maturity dates of five or more years.</a:t>
            </a:r>
            <a:r>
              <a:rPr lang="en-US" altLang="en-US" sz="2000" dirty="0">
                <a:latin typeface="Arial Narrow" pitchFamily="34" charset="0"/>
              </a:rPr>
              <a:t> </a:t>
            </a:r>
          </a:p>
          <a:p>
            <a:pPr algn="just"/>
            <a:endParaRPr lang="en-US" altLang="en-US" sz="2000" dirty="0">
              <a:latin typeface="Arial Narrow" pitchFamily="34" charset="0"/>
            </a:endParaRPr>
          </a:p>
          <a:p>
            <a:pPr algn="just"/>
            <a:r>
              <a:rPr lang="en-US" altLang="en-US" b="1" dirty="0">
                <a:latin typeface="Arial Narrow" pitchFamily="34" charset="0"/>
              </a:rPr>
              <a:t>Reserve Fund Policy Investment Review</a:t>
            </a:r>
          </a:p>
          <a:p>
            <a:pPr algn="just"/>
            <a:r>
              <a:rPr lang="en-US" altLang="en-US" dirty="0">
                <a:latin typeface="Arial Narrow" pitchFamily="34" charset="0"/>
              </a:rPr>
              <a:t>At its October 31, 2016 meeting the General Service Board accepted the recommendation that no change in the investment philosophy be undertaken, based on the Report of a Subcommittee of trustees’ Finance and Budgetary Committee.</a:t>
            </a:r>
            <a:endParaRPr lang="en-US" altLang="en-US" sz="2000" dirty="0">
              <a:latin typeface="Arial Narrow" pitchFamily="34" charset="0"/>
            </a:endParaRPr>
          </a:p>
        </p:txBody>
      </p:sp>
      <p:sp>
        <p:nvSpPr>
          <p:cNvPr id="109572" name="Text Box 9"/>
          <p:cNvSpPr txBox="1">
            <a:spLocks noChangeArrowheads="1"/>
          </p:cNvSpPr>
          <p:nvPr/>
        </p:nvSpPr>
        <p:spPr bwMode="auto">
          <a:xfrm>
            <a:off x="2438400" y="1676401"/>
            <a:ext cx="533400" cy="366713"/>
          </a:xfrm>
          <a:prstGeom prst="rect">
            <a:avLst/>
          </a:prstGeom>
          <a:noFill/>
          <a:ln w="9525">
            <a:noFill/>
            <a:miter lim="800000"/>
            <a:headEnd/>
            <a:tailEnd/>
          </a:ln>
        </p:spPr>
        <p:txBody>
          <a:bodyPr>
            <a:spAutoFit/>
          </a:bodyPr>
          <a:lstStyle/>
          <a:p>
            <a:pPr>
              <a:spcBef>
                <a:spcPct val="50000"/>
              </a:spcBef>
            </a:pPr>
            <a:r>
              <a:rPr lang="en-US" altLang="en-US" dirty="0"/>
              <a:t> </a:t>
            </a:r>
          </a:p>
        </p:txBody>
      </p:sp>
      <p:sp>
        <p:nvSpPr>
          <p:cNvPr id="109573" name="Text Box 11"/>
          <p:cNvSpPr txBox="1">
            <a:spLocks noChangeArrowheads="1"/>
          </p:cNvSpPr>
          <p:nvPr/>
        </p:nvSpPr>
        <p:spPr bwMode="auto">
          <a:xfrm>
            <a:off x="2438400" y="2133601"/>
            <a:ext cx="609600" cy="366713"/>
          </a:xfrm>
          <a:prstGeom prst="rect">
            <a:avLst/>
          </a:prstGeom>
          <a:noFill/>
          <a:ln w="9525">
            <a:noFill/>
            <a:miter lim="800000"/>
            <a:headEnd/>
            <a:tailEnd/>
          </a:ln>
        </p:spPr>
        <p:txBody>
          <a:bodyPr>
            <a:spAutoFit/>
          </a:bodyPr>
          <a:lstStyle/>
          <a:p>
            <a:pPr>
              <a:spcBef>
                <a:spcPct val="50000"/>
              </a:spcBef>
            </a:pPr>
            <a:r>
              <a:rPr lang="en-US" altLang="en-US" dirty="0"/>
              <a:t> </a:t>
            </a:r>
          </a:p>
        </p:txBody>
      </p:sp>
    </p:spTree>
    <p:extLst>
      <p:ext uri="{BB962C8B-B14F-4D97-AF65-F5344CB8AC3E}">
        <p14:creationId xmlns:p14="http://schemas.microsoft.com/office/powerpoint/2010/main" val="4164384254"/>
      </p:ext>
    </p:extLst>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77CEA66-E1C9-47EE-B158-DEB112E05B20}"/>
              </a:ext>
            </a:extLst>
          </p:cNvPr>
          <p:cNvSpPr>
            <a:spLocks noGrp="1"/>
          </p:cNvSpPr>
          <p:nvPr>
            <p:ph type="title"/>
          </p:nvPr>
        </p:nvSpPr>
        <p:spPr>
          <a:ln>
            <a:solidFill>
              <a:srgbClr val="CCECFF"/>
            </a:solidFill>
          </a:ln>
        </p:spPr>
        <p:txBody>
          <a:bodyPr>
            <a:noAutofit/>
          </a:bodyPr>
          <a:lstStyle/>
          <a:p>
            <a:pPr algn="ctr"/>
            <a:r>
              <a:rPr lang="en-US" sz="2800" b="1" dirty="0">
                <a:solidFill>
                  <a:srgbClr val="3366FF"/>
                </a:solidFill>
                <a:latin typeface="Arial Black" panose="020B0A04020102020204" pitchFamily="34" charset="0"/>
              </a:rPr>
              <a:t>RESERVE FUND RATIO </a:t>
            </a:r>
            <a:br>
              <a:rPr lang="en-US" sz="2800" b="1" dirty="0">
                <a:solidFill>
                  <a:srgbClr val="3366FF"/>
                </a:solidFill>
                <a:latin typeface="Arial Black" panose="020B0A04020102020204" pitchFamily="34" charset="0"/>
              </a:rPr>
            </a:br>
            <a:r>
              <a:rPr lang="en-US" sz="2800" b="1" dirty="0">
                <a:solidFill>
                  <a:srgbClr val="3366FF"/>
                </a:solidFill>
                <a:latin typeface="Arial Black" panose="020B0A04020102020204" pitchFamily="34" charset="0"/>
              </a:rPr>
              <a:t>NUMBER OF MONTHS COVERAGE </a:t>
            </a:r>
            <a:br>
              <a:rPr lang="en-US" sz="2800" b="1" dirty="0">
                <a:solidFill>
                  <a:srgbClr val="3366FF"/>
                </a:solidFill>
                <a:latin typeface="Arial Black" panose="020B0A04020102020204" pitchFamily="34" charset="0"/>
              </a:rPr>
            </a:br>
            <a:r>
              <a:rPr lang="en-US" sz="2800" b="1" dirty="0">
                <a:solidFill>
                  <a:srgbClr val="3366FF"/>
                </a:solidFill>
                <a:latin typeface="Arial Black" panose="020B0A04020102020204" pitchFamily="34" charset="0"/>
              </a:rPr>
              <a:t>2000– 2020</a:t>
            </a:r>
            <a:br>
              <a:rPr lang="en-US" sz="2800" b="1" dirty="0">
                <a:solidFill>
                  <a:srgbClr val="3366FF"/>
                </a:solidFill>
                <a:latin typeface="Arial Black" panose="020B0A04020102020204" pitchFamily="34" charset="0"/>
              </a:rPr>
            </a:br>
            <a:endParaRPr lang="en-US" sz="2800" dirty="0"/>
          </a:p>
        </p:txBody>
      </p:sp>
      <p:graphicFrame>
        <p:nvGraphicFramePr>
          <p:cNvPr id="7" name="Content Placeholder 6">
            <a:extLst>
              <a:ext uri="{FF2B5EF4-FFF2-40B4-BE49-F238E27FC236}">
                <a16:creationId xmlns:a16="http://schemas.microsoft.com/office/drawing/2014/main" id="{1D64842A-3FCB-4699-9A2F-B685A9C57A36}"/>
              </a:ext>
            </a:extLst>
          </p:cNvPr>
          <p:cNvGraphicFramePr>
            <a:graphicFrameLocks noGrp="1"/>
          </p:cNvGraphicFramePr>
          <p:nvPr>
            <p:ph idx="1"/>
            <p:extLst>
              <p:ext uri="{D42A27DB-BD31-4B8C-83A1-F6EECF244321}">
                <p14:modId xmlns:p14="http://schemas.microsoft.com/office/powerpoint/2010/main" val="129611438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20850"/>
      </p:ext>
    </p:extLst>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5257800"/>
          </a:xfrm>
        </p:spPr>
        <p:txBody>
          <a:bodyPr/>
          <a:lstStyle/>
          <a:p>
            <a:r>
              <a:rPr lang="en-US" b="1" dirty="0">
                <a:latin typeface="Arial Narrow" panose="020B0606020202030204" pitchFamily="34" charset="0"/>
              </a:rPr>
              <a:t>How much of the costs of the cancelled convention will be covered by insurance? </a:t>
            </a:r>
          </a:p>
          <a:p>
            <a:pPr marL="0" indent="0">
              <a:buNone/>
            </a:pPr>
            <a:endParaRPr lang="en-US" sz="1000" b="1" dirty="0">
              <a:latin typeface="Arial Narrow" panose="020B0606020202030204" pitchFamily="34" charset="0"/>
            </a:endParaRPr>
          </a:p>
          <a:p>
            <a:r>
              <a:rPr lang="en-US" b="1" dirty="0">
                <a:latin typeface="Arial Narrow" panose="020B0606020202030204" pitchFamily="34" charset="0"/>
              </a:rPr>
              <a:t>There is a $5.8 M insurance policy for the International Convention. Exactly how much will be covered by insurance is still being negotiated but it is estimated in the range of $2.3 - $2.5 million. </a:t>
            </a:r>
          </a:p>
          <a:p>
            <a:pPr marL="0" indent="0">
              <a:buNone/>
            </a:pPr>
            <a:endParaRPr lang="en-US" sz="1000" b="1" dirty="0">
              <a:latin typeface="Arial Narrow" panose="020B0606020202030204" pitchFamily="34" charset="0"/>
            </a:endParaRPr>
          </a:p>
          <a:p>
            <a:r>
              <a:rPr lang="en-US" b="1" dirty="0">
                <a:latin typeface="Arial Narrow" panose="020B0606020202030204" pitchFamily="34" charset="0"/>
              </a:rPr>
              <a:t>Received an advance check of $971,072 which will help repay the General Fund for expenses paid in advance of the International Convention, i.e. deposits, etc.</a:t>
            </a:r>
          </a:p>
          <a:p>
            <a:pPr marL="0" indent="0">
              <a:buNone/>
            </a:pPr>
            <a:endParaRPr lang="en-US" sz="1000" b="1" dirty="0">
              <a:latin typeface="Arial Narrow" panose="020B0606020202030204" pitchFamily="34" charset="0"/>
            </a:endParaRPr>
          </a:p>
          <a:p>
            <a:pPr marL="0" indent="0">
              <a:buNone/>
            </a:pPr>
            <a:endParaRPr lang="en-US" b="1" dirty="0">
              <a:latin typeface="Arial Narrow" panose="020B0606020202030204" pitchFamily="34" charset="0"/>
            </a:endParaRPr>
          </a:p>
          <a:p>
            <a:endParaRPr lang="en-US" b="1" dirty="0">
              <a:latin typeface="Arial Narrow" panose="020B0606020202030204" pitchFamily="34" charset="0"/>
            </a:endParaRPr>
          </a:p>
          <a:p>
            <a:endParaRPr lang="en-US" b="1" dirty="0">
              <a:latin typeface="Arial Narrow" panose="020B0606020202030204" pitchFamily="34" charset="0"/>
            </a:endParaRPr>
          </a:p>
          <a:p>
            <a:endParaRPr lang="en-US" b="1" dirty="0">
              <a:latin typeface="Arial Narrow" panose="020B0606020202030204" pitchFamily="34" charset="0"/>
            </a:endParaRPr>
          </a:p>
          <a:p>
            <a:endParaRPr lang="en-US" b="1" dirty="0">
              <a:latin typeface="Arial Narrow" panose="020B0606020202030204" pitchFamily="34" charset="0"/>
            </a:endParaRPr>
          </a:p>
        </p:txBody>
      </p:sp>
      <p:sp>
        <p:nvSpPr>
          <p:cNvPr id="4" name="Title 1"/>
          <p:cNvSpPr>
            <a:spLocks noGrp="1"/>
          </p:cNvSpPr>
          <p:nvPr>
            <p:ph type="title"/>
          </p:nvPr>
        </p:nvSpPr>
        <p:spPr/>
        <p:txBody>
          <a:bodyPr/>
          <a:lstStyle/>
          <a:p>
            <a:r>
              <a:rPr lang="en-US" sz="3600" b="1" dirty="0">
                <a:solidFill>
                  <a:srgbClr val="0070C0"/>
                </a:solidFill>
                <a:latin typeface="Arial Narrow" panose="020B0606020202030204" pitchFamily="34" charset="0"/>
              </a:rPr>
              <a:t>2020 INTERNATIONAL CONVENTION - </a:t>
            </a:r>
            <a:r>
              <a:rPr lang="en-US" sz="3600" b="1" dirty="0">
                <a:solidFill>
                  <a:srgbClr val="FF0000"/>
                </a:solidFill>
                <a:latin typeface="Arial Narrow" panose="020B0606020202030204" pitchFamily="34" charset="0"/>
              </a:rPr>
              <a:t>CANCELLED</a:t>
            </a:r>
            <a:r>
              <a:rPr lang="en-US" sz="3600" b="1" dirty="0">
                <a:solidFill>
                  <a:srgbClr val="0070C0"/>
                </a:solidFill>
                <a:latin typeface="Arial Narrow" panose="020B0606020202030204" pitchFamily="34" charset="0"/>
              </a:rPr>
              <a:t> </a:t>
            </a:r>
          </a:p>
        </p:txBody>
      </p:sp>
    </p:spTree>
    <p:extLst>
      <p:ext uri="{BB962C8B-B14F-4D97-AF65-F5344CB8AC3E}">
        <p14:creationId xmlns:p14="http://schemas.microsoft.com/office/powerpoint/2010/main" val="3079164027"/>
      </p:ext>
    </p:extLst>
  </p:cSld>
  <p:clrMapOvr>
    <a:masterClrMapping/>
  </p:clrMapOvr>
  <p:transition spd="med">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12213771" cy="5257800"/>
          </a:xfrm>
          <a:solidFill>
            <a:srgbClr val="CCECFF"/>
          </a:solidFill>
        </p:spPr>
        <p:txBody>
          <a:bodyPr/>
          <a:lstStyle/>
          <a:p>
            <a:pPr marL="0" indent="0">
              <a:buNone/>
            </a:pPr>
            <a:endParaRPr lang="en-US" sz="1000" b="1" dirty="0">
              <a:latin typeface="Arial Narrow" panose="020B0606020202030204" pitchFamily="34" charset="0"/>
            </a:endParaRPr>
          </a:p>
          <a:p>
            <a:r>
              <a:rPr lang="en-US" b="1" dirty="0">
                <a:latin typeface="Arial Narrow" panose="020B0606020202030204" pitchFamily="34" charset="0"/>
              </a:rPr>
              <a:t>Refunds have all been issued to individuals who registered for the convention</a:t>
            </a:r>
          </a:p>
          <a:p>
            <a:pPr marL="0" indent="0">
              <a:buNone/>
            </a:pPr>
            <a:endParaRPr lang="en-US" sz="1000" b="1" dirty="0">
              <a:latin typeface="Arial Narrow" panose="020B0606020202030204" pitchFamily="34" charset="0"/>
            </a:endParaRPr>
          </a:p>
          <a:p>
            <a:r>
              <a:rPr lang="en-US" b="1" dirty="0">
                <a:latin typeface="Arial Narrow" panose="020B0606020202030204" pitchFamily="34" charset="0"/>
              </a:rPr>
              <a:t>Please visit the 2020 International Convention Virtual Site – which will remain open until August 31</a:t>
            </a:r>
            <a:r>
              <a:rPr lang="en-US" b="1" baseline="30000" dirty="0">
                <a:latin typeface="Arial Narrow" panose="020B0606020202030204" pitchFamily="34" charset="0"/>
              </a:rPr>
              <a:t>st</a:t>
            </a:r>
            <a:r>
              <a:rPr lang="en-US" b="1" dirty="0">
                <a:latin typeface="Arial Narrow" panose="020B0606020202030204" pitchFamily="34" charset="0"/>
              </a:rPr>
              <a:t>. </a:t>
            </a:r>
          </a:p>
          <a:p>
            <a:pPr marL="0" indent="0">
              <a:buNone/>
            </a:pPr>
            <a:endParaRPr lang="en-US" sz="1000" b="1" dirty="0">
              <a:latin typeface="Arial Narrow" panose="020B0606020202030204" pitchFamily="34" charset="0"/>
            </a:endParaRPr>
          </a:p>
          <a:p>
            <a:r>
              <a:rPr lang="en-US" b="1" dirty="0">
                <a:latin typeface="Arial Narrow" panose="020B0606020202030204" pitchFamily="34" charset="0"/>
              </a:rPr>
              <a:t>The link to the site is </a:t>
            </a:r>
            <a:r>
              <a:rPr lang="en-US" b="1" i="1" u="sng" dirty="0">
                <a:solidFill>
                  <a:srgbClr val="3366FF"/>
                </a:solidFill>
                <a:latin typeface="Arial Narrow" panose="020B0606020202030204" pitchFamily="34" charset="0"/>
              </a:rPr>
              <a:t>https://2020convention.aa.org</a:t>
            </a:r>
          </a:p>
          <a:p>
            <a:pPr marL="0" indent="0">
              <a:buNone/>
            </a:pPr>
            <a:endParaRPr lang="en-US" sz="1000" b="1" dirty="0">
              <a:latin typeface="Arial Narrow" panose="020B0606020202030204" pitchFamily="34" charset="0"/>
            </a:endParaRPr>
          </a:p>
          <a:p>
            <a:pPr marL="0" indent="0">
              <a:buNone/>
            </a:pPr>
            <a:endParaRPr lang="en-US" b="1" dirty="0">
              <a:latin typeface="Arial Narrow" panose="020B0606020202030204" pitchFamily="34" charset="0"/>
            </a:endParaRPr>
          </a:p>
          <a:p>
            <a:pPr marL="0" indent="0">
              <a:buNone/>
            </a:pPr>
            <a:endParaRPr lang="en-US" b="1" dirty="0">
              <a:latin typeface="Arial Narrow" panose="020B0606020202030204" pitchFamily="34" charset="0"/>
            </a:endParaRPr>
          </a:p>
          <a:p>
            <a:endParaRPr lang="en-US" b="1" dirty="0">
              <a:latin typeface="Arial Narrow" panose="020B0606020202030204" pitchFamily="34" charset="0"/>
            </a:endParaRPr>
          </a:p>
          <a:p>
            <a:endParaRPr lang="en-US" b="1" dirty="0">
              <a:latin typeface="Arial Narrow" panose="020B0606020202030204" pitchFamily="34" charset="0"/>
            </a:endParaRPr>
          </a:p>
          <a:p>
            <a:endParaRPr lang="en-US" b="1" dirty="0">
              <a:latin typeface="Arial Narrow" panose="020B0606020202030204" pitchFamily="34" charset="0"/>
            </a:endParaRPr>
          </a:p>
        </p:txBody>
      </p:sp>
      <p:sp>
        <p:nvSpPr>
          <p:cNvPr id="4" name="Title 1"/>
          <p:cNvSpPr>
            <a:spLocks noGrp="1"/>
          </p:cNvSpPr>
          <p:nvPr>
            <p:ph type="title"/>
          </p:nvPr>
        </p:nvSpPr>
        <p:spPr>
          <a:xfrm>
            <a:off x="0" y="0"/>
            <a:ext cx="12192000" cy="1676400"/>
          </a:xfrm>
          <a:solidFill>
            <a:srgbClr val="CCECFF"/>
          </a:solidFill>
        </p:spPr>
        <p:txBody>
          <a:bodyPr/>
          <a:lstStyle/>
          <a:p>
            <a:r>
              <a:rPr lang="en-US" sz="3600" b="1" dirty="0">
                <a:solidFill>
                  <a:srgbClr val="0070C0"/>
                </a:solidFill>
                <a:latin typeface="Arial Narrow" panose="020B0606020202030204" pitchFamily="34" charset="0"/>
              </a:rPr>
              <a:t>2020 INTERNATIONAL CONVENTION - </a:t>
            </a:r>
            <a:r>
              <a:rPr lang="en-US" sz="3600" b="1" dirty="0">
                <a:solidFill>
                  <a:srgbClr val="FF0000"/>
                </a:solidFill>
                <a:latin typeface="Arial Narrow" panose="020B0606020202030204" pitchFamily="34" charset="0"/>
              </a:rPr>
              <a:t>CANCELLED</a:t>
            </a:r>
            <a:r>
              <a:rPr lang="en-US" sz="3600" b="1" dirty="0">
                <a:solidFill>
                  <a:srgbClr val="0070C0"/>
                </a:solidFill>
                <a:latin typeface="Arial Narrow" panose="020B0606020202030204" pitchFamily="34" charset="0"/>
              </a:rPr>
              <a:t> </a:t>
            </a:r>
          </a:p>
        </p:txBody>
      </p:sp>
    </p:spTree>
    <p:extLst>
      <p:ext uri="{BB962C8B-B14F-4D97-AF65-F5344CB8AC3E}">
        <p14:creationId xmlns:p14="http://schemas.microsoft.com/office/powerpoint/2010/main" val="3396040051"/>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169"/>
            <a:ext cx="12192000" cy="1066801"/>
          </a:xfrm>
        </p:spPr>
        <p:txBody>
          <a:bodyPr>
            <a:normAutofit/>
          </a:bodyPr>
          <a:lstStyle/>
          <a:p>
            <a:pPr algn="ctr"/>
            <a:r>
              <a:rPr lang="en-US" altLang="en-US" sz="3200" b="1" dirty="0">
                <a:solidFill>
                  <a:srgbClr val="3366FF"/>
                </a:solidFill>
                <a:latin typeface="Arial Black" panose="020B0A04020102020204" pitchFamily="34" charset="0"/>
              </a:rPr>
              <a:t>2019 FINANCIAL HIGHLIGHTS</a:t>
            </a:r>
            <a:endParaRPr lang="en-US" sz="3200" dirty="0">
              <a:solidFill>
                <a:srgbClr val="3366FF"/>
              </a:solidFill>
              <a:latin typeface="Arial Black" panose="020B0A04020102020204" pitchFamily="34" charset="0"/>
            </a:endParaRPr>
          </a:p>
        </p:txBody>
      </p:sp>
      <p:sp>
        <p:nvSpPr>
          <p:cNvPr id="3" name="Content Placeholder 2"/>
          <p:cNvSpPr>
            <a:spLocks noGrp="1"/>
          </p:cNvSpPr>
          <p:nvPr>
            <p:ph idx="1"/>
          </p:nvPr>
        </p:nvSpPr>
        <p:spPr>
          <a:xfrm>
            <a:off x="381000" y="1219200"/>
            <a:ext cx="11582400" cy="5181600"/>
          </a:xfrm>
        </p:spPr>
        <p:txBody>
          <a:bodyPr>
            <a:normAutofit/>
          </a:bodyPr>
          <a:lstStyle/>
          <a:p>
            <a:pPr marL="515938" indent="-515938">
              <a:lnSpc>
                <a:spcPct val="110000"/>
              </a:lnSpc>
              <a:spcBef>
                <a:spcPts val="0"/>
              </a:spcBef>
              <a:spcAft>
                <a:spcPts val="400"/>
              </a:spcAft>
              <a:buClr>
                <a:srgbClr val="3366FF"/>
              </a:buClr>
              <a:buFont typeface="Wingdings" panose="05000000000000000000" pitchFamily="2" charset="2"/>
              <a:buChar char="v"/>
            </a:pPr>
            <a:r>
              <a:rPr lang="en-US" dirty="0">
                <a:solidFill>
                  <a:srgbClr val="FF0000"/>
                </a:solidFill>
                <a:latin typeface="Arial Narrow" panose="020B0606020202030204" pitchFamily="34" charset="0"/>
              </a:rPr>
              <a:t>Due to many issues with the transition to the new ERP system the audit on the financial results for 2019 has not been completed.  The audit should be completed and reviewed by the Audit Committee by May 30</a:t>
            </a:r>
            <a:r>
              <a:rPr lang="en-US" baseline="30000" dirty="0">
                <a:solidFill>
                  <a:srgbClr val="FF0000"/>
                </a:solidFill>
                <a:latin typeface="Arial Narrow" panose="020B0606020202030204" pitchFamily="34" charset="0"/>
              </a:rPr>
              <a:t>th</a:t>
            </a:r>
            <a:r>
              <a:rPr lang="en-US" dirty="0">
                <a:solidFill>
                  <a:srgbClr val="FF0000"/>
                </a:solidFill>
                <a:latin typeface="Arial Narrow" panose="020B0606020202030204" pitchFamily="34" charset="0"/>
              </a:rPr>
              <a:t>.  </a:t>
            </a:r>
          </a:p>
          <a:p>
            <a:pPr marL="515938" indent="-515938">
              <a:lnSpc>
                <a:spcPct val="110000"/>
              </a:lnSpc>
              <a:spcBef>
                <a:spcPts val="0"/>
              </a:spcBef>
              <a:spcAft>
                <a:spcPts val="400"/>
              </a:spcAft>
              <a:buClr>
                <a:srgbClr val="3366FF"/>
              </a:buClr>
              <a:buFont typeface="Wingdings" panose="05000000000000000000" pitchFamily="2" charset="2"/>
              <a:buChar char="v"/>
            </a:pPr>
            <a:r>
              <a:rPr lang="en-US" dirty="0">
                <a:latin typeface="Arial Narrow" panose="020B0606020202030204" pitchFamily="34" charset="0"/>
              </a:rPr>
              <a:t>The</a:t>
            </a:r>
            <a:r>
              <a:rPr lang="en-US" dirty="0">
                <a:solidFill>
                  <a:srgbClr val="FF0000"/>
                </a:solidFill>
                <a:latin typeface="Arial Narrow" panose="020B0606020202030204" pitchFamily="34" charset="0"/>
              </a:rPr>
              <a:t> </a:t>
            </a:r>
            <a:r>
              <a:rPr lang="en-US" dirty="0">
                <a:latin typeface="Arial Narrow" panose="020B0606020202030204" pitchFamily="34" charset="0"/>
              </a:rPr>
              <a:t>first draft of the audit was completed on May 31</a:t>
            </a:r>
            <a:r>
              <a:rPr lang="en-US" baseline="30000" dirty="0">
                <a:latin typeface="Arial Narrow" panose="020B0606020202030204" pitchFamily="34" charset="0"/>
              </a:rPr>
              <a:t>st</a:t>
            </a:r>
            <a:r>
              <a:rPr lang="en-US" dirty="0">
                <a:latin typeface="Arial Narrow" panose="020B0606020202030204" pitchFamily="34" charset="0"/>
              </a:rPr>
              <a:t> and after careful review a few corrections were made and the audit was accepted by Audit Committee July 13</a:t>
            </a:r>
            <a:r>
              <a:rPr lang="en-US" baseline="30000" dirty="0">
                <a:latin typeface="Arial Narrow" panose="020B0606020202030204" pitchFamily="34" charset="0"/>
              </a:rPr>
              <a:t>th</a:t>
            </a:r>
            <a:r>
              <a:rPr lang="en-US" dirty="0">
                <a:latin typeface="Arial Narrow" panose="020B0606020202030204" pitchFamily="34" charset="0"/>
              </a:rPr>
              <a:t>. </a:t>
            </a:r>
          </a:p>
          <a:p>
            <a:pPr marL="0" indent="0">
              <a:lnSpc>
                <a:spcPct val="110000"/>
              </a:lnSpc>
              <a:spcBef>
                <a:spcPts val="0"/>
              </a:spcBef>
              <a:spcAft>
                <a:spcPts val="400"/>
              </a:spcAft>
              <a:buClr>
                <a:srgbClr val="3366FF"/>
              </a:buClr>
              <a:buNone/>
            </a:pPr>
            <a:endParaRPr lang="en-US" sz="1000"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dirty="0">
                <a:solidFill>
                  <a:srgbClr val="FF0000"/>
                </a:solidFill>
                <a:latin typeface="Arial Narrow" panose="020B0606020202030204" pitchFamily="34" charset="0"/>
              </a:rPr>
              <a:t>So if you see a few numbers that don’t quite match don’t worry the Finance Department and Marks Paneth, our independent auditors, are working to make sure the final audited financial for 2019 are correct. </a:t>
            </a:r>
          </a:p>
          <a:p>
            <a:pPr marL="515938" indent="-515938">
              <a:lnSpc>
                <a:spcPct val="110000"/>
              </a:lnSpc>
              <a:spcBef>
                <a:spcPts val="0"/>
              </a:spcBef>
              <a:spcAft>
                <a:spcPts val="400"/>
              </a:spcAft>
              <a:buClr>
                <a:srgbClr val="3366FF"/>
              </a:buClr>
              <a:buFont typeface="Wingdings" panose="05000000000000000000" pitchFamily="2" charset="2"/>
              <a:buChar char="v"/>
            </a:pPr>
            <a:r>
              <a:rPr lang="en-US" dirty="0">
                <a:latin typeface="Arial Narrow" panose="020B0606020202030204" pitchFamily="34" charset="0"/>
              </a:rPr>
              <a:t>Now all the figures are correct – so the financials you will receive today are based on the audited results. </a:t>
            </a:r>
          </a:p>
        </p:txBody>
      </p:sp>
    </p:spTree>
    <p:extLst>
      <p:ext uri="{BB962C8B-B14F-4D97-AF65-F5344CB8AC3E}">
        <p14:creationId xmlns:p14="http://schemas.microsoft.com/office/powerpoint/2010/main" val="3453148346"/>
      </p:ext>
    </p:extLst>
  </p:cSld>
  <p:clrMapOvr>
    <a:masterClrMapping/>
  </p:clrMapOvr>
  <p:transition spd="med">
    <p:random/>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967B-EBBE-45E0-B63B-998FAB278F36}"/>
              </a:ext>
            </a:extLst>
          </p:cNvPr>
          <p:cNvSpPr>
            <a:spLocks noGrp="1"/>
          </p:cNvSpPr>
          <p:nvPr>
            <p:ph type="title"/>
          </p:nvPr>
        </p:nvSpPr>
        <p:spPr/>
        <p:txBody>
          <a:bodyPr/>
          <a:lstStyle/>
          <a:p>
            <a:r>
              <a:rPr lang="en-US" sz="3600" b="1" dirty="0">
                <a:solidFill>
                  <a:srgbClr val="4F81BD">
                    <a:lumMod val="75000"/>
                  </a:srgbClr>
                </a:solidFill>
                <a:latin typeface="Calibri"/>
              </a:rPr>
              <a:t>2020 Update COVID-19 Impact</a:t>
            </a:r>
            <a:endParaRPr lang="en-US" b="1" dirty="0"/>
          </a:p>
        </p:txBody>
      </p:sp>
      <p:sp>
        <p:nvSpPr>
          <p:cNvPr id="4" name="TextBox 3">
            <a:extLst>
              <a:ext uri="{FF2B5EF4-FFF2-40B4-BE49-F238E27FC236}">
                <a16:creationId xmlns:a16="http://schemas.microsoft.com/office/drawing/2014/main" id="{D5E81F4B-4B6B-4892-9A8E-6619082AAA37}"/>
              </a:ext>
            </a:extLst>
          </p:cNvPr>
          <p:cNvSpPr txBox="1"/>
          <p:nvPr/>
        </p:nvSpPr>
        <p:spPr>
          <a:xfrm>
            <a:off x="838200" y="1175971"/>
            <a:ext cx="10515600" cy="461665"/>
          </a:xfrm>
          <a:prstGeom prst="rect">
            <a:avLst/>
          </a:prstGeom>
          <a:noFill/>
        </p:spPr>
        <p:txBody>
          <a:bodyPr wrap="square" rtlCol="0">
            <a:spAutoFit/>
          </a:bodyPr>
          <a:lstStyle/>
          <a:p>
            <a:r>
              <a:rPr lang="en-US" sz="2400" b="1" cap="all" dirty="0">
                <a:solidFill>
                  <a:schemeClr val="tx1">
                    <a:lumMod val="75000"/>
                    <a:lumOff val="25000"/>
                  </a:schemeClr>
                </a:solidFill>
              </a:rPr>
              <a:t>carrying the message continues despite the pandemic</a:t>
            </a:r>
          </a:p>
        </p:txBody>
      </p:sp>
      <p:sp>
        <p:nvSpPr>
          <p:cNvPr id="3" name="Rectangle 2">
            <a:extLst>
              <a:ext uri="{FF2B5EF4-FFF2-40B4-BE49-F238E27FC236}">
                <a16:creationId xmlns:a16="http://schemas.microsoft.com/office/drawing/2014/main" id="{406C2F26-B6CA-42D4-B93A-BBA3FF49A76E}"/>
              </a:ext>
            </a:extLst>
          </p:cNvPr>
          <p:cNvSpPr/>
          <p:nvPr/>
        </p:nvSpPr>
        <p:spPr>
          <a:xfrm>
            <a:off x="873967" y="1752600"/>
            <a:ext cx="5562600" cy="5539978"/>
          </a:xfrm>
          <a:prstGeom prst="rect">
            <a:avLst/>
          </a:prstGeom>
        </p:spPr>
        <p:txBody>
          <a:bodyPr wrap="square">
            <a:spAutoFit/>
          </a:bodyPr>
          <a:lstStyle/>
          <a:p>
            <a:pPr marL="182880" indent="-182880">
              <a:buClr>
                <a:srgbClr val="4472C4"/>
              </a:buClr>
              <a:buSzPct val="111000"/>
              <a:buFont typeface="Arial" panose="020B0604020202020204" pitchFamily="34" charset="0"/>
              <a:buChar char="•"/>
            </a:pPr>
            <a:endParaRPr lang="en-US" sz="2800" dirty="0">
              <a:solidFill>
                <a:srgbClr val="376092"/>
              </a:solidFill>
            </a:endParaRPr>
          </a:p>
          <a:p>
            <a:pPr marL="182880" indent="-182880">
              <a:buClr>
                <a:srgbClr val="4472C4"/>
              </a:buClr>
              <a:buSzPct val="111000"/>
              <a:buFont typeface="Arial" panose="020B0604020202020204" pitchFamily="34" charset="0"/>
              <a:buChar char="•"/>
            </a:pPr>
            <a:r>
              <a:rPr lang="en-US" sz="2800" dirty="0">
                <a:solidFill>
                  <a:srgbClr val="376092"/>
                </a:solidFill>
                <a:cs typeface="Arial" panose="020B0604020202020204" pitchFamily="34" charset="0"/>
              </a:rPr>
              <a:t>The work continues – remotely</a:t>
            </a:r>
          </a:p>
          <a:p>
            <a:pPr>
              <a:buClr>
                <a:srgbClr val="4472C4"/>
              </a:buClr>
              <a:buSzPct val="111000"/>
            </a:pPr>
            <a:r>
              <a:rPr lang="en-US" sz="2800" dirty="0">
                <a:solidFill>
                  <a:srgbClr val="376092"/>
                </a:solidFill>
                <a:cs typeface="Arial" panose="020B0604020202020204" pitchFamily="34" charset="0"/>
              </a:rPr>
              <a:t> </a:t>
            </a:r>
          </a:p>
          <a:p>
            <a:pPr marL="182880" indent="-182880">
              <a:buClr>
                <a:srgbClr val="4472C4"/>
              </a:buClr>
              <a:buSzPct val="111000"/>
              <a:buFont typeface="Arial" panose="020B0604020202020204" pitchFamily="34" charset="0"/>
              <a:buChar char="•"/>
            </a:pPr>
            <a:r>
              <a:rPr lang="en-US" sz="2800" dirty="0">
                <a:solidFill>
                  <a:srgbClr val="376092"/>
                </a:solidFill>
                <a:cs typeface="Arial" panose="020B0604020202020204" pitchFamily="34" charset="0"/>
              </a:rPr>
              <a:t>Staff continue to make sure that services are available to the membership</a:t>
            </a:r>
          </a:p>
          <a:p>
            <a:pPr>
              <a:buClr>
                <a:srgbClr val="4472C4"/>
              </a:buClr>
              <a:buSzPct val="111000"/>
            </a:pPr>
            <a:endParaRPr lang="en-US" sz="2800" dirty="0">
              <a:solidFill>
                <a:srgbClr val="376092"/>
              </a:solidFill>
              <a:cs typeface="Arial" panose="020B0604020202020204" pitchFamily="34" charset="0"/>
            </a:endParaRPr>
          </a:p>
          <a:p>
            <a:pPr marL="182880" indent="-182880">
              <a:buClr>
                <a:srgbClr val="4472C4"/>
              </a:buClr>
              <a:buSzPct val="111000"/>
              <a:buFont typeface="Arial" panose="020B0604020202020204" pitchFamily="34" charset="0"/>
              <a:buChar char="•"/>
            </a:pPr>
            <a:r>
              <a:rPr lang="en-US" sz="2800" dirty="0">
                <a:solidFill>
                  <a:srgbClr val="376092"/>
                </a:solidFill>
                <a:cs typeface="Arial" panose="020B0604020202020204" pitchFamily="34" charset="0"/>
              </a:rPr>
              <a:t>Board meetings and committee meetings are continuing remotely</a:t>
            </a:r>
          </a:p>
          <a:p>
            <a:pPr>
              <a:buClr>
                <a:srgbClr val="4472C4"/>
              </a:buClr>
              <a:buSzPct val="111000"/>
            </a:pPr>
            <a:endParaRPr lang="en-US" sz="2800" dirty="0">
              <a:solidFill>
                <a:srgbClr val="376092"/>
              </a:solidFill>
              <a:latin typeface="Arial" panose="020B0604020202020204" pitchFamily="34" charset="0"/>
              <a:cs typeface="Arial" panose="020B0604020202020204" pitchFamily="34" charset="0"/>
            </a:endParaRPr>
          </a:p>
          <a:p>
            <a:pPr>
              <a:buClr>
                <a:srgbClr val="4472C4"/>
              </a:buClr>
              <a:buSzPct val="111000"/>
            </a:pPr>
            <a:endParaRPr lang="en-US" sz="1000" dirty="0">
              <a:solidFill>
                <a:srgbClr val="376092"/>
              </a:solidFill>
              <a:latin typeface="Calibri" panose="020F0502020204030204" pitchFamily="34" charset="0"/>
            </a:endParaRPr>
          </a:p>
          <a:p>
            <a:pPr>
              <a:buClr>
                <a:srgbClr val="4472C4"/>
              </a:buClr>
              <a:buSzPct val="111000"/>
            </a:pPr>
            <a:endParaRPr lang="en-US" dirty="0">
              <a:solidFill>
                <a:srgbClr val="222222"/>
              </a:solidFill>
              <a:latin typeface="Calibri" panose="020F0502020204030204" pitchFamily="34" charset="0"/>
            </a:endParaRPr>
          </a:p>
          <a:p>
            <a:pPr marL="182880" indent="-182880">
              <a:buClr>
                <a:srgbClr val="4472C4"/>
              </a:buClr>
              <a:buSzPct val="111000"/>
              <a:buFont typeface="Arial" panose="020B0604020202020204" pitchFamily="34" charset="0"/>
              <a:buChar char="•"/>
            </a:pPr>
            <a:endParaRPr lang="en-US" dirty="0">
              <a:solidFill>
                <a:srgbClr val="222222"/>
              </a:solidFill>
              <a:latin typeface="Calibri" panose="020F0502020204030204" pitchFamily="34" charset="0"/>
            </a:endParaRPr>
          </a:p>
        </p:txBody>
      </p:sp>
      <p:pic>
        <p:nvPicPr>
          <p:cNvPr id="25" name="Picture 24" descr="A picture containing table, food, room, desk&#10;&#10;Description automatically generated">
            <a:extLst>
              <a:ext uri="{FF2B5EF4-FFF2-40B4-BE49-F238E27FC236}">
                <a16:creationId xmlns:a16="http://schemas.microsoft.com/office/drawing/2014/main" id="{61ABFA3E-0073-42BF-9F62-EAD3B5C2439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47614" y="2448482"/>
            <a:ext cx="4306186" cy="2422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943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967B-EBBE-45E0-B63B-998FAB278F36}"/>
              </a:ext>
            </a:extLst>
          </p:cNvPr>
          <p:cNvSpPr>
            <a:spLocks noGrp="1"/>
          </p:cNvSpPr>
          <p:nvPr>
            <p:ph type="title"/>
          </p:nvPr>
        </p:nvSpPr>
        <p:spPr/>
        <p:txBody>
          <a:bodyPr/>
          <a:lstStyle/>
          <a:p>
            <a:r>
              <a:rPr lang="en-US" sz="3600" b="1" dirty="0">
                <a:solidFill>
                  <a:srgbClr val="4F81BD">
                    <a:lumMod val="75000"/>
                  </a:srgbClr>
                </a:solidFill>
                <a:latin typeface="Calibri"/>
              </a:rPr>
              <a:t>2020 Update COVID-19 Impact</a:t>
            </a:r>
            <a:endParaRPr lang="en-US" b="1" dirty="0"/>
          </a:p>
        </p:txBody>
      </p:sp>
      <p:sp>
        <p:nvSpPr>
          <p:cNvPr id="5" name="Content Placeholder 4"/>
          <p:cNvSpPr>
            <a:spLocks noGrp="1"/>
          </p:cNvSpPr>
          <p:nvPr>
            <p:ph idx="1"/>
          </p:nvPr>
        </p:nvSpPr>
        <p:spPr>
          <a:xfrm>
            <a:off x="609600" y="2209800"/>
            <a:ext cx="10972800" cy="4114800"/>
          </a:xfrm>
        </p:spPr>
        <p:txBody>
          <a:bodyPr/>
          <a:lstStyle/>
          <a:p>
            <a:r>
              <a:rPr lang="en-US" dirty="0"/>
              <a:t>But the work is still continuing</a:t>
            </a:r>
          </a:p>
          <a:p>
            <a:endParaRPr lang="en-US" dirty="0"/>
          </a:p>
          <a:p>
            <a:r>
              <a:rPr lang="en-US" dirty="0"/>
              <a:t>And the Fellowship has ensured that the office is able to continue the work</a:t>
            </a:r>
          </a:p>
          <a:p>
            <a:endParaRPr lang="en-US" dirty="0"/>
          </a:p>
        </p:txBody>
      </p:sp>
      <p:sp>
        <p:nvSpPr>
          <p:cNvPr id="4" name="TextBox 3">
            <a:extLst>
              <a:ext uri="{FF2B5EF4-FFF2-40B4-BE49-F238E27FC236}">
                <a16:creationId xmlns:a16="http://schemas.microsoft.com/office/drawing/2014/main" id="{D5E81F4B-4B6B-4892-9A8E-6619082AAA37}"/>
              </a:ext>
            </a:extLst>
          </p:cNvPr>
          <p:cNvSpPr txBox="1"/>
          <p:nvPr/>
        </p:nvSpPr>
        <p:spPr>
          <a:xfrm>
            <a:off x="838200" y="1175971"/>
            <a:ext cx="10515600" cy="461665"/>
          </a:xfrm>
          <a:prstGeom prst="rect">
            <a:avLst/>
          </a:prstGeom>
          <a:noFill/>
        </p:spPr>
        <p:txBody>
          <a:bodyPr wrap="square" rtlCol="0">
            <a:spAutoFit/>
          </a:bodyPr>
          <a:lstStyle/>
          <a:p>
            <a:r>
              <a:rPr lang="en-US" sz="2400" b="1" cap="all" dirty="0">
                <a:solidFill>
                  <a:schemeClr val="tx1">
                    <a:lumMod val="75000"/>
                    <a:lumOff val="25000"/>
                  </a:schemeClr>
                </a:solidFill>
              </a:rPr>
              <a:t>carrying the message continues despite the pandemic</a:t>
            </a:r>
          </a:p>
        </p:txBody>
      </p:sp>
      <p:sp>
        <p:nvSpPr>
          <p:cNvPr id="3" name="Rectangle 2">
            <a:extLst>
              <a:ext uri="{FF2B5EF4-FFF2-40B4-BE49-F238E27FC236}">
                <a16:creationId xmlns:a16="http://schemas.microsoft.com/office/drawing/2014/main" id="{406C2F26-B6CA-42D4-B93A-BBA3FF49A76E}"/>
              </a:ext>
            </a:extLst>
          </p:cNvPr>
          <p:cNvSpPr/>
          <p:nvPr/>
        </p:nvSpPr>
        <p:spPr>
          <a:xfrm>
            <a:off x="873966" y="1752600"/>
            <a:ext cx="10098833" cy="2092881"/>
          </a:xfrm>
          <a:prstGeom prst="rect">
            <a:avLst/>
          </a:prstGeom>
        </p:spPr>
        <p:txBody>
          <a:bodyPr wrap="square">
            <a:spAutoFit/>
          </a:bodyPr>
          <a:lstStyle/>
          <a:p>
            <a:pPr>
              <a:buClr>
                <a:srgbClr val="4472C4"/>
              </a:buClr>
              <a:buSzPct val="111000"/>
            </a:pPr>
            <a:endParaRPr lang="en-US" sz="2800" dirty="0">
              <a:solidFill>
                <a:srgbClr val="376092"/>
              </a:solidFill>
              <a:cs typeface="Arial" panose="020B0604020202020204" pitchFamily="34" charset="0"/>
            </a:endParaRPr>
          </a:p>
          <a:p>
            <a:pPr>
              <a:buClr>
                <a:srgbClr val="4472C4"/>
              </a:buClr>
              <a:buSzPct val="111000"/>
            </a:pPr>
            <a:r>
              <a:rPr lang="en-US" sz="2800" dirty="0">
                <a:solidFill>
                  <a:srgbClr val="376092"/>
                </a:solidFill>
                <a:cs typeface="Arial" panose="020B0604020202020204" pitchFamily="34" charset="0"/>
              </a:rPr>
              <a:t>	</a:t>
            </a:r>
          </a:p>
          <a:p>
            <a:pPr>
              <a:buClr>
                <a:srgbClr val="4472C4"/>
              </a:buClr>
              <a:buSzPct val="111000"/>
            </a:pPr>
            <a:endParaRPr lang="en-US" sz="2800" dirty="0">
              <a:solidFill>
                <a:srgbClr val="376092"/>
              </a:solidFill>
              <a:latin typeface="Arial" panose="020B0604020202020204" pitchFamily="34" charset="0"/>
              <a:cs typeface="Arial" panose="020B0604020202020204" pitchFamily="34" charset="0"/>
            </a:endParaRPr>
          </a:p>
          <a:p>
            <a:pPr>
              <a:buClr>
                <a:srgbClr val="4472C4"/>
              </a:buClr>
              <a:buSzPct val="111000"/>
            </a:pPr>
            <a:endParaRPr lang="en-US" sz="1000" dirty="0">
              <a:solidFill>
                <a:srgbClr val="376092"/>
              </a:solidFill>
              <a:latin typeface="Calibri" panose="020F0502020204030204" pitchFamily="34" charset="0"/>
            </a:endParaRPr>
          </a:p>
          <a:p>
            <a:pPr>
              <a:buClr>
                <a:srgbClr val="4472C4"/>
              </a:buClr>
              <a:buSzPct val="111000"/>
            </a:pPr>
            <a:endParaRPr lang="en-US" dirty="0">
              <a:solidFill>
                <a:srgbClr val="222222"/>
              </a:solidFill>
              <a:latin typeface="Calibri" panose="020F0502020204030204" pitchFamily="34" charset="0"/>
            </a:endParaRPr>
          </a:p>
          <a:p>
            <a:pPr marL="182880" indent="-182880">
              <a:buClr>
                <a:srgbClr val="4472C4"/>
              </a:buClr>
              <a:buSzPct val="111000"/>
              <a:buFont typeface="Arial" panose="020B0604020202020204" pitchFamily="34" charset="0"/>
              <a:buChar char="•"/>
            </a:pPr>
            <a:endParaRPr lang="en-US" dirty="0">
              <a:solidFill>
                <a:srgbClr val="222222"/>
              </a:solidFill>
              <a:latin typeface="Calibri" panose="020F0502020204030204" pitchFamily="34" charset="0"/>
            </a:endParaRPr>
          </a:p>
        </p:txBody>
      </p:sp>
    </p:spTree>
    <p:extLst>
      <p:ext uri="{BB962C8B-B14F-4D97-AF65-F5344CB8AC3E}">
        <p14:creationId xmlns:p14="http://schemas.microsoft.com/office/powerpoint/2010/main" val="297248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8282" y="152400"/>
            <a:ext cx="10972800" cy="1066800"/>
          </a:xfrm>
        </p:spPr>
        <p:txBody>
          <a:bodyPr/>
          <a:lstStyle/>
          <a:p>
            <a:r>
              <a:rPr lang="en-US" sz="3600" dirty="0"/>
              <a:t>7</a:t>
            </a:r>
            <a:r>
              <a:rPr lang="en-US" sz="3600" baseline="30000" dirty="0"/>
              <a:t>th</a:t>
            </a:r>
            <a:r>
              <a:rPr lang="en-US" sz="3600" dirty="0"/>
              <a:t> Tradition Contributions</a:t>
            </a:r>
            <a:br>
              <a:rPr lang="en-US" sz="3600" dirty="0"/>
            </a:br>
            <a:r>
              <a:rPr lang="en-US" sz="3600" dirty="0"/>
              <a:t>During Fellowship Rally</a:t>
            </a:r>
          </a:p>
        </p:txBody>
      </p:sp>
      <p:graphicFrame>
        <p:nvGraphicFramePr>
          <p:cNvPr id="11" name="Chart 10"/>
          <p:cNvGraphicFramePr>
            <a:graphicFrameLocks/>
          </p:cNvGraphicFramePr>
          <p:nvPr>
            <p:extLst>
              <p:ext uri="{D42A27DB-BD31-4B8C-83A1-F6EECF244321}">
                <p14:modId xmlns:p14="http://schemas.microsoft.com/office/powerpoint/2010/main" val="120939995"/>
              </p:ext>
            </p:extLst>
          </p:nvPr>
        </p:nvGraphicFramePr>
        <p:xfrm>
          <a:off x="552062" y="1813249"/>
          <a:ext cx="11277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347970"/>
      </p:ext>
    </p:extLst>
  </p:cSld>
  <p:clrMapOvr>
    <a:masterClrMapping/>
  </p:clrMapOvr>
  <p:transition spd="med">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0200"/>
          </a:xfrm>
          <a:solidFill>
            <a:srgbClr val="CCECFF"/>
          </a:solidFill>
        </p:spPr>
        <p:txBody>
          <a:bodyPr/>
          <a:lstStyle/>
          <a:p>
            <a:r>
              <a:rPr lang="en-US" sz="2800" b="1" dirty="0"/>
              <a:t>AAWS NET SALES THROUGH JULY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80516714"/>
              </p:ext>
            </p:extLst>
          </p:nvPr>
        </p:nvGraphicFramePr>
        <p:xfrm>
          <a:off x="0" y="1600200"/>
          <a:ext cx="12192001" cy="5257795"/>
        </p:xfrm>
        <a:graphic>
          <a:graphicData uri="http://schemas.openxmlformats.org/drawingml/2006/table">
            <a:tbl>
              <a:tblPr>
                <a:tableStyleId>{5C22544A-7EE6-4342-B048-85BDC9FD1C3A}</a:tableStyleId>
              </a:tblPr>
              <a:tblGrid>
                <a:gridCol w="1521933">
                  <a:extLst>
                    <a:ext uri="{9D8B030D-6E8A-4147-A177-3AD203B41FA5}">
                      <a16:colId xmlns:a16="http://schemas.microsoft.com/office/drawing/2014/main" val="20000"/>
                    </a:ext>
                  </a:extLst>
                </a:gridCol>
                <a:gridCol w="2464868">
                  <a:extLst>
                    <a:ext uri="{9D8B030D-6E8A-4147-A177-3AD203B41FA5}">
                      <a16:colId xmlns:a16="http://schemas.microsoft.com/office/drawing/2014/main" val="20001"/>
                    </a:ext>
                  </a:extLst>
                </a:gridCol>
                <a:gridCol w="1009107">
                  <a:extLst>
                    <a:ext uri="{9D8B030D-6E8A-4147-A177-3AD203B41FA5}">
                      <a16:colId xmlns:a16="http://schemas.microsoft.com/office/drawing/2014/main" val="20002"/>
                    </a:ext>
                  </a:extLst>
                </a:gridCol>
                <a:gridCol w="1009107">
                  <a:extLst>
                    <a:ext uri="{9D8B030D-6E8A-4147-A177-3AD203B41FA5}">
                      <a16:colId xmlns:a16="http://schemas.microsoft.com/office/drawing/2014/main" val="20003"/>
                    </a:ext>
                  </a:extLst>
                </a:gridCol>
                <a:gridCol w="1075279">
                  <a:extLst>
                    <a:ext uri="{9D8B030D-6E8A-4147-A177-3AD203B41FA5}">
                      <a16:colId xmlns:a16="http://schemas.microsoft.com/office/drawing/2014/main" val="20004"/>
                    </a:ext>
                  </a:extLst>
                </a:gridCol>
                <a:gridCol w="1009107">
                  <a:extLst>
                    <a:ext uri="{9D8B030D-6E8A-4147-A177-3AD203B41FA5}">
                      <a16:colId xmlns:a16="http://schemas.microsoft.com/office/drawing/2014/main" val="20005"/>
                    </a:ext>
                  </a:extLst>
                </a:gridCol>
                <a:gridCol w="1009107">
                  <a:extLst>
                    <a:ext uri="{9D8B030D-6E8A-4147-A177-3AD203B41FA5}">
                      <a16:colId xmlns:a16="http://schemas.microsoft.com/office/drawing/2014/main" val="20006"/>
                    </a:ext>
                  </a:extLst>
                </a:gridCol>
                <a:gridCol w="1009107">
                  <a:extLst>
                    <a:ext uri="{9D8B030D-6E8A-4147-A177-3AD203B41FA5}">
                      <a16:colId xmlns:a16="http://schemas.microsoft.com/office/drawing/2014/main" val="20007"/>
                    </a:ext>
                  </a:extLst>
                </a:gridCol>
                <a:gridCol w="1009107">
                  <a:extLst>
                    <a:ext uri="{9D8B030D-6E8A-4147-A177-3AD203B41FA5}">
                      <a16:colId xmlns:a16="http://schemas.microsoft.com/office/drawing/2014/main" val="20008"/>
                    </a:ext>
                  </a:extLst>
                </a:gridCol>
                <a:gridCol w="1075279">
                  <a:extLst>
                    <a:ext uri="{9D8B030D-6E8A-4147-A177-3AD203B41FA5}">
                      <a16:colId xmlns:a16="http://schemas.microsoft.com/office/drawing/2014/main" val="20009"/>
                    </a:ext>
                  </a:extLst>
                </a:gridCol>
              </a:tblGrid>
              <a:tr h="204823">
                <a:tc>
                  <a:txBody>
                    <a:bodyPr/>
                    <a:lstStyle/>
                    <a:p>
                      <a:pPr algn="ctr" fontAlgn="b"/>
                      <a:r>
                        <a:rPr lang="en-US" sz="1000" b="1" u="none" strike="noStrike" dirty="0">
                          <a:effectLst/>
                          <a:latin typeface="Arial" panose="020B0604020202020204" pitchFamily="34" charset="0"/>
                          <a:cs typeface="Arial" panose="020B0604020202020204" pitchFamily="34" charset="0"/>
                        </a:rPr>
                        <a:t>GL Account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ctr" fontAlgn="b"/>
                      <a:r>
                        <a:rPr lang="en-US" sz="1000" b="1" u="none" strike="noStrike">
                          <a:effectLst/>
                          <a:latin typeface="Arial" panose="020B0604020202020204" pitchFamily="34" charset="0"/>
                          <a:cs typeface="Arial" panose="020B0604020202020204" pitchFamily="34" charset="0"/>
                        </a:rPr>
                        <a:t>January</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ctr" fontAlgn="b"/>
                      <a:r>
                        <a:rPr lang="en-US" sz="1000" b="1" u="none" strike="noStrike">
                          <a:effectLst/>
                          <a:latin typeface="Arial" panose="020B0604020202020204" pitchFamily="34" charset="0"/>
                          <a:cs typeface="Arial" panose="020B0604020202020204" pitchFamily="34" charset="0"/>
                        </a:rPr>
                        <a:t>February</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ctr" fontAlgn="b"/>
                      <a:r>
                        <a:rPr lang="en-US" sz="1000" b="1" u="none" strike="noStrike">
                          <a:effectLst/>
                          <a:latin typeface="Arial" panose="020B0604020202020204" pitchFamily="34" charset="0"/>
                          <a:cs typeface="Arial" panose="020B0604020202020204" pitchFamily="34" charset="0"/>
                        </a:rPr>
                        <a:t>March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ctr" fontAlgn="b"/>
                      <a:r>
                        <a:rPr lang="en-US" sz="1000" b="1" u="none" strike="noStrike">
                          <a:effectLst/>
                          <a:latin typeface="Arial" panose="020B0604020202020204" pitchFamily="34" charset="0"/>
                          <a:cs typeface="Arial" panose="020B0604020202020204" pitchFamily="34" charset="0"/>
                        </a:rPr>
                        <a:t>April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ctr" fontAlgn="b"/>
                      <a:r>
                        <a:rPr lang="en-US" sz="1000" b="1" u="none" strike="noStrike">
                          <a:effectLst/>
                          <a:latin typeface="Arial" panose="020B0604020202020204" pitchFamily="34" charset="0"/>
                          <a:cs typeface="Arial" panose="020B0604020202020204" pitchFamily="34" charset="0"/>
                        </a:rPr>
                        <a:t>May</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ctr" fontAlgn="b"/>
                      <a:r>
                        <a:rPr lang="en-US" sz="1000" b="1" u="none" strike="noStrike">
                          <a:effectLst/>
                          <a:latin typeface="Arial" panose="020B0604020202020204" pitchFamily="34" charset="0"/>
                          <a:cs typeface="Arial" panose="020B0604020202020204" pitchFamily="34" charset="0"/>
                        </a:rPr>
                        <a:t>June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ctr" fontAlgn="b"/>
                      <a:r>
                        <a:rPr lang="en-US" sz="1000" b="1" u="none" strike="noStrike">
                          <a:effectLst/>
                          <a:latin typeface="Arial" panose="020B0604020202020204" pitchFamily="34" charset="0"/>
                          <a:cs typeface="Arial" panose="020B0604020202020204" pitchFamily="34" charset="0"/>
                        </a:rPr>
                        <a:t>July</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ctr" fontAlgn="b"/>
                      <a:r>
                        <a:rPr lang="en-US" sz="1000" b="1" u="none" strike="noStrike">
                          <a:effectLst/>
                          <a:latin typeface="Arial" panose="020B0604020202020204" pitchFamily="34" charset="0"/>
                          <a:cs typeface="Arial" panose="020B0604020202020204" pitchFamily="34" charset="0"/>
                        </a:rPr>
                        <a:t>YTD</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00"/>
                  </a:ext>
                </a:extLst>
              </a:tr>
              <a:tr h="204823">
                <a:tc>
                  <a:txBody>
                    <a:bodyPr/>
                    <a:lstStyle/>
                    <a:p>
                      <a:pPr algn="ctr" fontAlgn="b"/>
                      <a:r>
                        <a:rPr lang="en-US" sz="1000" b="1" u="none" strike="noStrike" dirty="0">
                          <a:effectLst/>
                          <a:latin typeface="Arial" panose="020B0604020202020204" pitchFamily="34" charset="0"/>
                          <a:cs typeface="Arial" panose="020B0604020202020204" pitchFamily="34" charset="0"/>
                        </a:rPr>
                        <a:t>Account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Sales</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01"/>
                  </a:ext>
                </a:extLst>
              </a:tr>
              <a:tr h="204823">
                <a:tc>
                  <a:txBody>
                    <a:bodyPr/>
                    <a:lstStyle/>
                    <a:p>
                      <a:pPr algn="ctr" fontAlgn="b"/>
                      <a:r>
                        <a:rPr lang="en-US" sz="1000" b="1" u="none" strike="noStrike">
                          <a:effectLst/>
                          <a:latin typeface="Arial" panose="020B0604020202020204" pitchFamily="34" charset="0"/>
                          <a:cs typeface="Arial" panose="020B0604020202020204" pitchFamily="34" charset="0"/>
                        </a:rPr>
                        <a:t>4199</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Literature Sales</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1,359,275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1,269,261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901,699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273,216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436,154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659,698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666,206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5,565,510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02"/>
                  </a:ext>
                </a:extLst>
              </a:tr>
              <a:tr h="370728">
                <a:tc>
                  <a:txBody>
                    <a:bodyPr/>
                    <a:lstStyle/>
                    <a:p>
                      <a:pPr algn="ctr" fontAlgn="b"/>
                      <a:r>
                        <a:rPr lang="en-US" sz="1000" b="1" u="none" strike="noStrike">
                          <a:effectLst/>
                          <a:latin typeface="Arial" panose="020B0604020202020204" pitchFamily="34" charset="0"/>
                          <a:cs typeface="Arial" panose="020B0604020202020204" pitchFamily="34" charset="0"/>
                        </a:rPr>
                        <a:t>4180</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Shipping Charge</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(23,312)</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25,436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16,843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164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67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(10)</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30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19,218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03"/>
                  </a:ext>
                </a:extLst>
              </a:tr>
              <a:tr h="370728">
                <a:tc>
                  <a:txBody>
                    <a:bodyPr/>
                    <a:lstStyle/>
                    <a:p>
                      <a:pPr algn="ctr" fontAlgn="b"/>
                      <a:r>
                        <a:rPr lang="en-US" sz="1000" b="1" u="none" strike="noStrike">
                          <a:effectLst/>
                          <a:latin typeface="Arial" panose="020B0604020202020204" pitchFamily="34" charset="0"/>
                          <a:cs typeface="Arial" panose="020B0604020202020204" pitchFamily="34" charset="0"/>
                        </a:rPr>
                        <a:t>4175</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Misc. Over/Shorts</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(56)</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(75)</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(163)</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(35)</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(43)</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(73)</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(445)</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04"/>
                  </a:ext>
                </a:extLst>
              </a:tr>
              <a:tr h="370728">
                <a:tc>
                  <a:txBody>
                    <a:bodyPr/>
                    <a:lstStyle/>
                    <a:p>
                      <a:pPr algn="ctr" fontAlgn="b"/>
                      <a:r>
                        <a:rPr lang="en-US" sz="1000" b="1" u="none" strike="noStrike">
                          <a:effectLst/>
                          <a:latin typeface="Arial" panose="020B0604020202020204" pitchFamily="34" charset="0"/>
                          <a:cs typeface="Arial" panose="020B0604020202020204" pitchFamily="34" charset="0"/>
                        </a:rPr>
                        <a:t>4400</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Non-Operating Income</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929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7,719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(8,749)</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(100)</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05"/>
                  </a:ext>
                </a:extLst>
              </a:tr>
              <a:tr h="204823">
                <a:tc gridSpan="2">
                  <a:txBody>
                    <a:bodyPr/>
                    <a:lstStyle/>
                    <a:p>
                      <a:pPr algn="ctr" fontAlgn="b"/>
                      <a:r>
                        <a:rPr lang="en-US" sz="1000" b="1" u="none" strike="noStrike">
                          <a:effectLst/>
                          <a:latin typeface="Arial" panose="020B0604020202020204" pitchFamily="34" charset="0"/>
                          <a:cs typeface="Arial" panose="020B0604020202020204" pitchFamily="34" charset="0"/>
                        </a:rPr>
                        <a:t>Gross Sales</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hMerge="1">
                  <a:txBody>
                    <a:bodyPr/>
                    <a:lstStyle/>
                    <a:p>
                      <a:endParaRPr lang="en-US"/>
                    </a:p>
                  </a:txBody>
                  <a:tcPr/>
                </a:tc>
                <a:tc>
                  <a:txBody>
                    <a:bodyPr/>
                    <a:lstStyle/>
                    <a:p>
                      <a:pPr algn="l" fontAlgn="b"/>
                      <a:r>
                        <a:rPr lang="en-US" sz="1000" b="1" u="none" strike="noStrike">
                          <a:effectLst/>
                          <a:latin typeface="Arial" panose="020B0604020202020204" pitchFamily="34" charset="0"/>
                          <a:cs typeface="Arial" panose="020B0604020202020204" pitchFamily="34" charset="0"/>
                        </a:rPr>
                        <a:t> $  1,336,837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1,302,340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909,631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273,380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436,187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659,646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666,163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5,584,183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06"/>
                  </a:ext>
                </a:extLst>
              </a:tr>
              <a:tr h="204823">
                <a:tc>
                  <a:txBody>
                    <a:bodyPr/>
                    <a:lstStyle/>
                    <a:p>
                      <a:pPr algn="ctr"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Less: Discounts Allowed</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07"/>
                  </a:ext>
                </a:extLst>
              </a:tr>
              <a:tr h="370728">
                <a:tc>
                  <a:txBody>
                    <a:bodyPr/>
                    <a:lstStyle/>
                    <a:p>
                      <a:pPr algn="ctr" fontAlgn="b"/>
                      <a:r>
                        <a:rPr lang="en-US" sz="1000" b="1" u="none" strike="noStrike">
                          <a:effectLst/>
                          <a:latin typeface="Arial" panose="020B0604020202020204" pitchFamily="34" charset="0"/>
                          <a:cs typeface="Arial" panose="020B0604020202020204" pitchFamily="34" charset="0"/>
                        </a:rPr>
                        <a:t>4176</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Overseas</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(4,328)</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(2,055)</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(1,856)</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(17)</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(50)</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(752)</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(1,717)</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(10,775)</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08"/>
                  </a:ext>
                </a:extLst>
              </a:tr>
              <a:tr h="370728">
                <a:tc>
                  <a:txBody>
                    <a:bodyPr/>
                    <a:lstStyle/>
                    <a:p>
                      <a:pPr algn="ctr" fontAlgn="b"/>
                      <a:r>
                        <a:rPr lang="en-US" sz="1000" b="1" u="none" strike="noStrike">
                          <a:effectLst/>
                          <a:latin typeface="Arial" panose="020B0604020202020204" pitchFamily="34" charset="0"/>
                          <a:cs typeface="Arial" panose="020B0604020202020204" pitchFamily="34" charset="0"/>
                        </a:rPr>
                        <a:t>4177</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External</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(16,119)</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(14,998)</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(8,299)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(961)</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(56)</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(203)</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(40,211)</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(80,847)</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09"/>
                  </a:ext>
                </a:extLst>
              </a:tr>
              <a:tr h="204823">
                <a:tc>
                  <a:txBody>
                    <a:bodyPr/>
                    <a:lstStyle/>
                    <a:p>
                      <a:pPr algn="ctr"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10"/>
                  </a:ext>
                </a:extLst>
              </a:tr>
              <a:tr h="204823">
                <a:tc gridSpan="2">
                  <a:txBody>
                    <a:bodyPr/>
                    <a:lstStyle/>
                    <a:p>
                      <a:pPr algn="ctr" fontAlgn="b"/>
                      <a:r>
                        <a:rPr lang="en-US" sz="1000" b="1" u="none" strike="noStrike">
                          <a:effectLst/>
                          <a:latin typeface="Arial" panose="020B0604020202020204" pitchFamily="34" charset="0"/>
                          <a:cs typeface="Arial" panose="020B0604020202020204" pitchFamily="34" charset="0"/>
                        </a:rPr>
                        <a:t>Net Sales</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hMerge="1">
                  <a:txBody>
                    <a:bodyPr/>
                    <a:lstStyle/>
                    <a:p>
                      <a:endParaRPr lang="en-US"/>
                    </a:p>
                  </a:txBody>
                  <a:tcPr/>
                </a:tc>
                <a:tc>
                  <a:txBody>
                    <a:bodyPr/>
                    <a:lstStyle/>
                    <a:p>
                      <a:pPr algn="l" fontAlgn="b"/>
                      <a:r>
                        <a:rPr lang="en-US" sz="1000" b="1" u="none" strike="noStrike">
                          <a:effectLst/>
                          <a:latin typeface="Arial" panose="020B0604020202020204" pitchFamily="34" charset="0"/>
                          <a:cs typeface="Arial" panose="020B0604020202020204" pitchFamily="34" charset="0"/>
                        </a:rPr>
                        <a:t> $  1,316,391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1,285,287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899,476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272,401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436,081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658,691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624,234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5,492,561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11"/>
                  </a:ext>
                </a:extLst>
              </a:tr>
              <a:tr h="204823">
                <a:tc>
                  <a:txBody>
                    <a:bodyPr/>
                    <a:lstStyle/>
                    <a:p>
                      <a:pPr algn="ctr"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12"/>
                  </a:ext>
                </a:extLst>
              </a:tr>
              <a:tr h="204823">
                <a:tc>
                  <a:txBody>
                    <a:bodyPr/>
                    <a:lstStyle/>
                    <a:p>
                      <a:pPr algn="ctr"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Cost of Goods Sold:</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13"/>
                  </a:ext>
                </a:extLst>
              </a:tr>
              <a:tr h="370728">
                <a:tc>
                  <a:txBody>
                    <a:bodyPr/>
                    <a:lstStyle/>
                    <a:p>
                      <a:pPr algn="ctr" fontAlgn="b"/>
                      <a:r>
                        <a:rPr lang="en-US" sz="1000" b="1" u="none" strike="noStrike">
                          <a:effectLst/>
                          <a:latin typeface="Arial" panose="020B0604020202020204" pitchFamily="34" charset="0"/>
                          <a:cs typeface="Arial" panose="020B0604020202020204" pitchFamily="34" charset="0"/>
                        </a:rPr>
                        <a:t>9100</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Manufacturing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(286,202)</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(393,239)</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(170,264)</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(136,337)</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(114,513)</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(115,167)</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(179,160)</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(1,394,880)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14"/>
                  </a:ext>
                </a:extLst>
              </a:tr>
              <a:tr h="370728">
                <a:tc>
                  <a:txBody>
                    <a:bodyPr/>
                    <a:lstStyle/>
                    <a:p>
                      <a:pPr algn="ctr" fontAlgn="b"/>
                      <a:r>
                        <a:rPr lang="en-US" sz="1000" b="1" u="none" strike="noStrike">
                          <a:effectLst/>
                          <a:latin typeface="Arial" panose="020B0604020202020204" pitchFamily="34" charset="0"/>
                          <a:cs typeface="Arial" panose="020B0604020202020204" pitchFamily="34" charset="0"/>
                        </a:rPr>
                        <a:t>6100/6300 (AAWS)</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Shipping/Warehouse/Supplies</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(124,937)</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(120,274)</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(204,733)</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(68,709)</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(10,789)</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(105,375)</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(33,651)</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(668,467)</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15"/>
                  </a:ext>
                </a:extLst>
              </a:tr>
              <a:tr h="204823">
                <a:tc>
                  <a:txBody>
                    <a:bodyPr/>
                    <a:lstStyle/>
                    <a:p>
                      <a:pPr algn="ctr"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16"/>
                  </a:ext>
                </a:extLst>
              </a:tr>
              <a:tr h="204823">
                <a:tc gridSpan="2">
                  <a:txBody>
                    <a:bodyPr/>
                    <a:lstStyle/>
                    <a:p>
                      <a:pPr algn="ctr" fontAlgn="b"/>
                      <a:r>
                        <a:rPr lang="en-US" sz="1000" b="1" u="none" strike="noStrike">
                          <a:effectLst/>
                          <a:latin typeface="Arial" panose="020B0604020202020204" pitchFamily="34" charset="0"/>
                          <a:cs typeface="Arial" panose="020B0604020202020204" pitchFamily="34" charset="0"/>
                        </a:rPr>
                        <a:t>Gross Profit</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hMerge="1">
                  <a:txBody>
                    <a:bodyPr/>
                    <a:lstStyle/>
                    <a:p>
                      <a:endParaRPr lang="en-US"/>
                    </a:p>
                  </a:txBody>
                  <a:tcPr/>
                </a:tc>
                <a:tc>
                  <a:txBody>
                    <a:bodyPr/>
                    <a:lstStyle/>
                    <a:p>
                      <a:pPr algn="l" fontAlgn="b"/>
                      <a:r>
                        <a:rPr lang="en-US" sz="1000" b="1" u="none" strike="noStrike">
                          <a:effectLst/>
                          <a:latin typeface="Arial" panose="020B0604020202020204" pitchFamily="34" charset="0"/>
                          <a:cs typeface="Arial" panose="020B0604020202020204" pitchFamily="34" charset="0"/>
                        </a:rPr>
                        <a:t> $     905,252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771,774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524,479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67,355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310,780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438,150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411,424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3,429,214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17"/>
                  </a:ext>
                </a:extLst>
              </a:tr>
              <a:tr h="204823">
                <a:tc gridSpan="2">
                  <a:txBody>
                    <a:bodyPr/>
                    <a:lstStyle/>
                    <a:p>
                      <a:pPr algn="ctr" fontAlgn="b"/>
                      <a:r>
                        <a:rPr lang="en-US" sz="1000" b="1" u="none" strike="noStrike">
                          <a:effectLst/>
                          <a:latin typeface="Arial" panose="020B0604020202020204" pitchFamily="34" charset="0"/>
                          <a:cs typeface="Arial" panose="020B0604020202020204" pitchFamily="34" charset="0"/>
                        </a:rPr>
                        <a:t>Cummulative</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hMerge="1">
                  <a:txBody>
                    <a:bodyPr/>
                    <a:lstStyle/>
                    <a:p>
                      <a:endParaRPr lang="en-US"/>
                    </a:p>
                  </a:txBody>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1,677,026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2,201,505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2,268,860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2,579,640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 $  3,017,790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 $  3,429,214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18"/>
                  </a:ext>
                </a:extLst>
              </a:tr>
              <a:tr h="204823">
                <a:tc>
                  <a:txBody>
                    <a:bodyPr/>
                    <a:lstStyle/>
                    <a:p>
                      <a:pPr algn="ctr"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tc>
                  <a:txBody>
                    <a:bodyPr/>
                    <a:lstStyle/>
                    <a:p>
                      <a:pPr algn="l"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5937" marR="5937" marT="5937" marB="0" anchor="b">
                    <a:solidFill>
                      <a:srgbClr val="CCECFF"/>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886832059"/>
      </p:ext>
    </p:extLst>
  </p:cSld>
  <p:clrMapOvr>
    <a:masterClrMapping/>
  </p:clrMapOvr>
  <p:transition spd="med">
    <p:random/>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328196607"/>
              </p:ext>
            </p:extLst>
          </p:nvPr>
        </p:nvGraphicFramePr>
        <p:xfrm>
          <a:off x="838201" y="230287"/>
          <a:ext cx="10363197" cy="6467866"/>
        </p:xfrm>
        <a:graphic>
          <a:graphicData uri="http://schemas.openxmlformats.org/drawingml/2006/table">
            <a:tbl>
              <a:tblPr>
                <a:tableStyleId>{5C22544A-7EE6-4342-B048-85BDC9FD1C3A}</a:tableStyleId>
              </a:tblPr>
              <a:tblGrid>
                <a:gridCol w="41081">
                  <a:extLst>
                    <a:ext uri="{9D8B030D-6E8A-4147-A177-3AD203B41FA5}">
                      <a16:colId xmlns:a16="http://schemas.microsoft.com/office/drawing/2014/main" val="20000"/>
                    </a:ext>
                  </a:extLst>
                </a:gridCol>
                <a:gridCol w="2304891">
                  <a:extLst>
                    <a:ext uri="{9D8B030D-6E8A-4147-A177-3AD203B41FA5}">
                      <a16:colId xmlns:a16="http://schemas.microsoft.com/office/drawing/2014/main" val="20001"/>
                    </a:ext>
                  </a:extLst>
                </a:gridCol>
                <a:gridCol w="2136240">
                  <a:extLst>
                    <a:ext uri="{9D8B030D-6E8A-4147-A177-3AD203B41FA5}">
                      <a16:colId xmlns:a16="http://schemas.microsoft.com/office/drawing/2014/main" val="20002"/>
                    </a:ext>
                  </a:extLst>
                </a:gridCol>
                <a:gridCol w="2136240">
                  <a:extLst>
                    <a:ext uri="{9D8B030D-6E8A-4147-A177-3AD203B41FA5}">
                      <a16:colId xmlns:a16="http://schemas.microsoft.com/office/drawing/2014/main" val="20003"/>
                    </a:ext>
                  </a:extLst>
                </a:gridCol>
                <a:gridCol w="2136240">
                  <a:extLst>
                    <a:ext uri="{9D8B030D-6E8A-4147-A177-3AD203B41FA5}">
                      <a16:colId xmlns:a16="http://schemas.microsoft.com/office/drawing/2014/main" val="20004"/>
                    </a:ext>
                  </a:extLst>
                </a:gridCol>
                <a:gridCol w="1608505">
                  <a:extLst>
                    <a:ext uri="{9D8B030D-6E8A-4147-A177-3AD203B41FA5}">
                      <a16:colId xmlns:a16="http://schemas.microsoft.com/office/drawing/2014/main" val="20005"/>
                    </a:ext>
                  </a:extLst>
                </a:gridCol>
              </a:tblGrid>
              <a:tr h="127556">
                <a:tc>
                  <a:txBody>
                    <a:bodyPr/>
                    <a:lstStyle/>
                    <a:p>
                      <a:pPr algn="l" fontAlgn="b"/>
                      <a:endParaRPr lang="en-US" sz="6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6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6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6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6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600" b="0" i="0" u="none" strike="noStrike">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00"/>
                  </a:ext>
                </a:extLst>
              </a:tr>
              <a:tr h="474019">
                <a:tc gridSpan="6">
                  <a:txBody>
                    <a:bodyPr/>
                    <a:lstStyle/>
                    <a:p>
                      <a:pPr algn="ctr" fontAlgn="b"/>
                      <a:r>
                        <a:rPr lang="en-US" sz="3200" u="none" strike="noStrike" dirty="0">
                          <a:effectLst/>
                          <a:latin typeface="Arial Narrow" panose="020B0606020202030204" pitchFamily="34" charset="0"/>
                        </a:rPr>
                        <a:t>Grapevine</a:t>
                      </a:r>
                      <a:endParaRPr lang="en-US" sz="3200" b="1" i="0" u="none" strike="noStrike" dirty="0">
                        <a:solidFill>
                          <a:srgbClr val="000000"/>
                        </a:solidFill>
                        <a:effectLst/>
                        <a:latin typeface="Arial Narrow" panose="020B0606020202030204" pitchFamily="34" charset="0"/>
                      </a:endParaRPr>
                    </a:p>
                  </a:txBody>
                  <a:tcPr marL="3535" marR="3535" marT="3535" marB="0" anchor="b"/>
                </a:tc>
                <a:tc hMerge="1">
                  <a:txBody>
                    <a:bodyPr/>
                    <a:lstStyle/>
                    <a:p>
                      <a:endParaRPr lang="en-US"/>
                    </a:p>
                  </a:txBody>
                  <a:tcPr/>
                </a:tc>
                <a:tc hMerge="1">
                  <a:txBody>
                    <a:bodyPr/>
                    <a:lstStyle/>
                    <a:p>
                      <a:pPr algn="ctr" fontAlgn="b"/>
                      <a:endParaRPr lang="en-US" sz="1600" b="1" i="0" u="none" strike="noStrike" dirty="0">
                        <a:solidFill>
                          <a:srgbClr val="000000"/>
                        </a:solidFill>
                        <a:effectLst/>
                        <a:latin typeface="Arial Narrow" panose="020B0606020202030204" pitchFamily="34" charset="0"/>
                      </a:endParaRPr>
                    </a:p>
                  </a:txBody>
                  <a:tcPr marL="3535" marR="3535" marT="3535" marB="0" anchor="b"/>
                </a:tc>
                <a:tc hMerge="1">
                  <a:txBody>
                    <a:bodyPr/>
                    <a:lstStyle/>
                    <a:p>
                      <a:pPr algn="l" fontAlgn="b"/>
                      <a:endParaRPr lang="en-US" sz="1600" b="0" i="0" u="none" strike="noStrike" dirty="0">
                        <a:solidFill>
                          <a:srgbClr val="000000"/>
                        </a:solidFill>
                        <a:effectLst/>
                        <a:latin typeface="Arial Narrow" panose="020B0606020202030204" pitchFamily="34" charset="0"/>
                      </a:endParaRPr>
                    </a:p>
                  </a:txBody>
                  <a:tcPr marL="3535" marR="3535" marT="3535" marB="0" anchor="b"/>
                </a:tc>
                <a:tc hMerge="1">
                  <a:txBody>
                    <a:bodyPr/>
                    <a:lstStyle/>
                    <a:p>
                      <a:pPr algn="l" fontAlgn="b"/>
                      <a:endParaRPr lang="en-US" sz="1600" b="0" i="0" u="none" strike="noStrike" dirty="0">
                        <a:solidFill>
                          <a:srgbClr val="000000"/>
                        </a:solidFill>
                        <a:effectLst/>
                        <a:latin typeface="Arial Narrow" panose="020B0606020202030204" pitchFamily="34" charset="0"/>
                      </a:endParaRPr>
                    </a:p>
                  </a:txBody>
                  <a:tcPr marL="3535" marR="3535" marT="3535" marB="0" anchor="b"/>
                </a:tc>
                <a:tc hMerge="1">
                  <a:txBody>
                    <a:bodyPr/>
                    <a:lstStyle/>
                    <a:p>
                      <a:pPr algn="l" fontAlgn="b"/>
                      <a:endParaRPr lang="en-US" sz="16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01"/>
                  </a:ext>
                </a:extLst>
              </a:tr>
              <a:tr h="238715">
                <a:tc>
                  <a:txBody>
                    <a:bodyPr/>
                    <a:lstStyle/>
                    <a:p>
                      <a:pPr algn="l" fontAlgn="b"/>
                      <a:endParaRPr lang="en-US" sz="16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6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6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6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6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6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02"/>
                  </a:ext>
                </a:extLst>
              </a:tr>
              <a:tr h="209364">
                <a:tc gridSpan="2">
                  <a:txBody>
                    <a:bodyPr/>
                    <a:lstStyle/>
                    <a:p>
                      <a:pPr algn="l" fontAlgn="b"/>
                      <a:r>
                        <a:rPr lang="en-US" sz="1400" u="sng" strike="noStrike" dirty="0">
                          <a:effectLst/>
                          <a:latin typeface="Arial Narrow" panose="020B0606020202030204" pitchFamily="34" charset="0"/>
                        </a:rPr>
                        <a:t>Circulation</a:t>
                      </a:r>
                      <a:endParaRPr lang="en-US" sz="1400" b="0" i="0" u="sng" strike="noStrike" dirty="0">
                        <a:solidFill>
                          <a:srgbClr val="000000"/>
                        </a:solidFill>
                        <a:effectLst/>
                        <a:latin typeface="Arial Narrow" panose="020B0606020202030204" pitchFamily="34" charset="0"/>
                      </a:endParaRPr>
                    </a:p>
                  </a:txBody>
                  <a:tcPr marL="3535" marR="3535" marT="3535" marB="0" anchor="b"/>
                </a:tc>
                <a:tc hMerge="1">
                  <a:txBody>
                    <a:bodyPr/>
                    <a:lstStyle/>
                    <a:p>
                      <a:endParaRPr lang="en-US"/>
                    </a:p>
                  </a:txBody>
                  <a:tcPr/>
                </a:tc>
                <a:tc>
                  <a:txBody>
                    <a:bodyPr/>
                    <a:lstStyle/>
                    <a:p>
                      <a:pPr algn="r" fontAlgn="b"/>
                      <a:r>
                        <a:rPr lang="en-US" sz="1400" u="none" strike="noStrike" dirty="0">
                          <a:effectLst/>
                          <a:latin typeface="Arial Narrow" panose="020B0606020202030204" pitchFamily="34" charset="0"/>
                        </a:rPr>
                        <a:t>June 2020</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June 2020</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Variance</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June 2019</a:t>
                      </a:r>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03"/>
                  </a:ext>
                </a:extLst>
              </a:tr>
              <a:tr h="238715">
                <a:tc>
                  <a:txBody>
                    <a:bodyPr/>
                    <a:lstStyle/>
                    <a:p>
                      <a:pPr algn="l" fontAlgn="b"/>
                      <a:endParaRPr lang="en-US" sz="16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Actual YTD</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Budget YTD</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Actual vs Budget</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Actual YTD</a:t>
                      </a:r>
                      <a:endParaRPr lang="en-US" sz="1400" b="0" i="0" u="sng"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04"/>
                  </a:ext>
                </a:extLst>
              </a:tr>
              <a:tr h="209364">
                <a:tc gridSpan="2">
                  <a:txBody>
                    <a:bodyPr/>
                    <a:lstStyle/>
                    <a:p>
                      <a:pPr algn="l" fontAlgn="b"/>
                      <a:r>
                        <a:rPr lang="en-US" sz="1400" u="none" strike="noStrike" dirty="0">
                          <a:effectLst/>
                          <a:latin typeface="Arial Narrow" panose="020B0606020202030204" pitchFamily="34" charset="0"/>
                        </a:rPr>
                        <a:t>GV Magazine</a:t>
                      </a:r>
                      <a:endParaRPr lang="en-US" sz="1400" b="0" i="0" u="none" strike="noStrike" dirty="0">
                        <a:solidFill>
                          <a:srgbClr val="000000"/>
                        </a:solidFill>
                        <a:effectLst/>
                        <a:latin typeface="Arial Narrow" panose="020B0606020202030204" pitchFamily="34" charset="0"/>
                      </a:endParaRPr>
                    </a:p>
                  </a:txBody>
                  <a:tcPr marL="3535" marR="3535" marT="3535" marB="0" anchor="b"/>
                </a:tc>
                <a:tc hMerge="1">
                  <a:txBody>
                    <a:bodyPr/>
                    <a:lstStyle/>
                    <a:p>
                      <a:endParaRPr lang="en-US"/>
                    </a:p>
                  </a:txBody>
                  <a:tcPr/>
                </a:tc>
                <a:tc>
                  <a:txBody>
                    <a:bodyPr/>
                    <a:lstStyle/>
                    <a:p>
                      <a:pPr algn="r" fontAlgn="b"/>
                      <a:r>
                        <a:rPr lang="en-US" sz="1400" u="none" strike="noStrike" dirty="0">
                          <a:effectLst/>
                          <a:latin typeface="Arial Narrow" panose="020B0606020202030204" pitchFamily="34" charset="0"/>
                        </a:rPr>
                        <a:t>67,635 </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67,828 </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(193)</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66,765 </a:t>
                      </a:r>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05"/>
                  </a:ext>
                </a:extLst>
              </a:tr>
              <a:tr h="209364">
                <a:tc gridSpan="2">
                  <a:txBody>
                    <a:bodyPr/>
                    <a:lstStyle/>
                    <a:p>
                      <a:pPr algn="l" fontAlgn="b"/>
                      <a:r>
                        <a:rPr lang="en-US" sz="1400" u="none" strike="noStrike">
                          <a:effectLst/>
                          <a:latin typeface="Arial Narrow" panose="020B0606020202030204" pitchFamily="34" charset="0"/>
                        </a:rPr>
                        <a:t>GV Online</a:t>
                      </a:r>
                      <a:endParaRPr lang="en-US" sz="1400" b="0" i="0" u="none" strike="noStrike">
                        <a:solidFill>
                          <a:srgbClr val="000000"/>
                        </a:solidFill>
                        <a:effectLst/>
                        <a:latin typeface="Arial Narrow" panose="020B0606020202030204" pitchFamily="34" charset="0"/>
                      </a:endParaRPr>
                    </a:p>
                  </a:txBody>
                  <a:tcPr marL="3535" marR="3535" marT="3535" marB="0" anchor="b"/>
                </a:tc>
                <a:tc hMerge="1">
                  <a:txBody>
                    <a:bodyPr/>
                    <a:lstStyle/>
                    <a:p>
                      <a:endParaRPr lang="en-US"/>
                    </a:p>
                  </a:txBody>
                  <a:tcPr/>
                </a:tc>
                <a:tc>
                  <a:txBody>
                    <a:bodyPr/>
                    <a:lstStyle/>
                    <a:p>
                      <a:pPr algn="r" fontAlgn="b"/>
                      <a:r>
                        <a:rPr lang="en-US" sz="1400" u="none" strike="noStrike" dirty="0">
                          <a:effectLst/>
                          <a:latin typeface="Arial Narrow" panose="020B0606020202030204" pitchFamily="34" charset="0"/>
                        </a:rPr>
                        <a:t>3,865 </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4,070 </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(206)</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3,006 </a:t>
                      </a:r>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06"/>
                  </a:ext>
                </a:extLst>
              </a:tr>
              <a:tr h="209364">
                <a:tc gridSpan="2">
                  <a:txBody>
                    <a:bodyPr/>
                    <a:lstStyle/>
                    <a:p>
                      <a:pPr algn="l" fontAlgn="b"/>
                      <a:r>
                        <a:rPr lang="en-US" sz="1400" u="none" strike="noStrike">
                          <a:effectLst/>
                          <a:latin typeface="Arial Narrow" panose="020B0606020202030204" pitchFamily="34" charset="0"/>
                        </a:rPr>
                        <a:t>GV Sub APP</a:t>
                      </a:r>
                      <a:endParaRPr lang="en-US" sz="1400" b="0" i="0" u="none" strike="noStrike">
                        <a:solidFill>
                          <a:srgbClr val="000000"/>
                        </a:solidFill>
                        <a:effectLst/>
                        <a:latin typeface="Arial Narrow" panose="020B0606020202030204" pitchFamily="34" charset="0"/>
                      </a:endParaRPr>
                    </a:p>
                  </a:txBody>
                  <a:tcPr marL="3535" marR="3535" marT="3535" marB="0" anchor="b"/>
                </a:tc>
                <a:tc hMerge="1">
                  <a:txBody>
                    <a:bodyPr/>
                    <a:lstStyle/>
                    <a:p>
                      <a:endParaRPr lang="en-US"/>
                    </a:p>
                  </a:txBody>
                  <a:tcPr/>
                </a:tc>
                <a:tc>
                  <a:txBody>
                    <a:bodyPr/>
                    <a:lstStyle/>
                    <a:p>
                      <a:pPr algn="r" fontAlgn="b"/>
                      <a:r>
                        <a:rPr lang="en-US" sz="1400" u="sng" strike="noStrike" dirty="0">
                          <a:effectLst/>
                          <a:latin typeface="Arial Narrow" panose="020B0606020202030204" pitchFamily="34" charset="0"/>
                        </a:rPr>
                        <a:t>856 </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1,543 </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(687)</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2,151 </a:t>
                      </a:r>
                      <a:endParaRPr lang="en-US" sz="1400" b="0" i="0" u="sng"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07"/>
                  </a:ext>
                </a:extLst>
              </a:tr>
              <a:tr h="238715">
                <a:tc>
                  <a:txBody>
                    <a:bodyPr/>
                    <a:lstStyle/>
                    <a:p>
                      <a:pPr algn="l" fontAlgn="b"/>
                      <a:endParaRPr lang="en-US" sz="16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r>
                        <a:rPr lang="en-US" sz="1400" u="none" strike="noStrike" dirty="0">
                          <a:effectLst/>
                          <a:latin typeface="Arial Narrow" panose="020B0606020202030204" pitchFamily="34" charset="0"/>
                        </a:rPr>
                        <a:t>Total Circulation</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72,355 </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a:effectLst/>
                          <a:latin typeface="Arial Narrow" panose="020B0606020202030204" pitchFamily="34" charset="0"/>
                        </a:rPr>
                        <a:t>73,441 </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(1,086)</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71,922 </a:t>
                      </a:r>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08"/>
                  </a:ext>
                </a:extLst>
              </a:tr>
              <a:tr h="238715">
                <a:tc>
                  <a:txBody>
                    <a:bodyPr/>
                    <a:lstStyle/>
                    <a:p>
                      <a:pPr algn="l" fontAlgn="b"/>
                      <a:endParaRPr lang="en-US" sz="16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09"/>
                  </a:ext>
                </a:extLst>
              </a:tr>
              <a:tr h="209364">
                <a:tc gridSpan="2">
                  <a:txBody>
                    <a:bodyPr/>
                    <a:lstStyle/>
                    <a:p>
                      <a:pPr algn="l" fontAlgn="b"/>
                      <a:r>
                        <a:rPr lang="en-US" sz="1400" u="sng" strike="noStrike" dirty="0">
                          <a:effectLst/>
                          <a:latin typeface="Arial Narrow" panose="020B0606020202030204" pitchFamily="34" charset="0"/>
                        </a:rPr>
                        <a:t>Financial Activity</a:t>
                      </a:r>
                      <a:endParaRPr lang="en-US" sz="1400" b="0" i="0" u="sng" strike="noStrike" dirty="0">
                        <a:solidFill>
                          <a:srgbClr val="000000"/>
                        </a:solidFill>
                        <a:effectLst/>
                        <a:latin typeface="Arial Narrow" panose="020B0606020202030204" pitchFamily="34" charset="0"/>
                      </a:endParaRPr>
                    </a:p>
                  </a:txBody>
                  <a:tcPr marL="3535" marR="3535" marT="3535" marB="0" anchor="b"/>
                </a:tc>
                <a:tc hMerge="1">
                  <a:txBody>
                    <a:bodyPr/>
                    <a:lstStyle/>
                    <a:p>
                      <a:endParaRPr lang="en-US"/>
                    </a:p>
                  </a:txBody>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10"/>
                  </a:ext>
                </a:extLst>
              </a:tr>
              <a:tr h="238715">
                <a:tc>
                  <a:txBody>
                    <a:bodyPr/>
                    <a:lstStyle/>
                    <a:p>
                      <a:pPr algn="l" fontAlgn="b"/>
                      <a:endParaRPr lang="en-US" sz="1600" b="0" i="0" u="sng"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sng"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June 2020</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June 2020</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Variance</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June 2019</a:t>
                      </a:r>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11"/>
                  </a:ext>
                </a:extLst>
              </a:tr>
              <a:tr h="209364">
                <a:tc gridSpan="2">
                  <a:txBody>
                    <a:bodyPr/>
                    <a:lstStyle/>
                    <a:p>
                      <a:pPr algn="l" fontAlgn="b"/>
                      <a:r>
                        <a:rPr lang="en-US" sz="1400" u="sng" strike="noStrike">
                          <a:effectLst/>
                          <a:latin typeface="Arial Narrow" panose="020B0606020202030204" pitchFamily="34" charset="0"/>
                        </a:rPr>
                        <a:t>Revenue</a:t>
                      </a:r>
                      <a:endParaRPr lang="en-US" sz="1400" b="0" i="0" u="sng" strike="noStrike">
                        <a:solidFill>
                          <a:srgbClr val="000000"/>
                        </a:solidFill>
                        <a:effectLst/>
                        <a:latin typeface="Arial Narrow" panose="020B0606020202030204" pitchFamily="34" charset="0"/>
                      </a:endParaRPr>
                    </a:p>
                  </a:txBody>
                  <a:tcPr marL="3535" marR="3535" marT="3535" marB="0" anchor="b"/>
                </a:tc>
                <a:tc hMerge="1">
                  <a:txBody>
                    <a:bodyPr/>
                    <a:lstStyle/>
                    <a:p>
                      <a:endParaRPr lang="en-US"/>
                    </a:p>
                  </a:txBody>
                  <a:tcPr/>
                </a:tc>
                <a:tc>
                  <a:txBody>
                    <a:bodyPr/>
                    <a:lstStyle/>
                    <a:p>
                      <a:pPr algn="r" fontAlgn="b"/>
                      <a:r>
                        <a:rPr lang="en-US" sz="1400" u="sng" strike="noStrike" dirty="0">
                          <a:effectLst/>
                          <a:latin typeface="Arial Narrow" panose="020B0606020202030204" pitchFamily="34" charset="0"/>
                        </a:rPr>
                        <a:t>Actual YTD</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Budget YTD</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Actual vs Budget</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Actual YTD</a:t>
                      </a:r>
                      <a:endParaRPr lang="en-US" sz="1400" b="0" i="0" u="sng"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12"/>
                  </a:ext>
                </a:extLst>
              </a:tr>
              <a:tr h="209364">
                <a:tc gridSpan="2">
                  <a:txBody>
                    <a:bodyPr/>
                    <a:lstStyle/>
                    <a:p>
                      <a:pPr algn="l" fontAlgn="b"/>
                      <a:r>
                        <a:rPr lang="en-US" sz="1400" u="none" strike="noStrike">
                          <a:effectLst/>
                          <a:latin typeface="Arial Narrow" panose="020B0606020202030204" pitchFamily="34" charset="0"/>
                        </a:rPr>
                        <a:t>Net Magazine</a:t>
                      </a:r>
                      <a:endParaRPr lang="en-US" sz="1400" b="0" i="0" u="none" strike="noStrike">
                        <a:solidFill>
                          <a:srgbClr val="000000"/>
                        </a:solidFill>
                        <a:effectLst/>
                        <a:latin typeface="Arial Narrow" panose="020B0606020202030204" pitchFamily="34" charset="0"/>
                      </a:endParaRPr>
                    </a:p>
                  </a:txBody>
                  <a:tcPr marL="3535" marR="3535" marT="3535" marB="0" anchor="b"/>
                </a:tc>
                <a:tc hMerge="1">
                  <a:txBody>
                    <a:bodyPr/>
                    <a:lstStyle/>
                    <a:p>
                      <a:endParaRPr lang="en-US"/>
                    </a:p>
                  </a:txBody>
                  <a:tcPr/>
                </a:tc>
                <a:tc>
                  <a:txBody>
                    <a:bodyPr/>
                    <a:lstStyle/>
                    <a:p>
                      <a:pPr algn="r" fontAlgn="b"/>
                      <a:r>
                        <a:rPr lang="en-US" sz="1400" u="none" strike="noStrike">
                          <a:effectLst/>
                          <a:latin typeface="Arial Narrow" panose="020B0606020202030204" pitchFamily="34" charset="0"/>
                        </a:rPr>
                        <a:t>650,046 </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a:effectLst/>
                          <a:latin typeface="Arial Narrow" panose="020B0606020202030204" pitchFamily="34" charset="0"/>
                        </a:rPr>
                        <a:t>604,823 </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a:effectLst/>
                          <a:latin typeface="Arial Narrow" panose="020B0606020202030204" pitchFamily="34" charset="0"/>
                        </a:rPr>
                        <a:t>45,223 </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692,076 </a:t>
                      </a:r>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13"/>
                  </a:ext>
                </a:extLst>
              </a:tr>
              <a:tr h="209364">
                <a:tc gridSpan="2">
                  <a:txBody>
                    <a:bodyPr/>
                    <a:lstStyle/>
                    <a:p>
                      <a:pPr algn="l" fontAlgn="b"/>
                      <a:r>
                        <a:rPr lang="en-US" sz="1400" u="none" strike="noStrike">
                          <a:effectLst/>
                          <a:latin typeface="Arial Narrow" panose="020B0606020202030204" pitchFamily="34" charset="0"/>
                        </a:rPr>
                        <a:t>Net Other Publishing</a:t>
                      </a:r>
                      <a:endParaRPr lang="en-US" sz="1400" b="0" i="0" u="none" strike="noStrike">
                        <a:solidFill>
                          <a:srgbClr val="000000"/>
                        </a:solidFill>
                        <a:effectLst/>
                        <a:latin typeface="Arial Narrow" panose="020B0606020202030204" pitchFamily="34" charset="0"/>
                      </a:endParaRPr>
                    </a:p>
                  </a:txBody>
                  <a:tcPr marL="3535" marR="3535" marT="3535" marB="0" anchor="b"/>
                </a:tc>
                <a:tc hMerge="1">
                  <a:txBody>
                    <a:bodyPr/>
                    <a:lstStyle/>
                    <a:p>
                      <a:endParaRPr lang="en-US"/>
                    </a:p>
                  </a:txBody>
                  <a:tcPr/>
                </a:tc>
                <a:tc>
                  <a:txBody>
                    <a:bodyPr/>
                    <a:lstStyle/>
                    <a:p>
                      <a:pPr algn="r" fontAlgn="b"/>
                      <a:r>
                        <a:rPr lang="en-US" sz="1400" u="none" strike="noStrike" dirty="0">
                          <a:effectLst/>
                          <a:latin typeface="Arial Narrow" panose="020B0606020202030204" pitchFamily="34" charset="0"/>
                        </a:rPr>
                        <a:t>215,848 </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394,927 </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(179,079)</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310,653 </a:t>
                      </a:r>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14"/>
                  </a:ext>
                </a:extLst>
              </a:tr>
              <a:tr h="209364">
                <a:tc gridSpan="2">
                  <a:txBody>
                    <a:bodyPr/>
                    <a:lstStyle/>
                    <a:p>
                      <a:pPr algn="l" fontAlgn="b"/>
                      <a:r>
                        <a:rPr lang="en-US" sz="1400" u="none" strike="noStrike">
                          <a:effectLst/>
                          <a:latin typeface="Arial Narrow" panose="020B0606020202030204" pitchFamily="34" charset="0"/>
                        </a:rPr>
                        <a:t>Reserve Fund Interest</a:t>
                      </a:r>
                      <a:endParaRPr lang="en-US" sz="1400" b="0" i="0" u="none" strike="noStrike">
                        <a:solidFill>
                          <a:srgbClr val="000000"/>
                        </a:solidFill>
                        <a:effectLst/>
                        <a:latin typeface="Arial Narrow" panose="020B0606020202030204" pitchFamily="34" charset="0"/>
                      </a:endParaRPr>
                    </a:p>
                  </a:txBody>
                  <a:tcPr marL="3535" marR="3535" marT="3535" marB="0" anchor="b"/>
                </a:tc>
                <a:tc hMerge="1">
                  <a:txBody>
                    <a:bodyPr/>
                    <a:lstStyle/>
                    <a:p>
                      <a:endParaRPr lang="en-US"/>
                    </a:p>
                  </a:txBody>
                  <a:tcPr/>
                </a:tc>
                <a:tc>
                  <a:txBody>
                    <a:bodyPr/>
                    <a:lstStyle/>
                    <a:p>
                      <a:pPr algn="r" fontAlgn="b"/>
                      <a:r>
                        <a:rPr lang="en-US" sz="1400" u="sng" strike="noStrike" dirty="0">
                          <a:effectLst/>
                          <a:latin typeface="Arial Narrow" panose="020B0606020202030204" pitchFamily="34" charset="0"/>
                        </a:rPr>
                        <a:t>15,000 </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15,000 </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0 </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15,000 </a:t>
                      </a:r>
                      <a:endParaRPr lang="en-US" sz="1400" b="0" i="0" u="sng"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15"/>
                  </a:ext>
                </a:extLst>
              </a:tr>
              <a:tr h="238715">
                <a:tc>
                  <a:txBody>
                    <a:bodyPr/>
                    <a:lstStyle/>
                    <a:p>
                      <a:pPr algn="l" fontAlgn="b"/>
                      <a:endParaRPr lang="en-US" sz="16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r>
                        <a:rPr lang="en-US" sz="1400" u="none" strike="noStrike">
                          <a:effectLst/>
                          <a:latin typeface="Arial Narrow" panose="020B0606020202030204" pitchFamily="34" charset="0"/>
                        </a:rPr>
                        <a:t>Total Income</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a:effectLst/>
                          <a:latin typeface="Arial Narrow" panose="020B0606020202030204" pitchFamily="34" charset="0"/>
                        </a:rPr>
                        <a:t>880,893 </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a:effectLst/>
                          <a:latin typeface="Arial Narrow" panose="020B0606020202030204" pitchFamily="34" charset="0"/>
                        </a:rPr>
                        <a:t>1,014,749 </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a:effectLst/>
                          <a:latin typeface="Arial Narrow" panose="020B0606020202030204" pitchFamily="34" charset="0"/>
                        </a:rPr>
                        <a:t>(133,856)</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1,017,730 </a:t>
                      </a:r>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16"/>
                  </a:ext>
                </a:extLst>
              </a:tr>
              <a:tr h="238715">
                <a:tc>
                  <a:txBody>
                    <a:bodyPr/>
                    <a:lstStyle/>
                    <a:p>
                      <a:pPr algn="l" fontAlgn="b"/>
                      <a:endParaRPr lang="en-US" sz="16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17"/>
                  </a:ext>
                </a:extLst>
              </a:tr>
              <a:tr h="238715">
                <a:tc>
                  <a:txBody>
                    <a:bodyPr/>
                    <a:lstStyle/>
                    <a:p>
                      <a:pPr algn="l" fontAlgn="b"/>
                      <a:endParaRPr lang="en-US" sz="16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June 2020</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June 2020</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Variance</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June 2019</a:t>
                      </a:r>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18"/>
                  </a:ext>
                </a:extLst>
              </a:tr>
              <a:tr h="209364">
                <a:tc gridSpan="2">
                  <a:txBody>
                    <a:bodyPr/>
                    <a:lstStyle/>
                    <a:p>
                      <a:pPr algn="l" fontAlgn="b"/>
                      <a:r>
                        <a:rPr lang="en-US" sz="1400" u="sng" strike="noStrike">
                          <a:effectLst/>
                          <a:latin typeface="Arial Narrow" panose="020B0606020202030204" pitchFamily="34" charset="0"/>
                        </a:rPr>
                        <a:t>Expenses</a:t>
                      </a:r>
                      <a:endParaRPr lang="en-US" sz="1400" b="0" i="0" u="sng" strike="noStrike">
                        <a:solidFill>
                          <a:srgbClr val="000000"/>
                        </a:solidFill>
                        <a:effectLst/>
                        <a:latin typeface="Arial Narrow" panose="020B0606020202030204" pitchFamily="34" charset="0"/>
                      </a:endParaRPr>
                    </a:p>
                  </a:txBody>
                  <a:tcPr marL="3535" marR="3535" marT="3535" marB="0" anchor="b"/>
                </a:tc>
                <a:tc hMerge="1">
                  <a:txBody>
                    <a:bodyPr/>
                    <a:lstStyle/>
                    <a:p>
                      <a:endParaRPr lang="en-US"/>
                    </a:p>
                  </a:txBody>
                  <a:tcPr/>
                </a:tc>
                <a:tc>
                  <a:txBody>
                    <a:bodyPr/>
                    <a:lstStyle/>
                    <a:p>
                      <a:pPr algn="r" fontAlgn="b"/>
                      <a:r>
                        <a:rPr lang="en-US" sz="1400" u="sng" strike="noStrike" dirty="0">
                          <a:effectLst/>
                          <a:latin typeface="Arial Narrow" panose="020B0606020202030204" pitchFamily="34" charset="0"/>
                        </a:rPr>
                        <a:t>Actual YTD</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Budget YTD</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Actual vs Budget</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Actual YTD</a:t>
                      </a:r>
                      <a:endParaRPr lang="en-US" sz="1400" b="0" i="0" u="sng"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19"/>
                  </a:ext>
                </a:extLst>
              </a:tr>
              <a:tr h="209364">
                <a:tc gridSpan="2">
                  <a:txBody>
                    <a:bodyPr/>
                    <a:lstStyle/>
                    <a:p>
                      <a:pPr algn="l" fontAlgn="b"/>
                      <a:r>
                        <a:rPr lang="en-US" sz="1400" u="none" strike="noStrike">
                          <a:effectLst/>
                          <a:latin typeface="Arial Narrow" panose="020B0606020202030204" pitchFamily="34" charset="0"/>
                        </a:rPr>
                        <a:t>Editorial</a:t>
                      </a:r>
                      <a:endParaRPr lang="en-US" sz="1400" b="0" i="0" u="none" strike="noStrike">
                        <a:solidFill>
                          <a:srgbClr val="000000"/>
                        </a:solidFill>
                        <a:effectLst/>
                        <a:latin typeface="Arial Narrow" panose="020B0606020202030204" pitchFamily="34" charset="0"/>
                      </a:endParaRPr>
                    </a:p>
                  </a:txBody>
                  <a:tcPr marL="3535" marR="3535" marT="3535" marB="0" anchor="b"/>
                </a:tc>
                <a:tc hMerge="1">
                  <a:txBody>
                    <a:bodyPr/>
                    <a:lstStyle/>
                    <a:p>
                      <a:endParaRPr lang="en-US"/>
                    </a:p>
                  </a:txBody>
                  <a:tcPr/>
                </a:tc>
                <a:tc>
                  <a:txBody>
                    <a:bodyPr/>
                    <a:lstStyle/>
                    <a:p>
                      <a:pPr algn="r" fontAlgn="b"/>
                      <a:r>
                        <a:rPr lang="en-US" sz="1400" u="none" strike="noStrike">
                          <a:effectLst/>
                          <a:latin typeface="Arial Narrow" panose="020B0606020202030204" pitchFamily="34" charset="0"/>
                        </a:rPr>
                        <a:t>330,724 </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a:effectLst/>
                          <a:latin typeface="Arial Narrow" panose="020B0606020202030204" pitchFamily="34" charset="0"/>
                        </a:rPr>
                        <a:t>384,395 </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a:effectLst/>
                          <a:latin typeface="Arial Narrow" panose="020B0606020202030204" pitchFamily="34" charset="0"/>
                        </a:rPr>
                        <a:t>(53,671)</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355,548 </a:t>
                      </a:r>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20"/>
                  </a:ext>
                </a:extLst>
              </a:tr>
              <a:tr h="209364">
                <a:tc gridSpan="2">
                  <a:txBody>
                    <a:bodyPr/>
                    <a:lstStyle/>
                    <a:p>
                      <a:pPr algn="l" fontAlgn="b"/>
                      <a:r>
                        <a:rPr lang="en-US" sz="1400" u="none" strike="noStrike">
                          <a:effectLst/>
                          <a:latin typeface="Arial Narrow" panose="020B0606020202030204" pitchFamily="34" charset="0"/>
                        </a:rPr>
                        <a:t>Circulation &amp; Business</a:t>
                      </a:r>
                      <a:endParaRPr lang="en-US" sz="1400" b="0" i="0" u="none" strike="noStrike">
                        <a:solidFill>
                          <a:srgbClr val="000000"/>
                        </a:solidFill>
                        <a:effectLst/>
                        <a:latin typeface="Arial Narrow" panose="020B0606020202030204" pitchFamily="34" charset="0"/>
                      </a:endParaRPr>
                    </a:p>
                  </a:txBody>
                  <a:tcPr marL="3535" marR="3535" marT="3535" marB="0" anchor="b"/>
                </a:tc>
                <a:tc hMerge="1">
                  <a:txBody>
                    <a:bodyPr/>
                    <a:lstStyle/>
                    <a:p>
                      <a:endParaRPr lang="en-US"/>
                    </a:p>
                  </a:txBody>
                  <a:tcPr/>
                </a:tc>
                <a:tc>
                  <a:txBody>
                    <a:bodyPr/>
                    <a:lstStyle/>
                    <a:p>
                      <a:pPr algn="r" fontAlgn="b"/>
                      <a:r>
                        <a:rPr lang="en-US" sz="1400" u="none" strike="noStrike">
                          <a:effectLst/>
                          <a:latin typeface="Arial Narrow" panose="020B0606020202030204" pitchFamily="34" charset="0"/>
                        </a:rPr>
                        <a:t>495,606 </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a:effectLst/>
                          <a:latin typeface="Arial Narrow" panose="020B0606020202030204" pitchFamily="34" charset="0"/>
                        </a:rPr>
                        <a:t>440,885 </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a:effectLst/>
                          <a:latin typeface="Arial Narrow" panose="020B0606020202030204" pitchFamily="34" charset="0"/>
                        </a:rPr>
                        <a:t>54,721 </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598,135 </a:t>
                      </a:r>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21"/>
                  </a:ext>
                </a:extLst>
              </a:tr>
              <a:tr h="209364">
                <a:tc gridSpan="2">
                  <a:txBody>
                    <a:bodyPr/>
                    <a:lstStyle/>
                    <a:p>
                      <a:pPr algn="l" fontAlgn="b"/>
                      <a:r>
                        <a:rPr lang="en-US" sz="1400" u="none" strike="noStrike">
                          <a:effectLst/>
                          <a:latin typeface="Arial Narrow" panose="020B0606020202030204" pitchFamily="34" charset="0"/>
                        </a:rPr>
                        <a:t>General &amp; Administrative</a:t>
                      </a:r>
                      <a:endParaRPr lang="en-US" sz="1400" b="0" i="0" u="none" strike="noStrike">
                        <a:solidFill>
                          <a:srgbClr val="000000"/>
                        </a:solidFill>
                        <a:effectLst/>
                        <a:latin typeface="Arial Narrow" panose="020B0606020202030204" pitchFamily="34" charset="0"/>
                      </a:endParaRPr>
                    </a:p>
                  </a:txBody>
                  <a:tcPr marL="3535" marR="3535" marT="3535" marB="0" anchor="b"/>
                </a:tc>
                <a:tc hMerge="1">
                  <a:txBody>
                    <a:bodyPr/>
                    <a:lstStyle/>
                    <a:p>
                      <a:endParaRPr lang="en-US"/>
                    </a:p>
                  </a:txBody>
                  <a:tcPr/>
                </a:tc>
                <a:tc>
                  <a:txBody>
                    <a:bodyPr/>
                    <a:lstStyle/>
                    <a:p>
                      <a:pPr algn="r" fontAlgn="b"/>
                      <a:r>
                        <a:rPr lang="en-US" sz="1400" u="sng" strike="noStrike" dirty="0">
                          <a:effectLst/>
                          <a:latin typeface="Arial Narrow" panose="020B0606020202030204" pitchFamily="34" charset="0"/>
                        </a:rPr>
                        <a:t>147,475 </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164,404 </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(16,929)</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134,340 </a:t>
                      </a:r>
                      <a:endParaRPr lang="en-US" sz="1400" b="0" i="0" u="sng"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22"/>
                  </a:ext>
                </a:extLst>
              </a:tr>
              <a:tr h="238715">
                <a:tc>
                  <a:txBody>
                    <a:bodyPr/>
                    <a:lstStyle/>
                    <a:p>
                      <a:pPr algn="l" fontAlgn="b"/>
                      <a:endParaRPr lang="en-US" sz="16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r>
                        <a:rPr lang="en-US" sz="1400" u="none" strike="noStrike">
                          <a:effectLst/>
                          <a:latin typeface="Arial Narrow" panose="020B0606020202030204" pitchFamily="34" charset="0"/>
                        </a:rPr>
                        <a:t>Total Cost &amp; Expenses</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a:effectLst/>
                          <a:latin typeface="Arial Narrow" panose="020B0606020202030204" pitchFamily="34" charset="0"/>
                        </a:rPr>
                        <a:t>973,805 </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a:effectLst/>
                          <a:latin typeface="Arial Narrow" panose="020B0606020202030204" pitchFamily="34" charset="0"/>
                        </a:rPr>
                        <a:t>989,684 </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(15,879)</a:t>
                      </a:r>
                      <a:endParaRPr lang="en-US" sz="14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none" strike="noStrike" dirty="0">
                          <a:effectLst/>
                          <a:latin typeface="Arial Narrow" panose="020B0606020202030204" pitchFamily="34" charset="0"/>
                        </a:rPr>
                        <a:t>1,088,024 </a:t>
                      </a:r>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23"/>
                  </a:ext>
                </a:extLst>
              </a:tr>
              <a:tr h="238715">
                <a:tc>
                  <a:txBody>
                    <a:bodyPr/>
                    <a:lstStyle/>
                    <a:p>
                      <a:pPr algn="l" fontAlgn="b"/>
                      <a:endParaRPr lang="en-US" sz="16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l" fontAlgn="b"/>
                      <a:endParaRPr lang="en-US" sz="1400" b="0" i="0" u="none"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24"/>
                  </a:ext>
                </a:extLst>
              </a:tr>
              <a:tr h="268128">
                <a:tc>
                  <a:txBody>
                    <a:bodyPr/>
                    <a:lstStyle/>
                    <a:p>
                      <a:pPr algn="l" fontAlgn="b"/>
                      <a:endParaRPr lang="en-US" sz="1800" b="0" i="0" u="none" strike="noStrike" dirty="0">
                        <a:solidFill>
                          <a:srgbClr val="000000"/>
                        </a:solidFill>
                        <a:effectLst/>
                        <a:latin typeface="Arial Narrow" panose="020B0606020202030204" pitchFamily="34" charset="0"/>
                      </a:endParaRPr>
                    </a:p>
                  </a:txBody>
                  <a:tcPr marL="3535" marR="3535" marT="3535" marB="0" anchor="b"/>
                </a:tc>
                <a:tc>
                  <a:txBody>
                    <a:bodyPr/>
                    <a:lstStyle/>
                    <a:p>
                      <a:pPr algn="l" fontAlgn="b"/>
                      <a:r>
                        <a:rPr lang="en-US" sz="1400" u="none" strike="noStrike">
                          <a:effectLst/>
                          <a:latin typeface="Arial Narrow" panose="020B0606020202030204" pitchFamily="34" charset="0"/>
                        </a:rPr>
                        <a:t>Net Income</a:t>
                      </a:r>
                      <a:endParaRPr lang="en-US" sz="1400" b="0" i="0" u="none" strike="noStrike">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(92,911)</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25,065 </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(117,977)</a:t>
                      </a:r>
                      <a:endParaRPr lang="en-US" sz="1400" b="0" i="0" u="sng" strike="noStrike" dirty="0">
                        <a:solidFill>
                          <a:srgbClr val="000000"/>
                        </a:solidFill>
                        <a:effectLst/>
                        <a:latin typeface="Arial Narrow" panose="020B0606020202030204" pitchFamily="34" charset="0"/>
                      </a:endParaRPr>
                    </a:p>
                  </a:txBody>
                  <a:tcPr marL="3535" marR="3535" marT="3535" marB="0" anchor="b"/>
                </a:tc>
                <a:tc>
                  <a:txBody>
                    <a:bodyPr/>
                    <a:lstStyle/>
                    <a:p>
                      <a:pPr algn="r" fontAlgn="b"/>
                      <a:r>
                        <a:rPr lang="en-US" sz="1400" u="sng" strike="noStrike" dirty="0">
                          <a:effectLst/>
                          <a:latin typeface="Arial Narrow" panose="020B0606020202030204" pitchFamily="34" charset="0"/>
                        </a:rPr>
                        <a:t>(70,294)</a:t>
                      </a:r>
                      <a:endParaRPr lang="en-US" sz="1400" b="0" i="0" u="sng" strike="noStrike" dirty="0">
                        <a:solidFill>
                          <a:srgbClr val="000000"/>
                        </a:solidFill>
                        <a:effectLst/>
                        <a:latin typeface="Arial Narrow" panose="020B0606020202030204" pitchFamily="34" charset="0"/>
                      </a:endParaRPr>
                    </a:p>
                  </a:txBody>
                  <a:tcPr marL="3535" marR="3535" marT="3535" marB="0" anchor="b"/>
                </a:tc>
                <a:extLst>
                  <a:ext uri="{0D108BD9-81ED-4DB2-BD59-A6C34878D82A}">
                    <a16:rowId xmlns:a16="http://schemas.microsoft.com/office/drawing/2014/main" val="10025"/>
                  </a:ext>
                </a:extLst>
              </a:tr>
              <a:tr h="268128">
                <a:tc>
                  <a:txBody>
                    <a:bodyPr/>
                    <a:lstStyle/>
                    <a:p>
                      <a:pPr algn="l" fontAlgn="b"/>
                      <a:endParaRPr lang="en-US" sz="1800" b="0" i="0" u="none" strike="noStrike">
                        <a:solidFill>
                          <a:srgbClr val="000000"/>
                        </a:solidFill>
                        <a:effectLst/>
                        <a:latin typeface="Arial Narrow" panose="020B0606020202030204" pitchFamily="34" charset="0"/>
                      </a:endParaRPr>
                    </a:p>
                  </a:txBody>
                  <a:tcPr marL="3535" marR="3535" marT="3535" marB="0" anchor="b"/>
                </a:tc>
                <a:tc>
                  <a:txBody>
                    <a:bodyPr/>
                    <a:lstStyle/>
                    <a:p>
                      <a:endParaRPr lang="en-US"/>
                    </a:p>
                  </a:txBody>
                  <a:tcPr marL="3535" marR="3535" marT="3535" marB="0" anchor="b"/>
                </a:tc>
                <a:tc>
                  <a:txBody>
                    <a:bodyPr/>
                    <a:lstStyle/>
                    <a:p>
                      <a:endParaRPr lang="en-US"/>
                    </a:p>
                  </a:txBody>
                  <a:tcPr marL="3535" marR="3535" marT="3535" marB="0" anchor="b"/>
                </a:tc>
                <a:tc>
                  <a:txBody>
                    <a:bodyPr/>
                    <a:lstStyle/>
                    <a:p>
                      <a:endParaRPr lang="en-US"/>
                    </a:p>
                  </a:txBody>
                  <a:tcPr marL="3535" marR="3535" marT="3535" marB="0" anchor="b"/>
                </a:tc>
                <a:tc>
                  <a:txBody>
                    <a:bodyPr/>
                    <a:lstStyle/>
                    <a:p>
                      <a:endParaRPr lang="en-US"/>
                    </a:p>
                  </a:txBody>
                  <a:tcPr marL="3535" marR="3535" marT="3535" marB="0" anchor="b"/>
                </a:tc>
                <a:tc>
                  <a:txBody>
                    <a:bodyPr/>
                    <a:lstStyle/>
                    <a:p>
                      <a:endParaRPr lang="en-US" dirty="0"/>
                    </a:p>
                  </a:txBody>
                  <a:tcPr marL="3535" marR="3535" marT="3535" marB="0" anchor="b"/>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3175910854"/>
      </p:ext>
    </p:extLst>
  </p:cSld>
  <p:clrMapOvr>
    <a:masterClrMapping/>
  </p:clrMapOvr>
  <p:transition spd="med">
    <p:random/>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8178820"/>
              </p:ext>
            </p:extLst>
          </p:nvPr>
        </p:nvGraphicFramePr>
        <p:xfrm>
          <a:off x="1143000" y="152400"/>
          <a:ext cx="10058401" cy="6505060"/>
        </p:xfrm>
        <a:graphic>
          <a:graphicData uri="http://schemas.openxmlformats.org/drawingml/2006/table">
            <a:tbl>
              <a:tblPr>
                <a:tableStyleId>{5C22544A-7EE6-4342-B048-85BDC9FD1C3A}</a:tableStyleId>
              </a:tblPr>
              <a:tblGrid>
                <a:gridCol w="749005">
                  <a:extLst>
                    <a:ext uri="{9D8B030D-6E8A-4147-A177-3AD203B41FA5}">
                      <a16:colId xmlns:a16="http://schemas.microsoft.com/office/drawing/2014/main" val="20000"/>
                    </a:ext>
                  </a:extLst>
                </a:gridCol>
                <a:gridCol w="2543173">
                  <a:extLst>
                    <a:ext uri="{9D8B030D-6E8A-4147-A177-3AD203B41FA5}">
                      <a16:colId xmlns:a16="http://schemas.microsoft.com/office/drawing/2014/main" val="20001"/>
                    </a:ext>
                  </a:extLst>
                </a:gridCol>
                <a:gridCol w="1691556">
                  <a:extLst>
                    <a:ext uri="{9D8B030D-6E8A-4147-A177-3AD203B41FA5}">
                      <a16:colId xmlns:a16="http://schemas.microsoft.com/office/drawing/2014/main" val="20002"/>
                    </a:ext>
                  </a:extLst>
                </a:gridCol>
                <a:gridCol w="1691556">
                  <a:extLst>
                    <a:ext uri="{9D8B030D-6E8A-4147-A177-3AD203B41FA5}">
                      <a16:colId xmlns:a16="http://schemas.microsoft.com/office/drawing/2014/main" val="20003"/>
                    </a:ext>
                  </a:extLst>
                </a:gridCol>
                <a:gridCol w="2116497">
                  <a:extLst>
                    <a:ext uri="{9D8B030D-6E8A-4147-A177-3AD203B41FA5}">
                      <a16:colId xmlns:a16="http://schemas.microsoft.com/office/drawing/2014/main" val="20004"/>
                    </a:ext>
                  </a:extLst>
                </a:gridCol>
                <a:gridCol w="1266614">
                  <a:extLst>
                    <a:ext uri="{9D8B030D-6E8A-4147-A177-3AD203B41FA5}">
                      <a16:colId xmlns:a16="http://schemas.microsoft.com/office/drawing/2014/main" val="20005"/>
                    </a:ext>
                  </a:extLst>
                </a:gridCol>
              </a:tblGrid>
              <a:tr h="390343">
                <a:tc gridSpan="6">
                  <a:txBody>
                    <a:bodyPr/>
                    <a:lstStyle/>
                    <a:p>
                      <a:pPr algn="ctr" fontAlgn="b"/>
                      <a:r>
                        <a:rPr lang="en-US" sz="2000" b="1" u="none" strike="noStrike" dirty="0" err="1">
                          <a:effectLst/>
                          <a:latin typeface="Arial Narrow" panose="020B0606020202030204" pitchFamily="34" charset="0"/>
                        </a:rPr>
                        <a:t>LaVina</a:t>
                      </a:r>
                      <a:endParaRPr lang="en-US" sz="2000" b="1" i="0" u="none" strike="noStrike" dirty="0">
                        <a:solidFill>
                          <a:srgbClr val="000000"/>
                        </a:solidFill>
                        <a:effectLst/>
                        <a:latin typeface="Arial Narrow" panose="020B0606020202030204" pitchFamily="34" charset="0"/>
                      </a:endParaRPr>
                    </a:p>
                  </a:txBody>
                  <a:tcPr marL="4516" marR="4516" marT="451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99">
                <a:tc>
                  <a:txBody>
                    <a:bodyPr/>
                    <a:lstStyle/>
                    <a:p>
                      <a:pPr algn="l" fontAlgn="b"/>
                      <a:endParaRPr lang="en-US" sz="800" b="0"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800" b="0"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800" b="0"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800" b="0"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800" b="0"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800" b="0" i="0" u="none" strike="noStrike">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01"/>
                  </a:ext>
                </a:extLst>
              </a:tr>
              <a:tr h="403236">
                <a:tc gridSpan="2">
                  <a:txBody>
                    <a:bodyPr/>
                    <a:lstStyle/>
                    <a:p>
                      <a:pPr algn="l" fontAlgn="b"/>
                      <a:r>
                        <a:rPr lang="en-US" sz="1400" b="1" u="sng" strike="noStrike" dirty="0">
                          <a:effectLst/>
                          <a:latin typeface="Arial Narrow" panose="020B0606020202030204" pitchFamily="34" charset="0"/>
                        </a:rPr>
                        <a:t>Circulation</a:t>
                      </a:r>
                      <a:endParaRPr lang="en-US" sz="1400" b="1" i="0" u="sng" strike="noStrike" dirty="0">
                        <a:solidFill>
                          <a:srgbClr val="000000"/>
                        </a:solidFill>
                        <a:effectLst/>
                        <a:latin typeface="Arial Narrow" panose="020B0606020202030204" pitchFamily="34" charset="0"/>
                      </a:endParaRPr>
                    </a:p>
                  </a:txBody>
                  <a:tcPr marL="4516" marR="4516" marT="4516" marB="0" anchor="b"/>
                </a:tc>
                <a:tc hMerge="1">
                  <a:txBody>
                    <a:bodyPr/>
                    <a:lstStyle/>
                    <a:p>
                      <a:endParaRPr lang="en-US"/>
                    </a:p>
                  </a:txBody>
                  <a:tcPr/>
                </a:tc>
                <a:tc>
                  <a:txBody>
                    <a:bodyPr/>
                    <a:lstStyle/>
                    <a:p>
                      <a:pPr algn="r" fontAlgn="b"/>
                      <a:r>
                        <a:rPr lang="en-US" sz="1400" b="1" u="none" strike="noStrike" dirty="0">
                          <a:effectLst/>
                          <a:latin typeface="Arial Narrow" panose="020B0606020202030204" pitchFamily="34" charset="0"/>
                        </a:rPr>
                        <a:t>                                    June 2020</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                                    June 2020</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                                       Variance</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                                    June 2019</a:t>
                      </a:r>
                      <a:endParaRPr lang="en-US" sz="1400" b="1" i="0" u="none"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02"/>
                  </a:ext>
                </a:extLst>
              </a:tr>
              <a:tr h="403236">
                <a:tc>
                  <a:txBody>
                    <a:bodyPr/>
                    <a:lstStyle/>
                    <a:p>
                      <a:pPr algn="l" fontAlgn="b"/>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                                Actual YTD</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                                  Budget YTD</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                      Actual vs Budget</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                                  Actual YTD</a:t>
                      </a:r>
                      <a:endParaRPr lang="en-US" sz="1400" b="1" i="0" u="sng"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03"/>
                  </a:ext>
                </a:extLst>
              </a:tr>
              <a:tr h="203729">
                <a:tc gridSpan="2">
                  <a:txBody>
                    <a:bodyPr/>
                    <a:lstStyle/>
                    <a:p>
                      <a:pPr algn="l" fontAlgn="b"/>
                      <a:r>
                        <a:rPr lang="en-US" sz="1400" b="1" u="none" strike="noStrike" dirty="0">
                          <a:effectLst/>
                          <a:latin typeface="Arial Narrow" panose="020B0606020202030204" pitchFamily="34" charset="0"/>
                        </a:rPr>
                        <a:t>LV Magazine</a:t>
                      </a:r>
                      <a:endParaRPr lang="en-US" sz="1400" b="1" i="0" u="none" strike="noStrike" dirty="0">
                        <a:solidFill>
                          <a:srgbClr val="000000"/>
                        </a:solidFill>
                        <a:effectLst/>
                        <a:latin typeface="Arial Narrow" panose="020B0606020202030204" pitchFamily="34" charset="0"/>
                      </a:endParaRPr>
                    </a:p>
                  </a:txBody>
                  <a:tcPr marL="4516" marR="4516" marT="4516" marB="0" anchor="b"/>
                </a:tc>
                <a:tc hMerge="1">
                  <a:txBody>
                    <a:bodyPr/>
                    <a:lstStyle/>
                    <a:p>
                      <a:endParaRPr lang="en-US"/>
                    </a:p>
                  </a:txBody>
                  <a:tcPr/>
                </a:tc>
                <a:tc>
                  <a:txBody>
                    <a:bodyPr/>
                    <a:lstStyle/>
                    <a:p>
                      <a:pPr algn="r" fontAlgn="b"/>
                      <a:r>
                        <a:rPr lang="en-US" sz="1400" b="1" u="sng" strike="noStrike" dirty="0">
                          <a:effectLst/>
                          <a:latin typeface="Arial Narrow" panose="020B0606020202030204" pitchFamily="34" charset="0"/>
                        </a:rPr>
                        <a:t>8,628 </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10,100 </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(1,472)</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10,360 </a:t>
                      </a:r>
                      <a:endParaRPr lang="en-US" sz="1400" b="1" i="0" u="sng"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04"/>
                  </a:ext>
                </a:extLst>
              </a:tr>
              <a:tr h="203729">
                <a:tc>
                  <a:txBody>
                    <a:bodyPr/>
                    <a:lstStyle/>
                    <a:p>
                      <a:pPr algn="l" fontAlgn="b"/>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l" fontAlgn="b"/>
                      <a:r>
                        <a:rPr lang="en-US" sz="1400" b="1" u="none" strike="noStrike">
                          <a:effectLst/>
                          <a:latin typeface="Arial Narrow" panose="020B0606020202030204" pitchFamily="34" charset="0"/>
                        </a:rPr>
                        <a:t>Total Circulation</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a:effectLst/>
                          <a:latin typeface="Arial Narrow" panose="020B0606020202030204" pitchFamily="34" charset="0"/>
                        </a:rPr>
                        <a:t>8,628 </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10,100 </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(1,472)</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10,360 </a:t>
                      </a:r>
                      <a:endParaRPr lang="en-US" sz="1400" b="1" i="0" u="none"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05"/>
                  </a:ext>
                </a:extLst>
              </a:tr>
              <a:tr h="203729">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endParaRPr lang="en-US" sz="1400" b="1" i="0" u="none"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06"/>
                  </a:ext>
                </a:extLst>
              </a:tr>
              <a:tr h="203729">
                <a:tc gridSpan="2">
                  <a:txBody>
                    <a:bodyPr/>
                    <a:lstStyle/>
                    <a:p>
                      <a:pPr algn="l" fontAlgn="b"/>
                      <a:r>
                        <a:rPr lang="en-US" sz="1400" b="1" u="sng" strike="noStrike">
                          <a:effectLst/>
                          <a:latin typeface="Arial Narrow" panose="020B0606020202030204" pitchFamily="34" charset="0"/>
                        </a:rPr>
                        <a:t>Financial Activity</a:t>
                      </a:r>
                      <a:endParaRPr lang="en-US" sz="1400" b="1" i="0" u="sng" strike="noStrike">
                        <a:solidFill>
                          <a:srgbClr val="000000"/>
                        </a:solidFill>
                        <a:effectLst/>
                        <a:latin typeface="Arial Narrow" panose="020B0606020202030204" pitchFamily="34" charset="0"/>
                      </a:endParaRPr>
                    </a:p>
                  </a:txBody>
                  <a:tcPr marL="4516" marR="4516" marT="4516" marB="0" anchor="b"/>
                </a:tc>
                <a:tc hMerge="1">
                  <a:txBody>
                    <a:bodyPr/>
                    <a:lstStyle/>
                    <a:p>
                      <a:endParaRPr lang="en-US"/>
                    </a:p>
                  </a:txBody>
                  <a:tcPr/>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07"/>
                  </a:ext>
                </a:extLst>
              </a:tr>
              <a:tr h="516182">
                <a:tc>
                  <a:txBody>
                    <a:bodyPr/>
                    <a:lstStyle/>
                    <a:p>
                      <a:pPr algn="l" fontAlgn="b"/>
                      <a:endParaRPr lang="en-US" sz="1400" b="1" i="0" u="sng"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                                  June 2020</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                                    June 2020</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                                        Variance</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                                 June 2019</a:t>
                      </a:r>
                      <a:endParaRPr lang="en-US" sz="1400" b="1" i="0" u="none"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08"/>
                  </a:ext>
                </a:extLst>
              </a:tr>
              <a:tr h="403236">
                <a:tc>
                  <a:txBody>
                    <a:bodyPr/>
                    <a:lstStyle/>
                    <a:p>
                      <a:pPr algn="l" fontAlgn="b"/>
                      <a:r>
                        <a:rPr lang="en-US" sz="1400" b="1" u="sng" strike="noStrike">
                          <a:effectLst/>
                          <a:latin typeface="Arial Narrow" panose="020B0606020202030204" pitchFamily="34" charset="0"/>
                        </a:rPr>
                        <a:t>Revenue</a:t>
                      </a:r>
                      <a:endParaRPr lang="en-US" sz="1400" b="1" i="0" u="sng"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             Actual YTD</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                                     Budget YTD</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                   Actual vs Budget</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                                     Actual YTD</a:t>
                      </a:r>
                      <a:endParaRPr lang="en-US" sz="1400" b="1" i="0" u="sng"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09"/>
                  </a:ext>
                </a:extLst>
              </a:tr>
              <a:tr h="203729">
                <a:tc gridSpan="2">
                  <a:txBody>
                    <a:bodyPr/>
                    <a:lstStyle/>
                    <a:p>
                      <a:pPr algn="l" fontAlgn="b"/>
                      <a:r>
                        <a:rPr lang="en-US" sz="1400" b="1" u="none" strike="noStrike">
                          <a:effectLst/>
                          <a:latin typeface="Arial Narrow" panose="020B0606020202030204" pitchFamily="34" charset="0"/>
                        </a:rPr>
                        <a:t>Net Magazine</a:t>
                      </a:r>
                      <a:endParaRPr lang="en-US" sz="1400" b="1" i="0" u="none" strike="noStrike">
                        <a:solidFill>
                          <a:srgbClr val="000000"/>
                        </a:solidFill>
                        <a:effectLst/>
                        <a:latin typeface="Arial Narrow" panose="020B0606020202030204" pitchFamily="34" charset="0"/>
                      </a:endParaRPr>
                    </a:p>
                  </a:txBody>
                  <a:tcPr marL="4516" marR="4516" marT="4516" marB="0" anchor="b"/>
                </a:tc>
                <a:tc hMerge="1">
                  <a:txBody>
                    <a:bodyPr/>
                    <a:lstStyle/>
                    <a:p>
                      <a:endParaRPr lang="en-US"/>
                    </a:p>
                  </a:txBody>
                  <a:tcPr/>
                </a:tc>
                <a:tc>
                  <a:txBody>
                    <a:bodyPr/>
                    <a:lstStyle/>
                    <a:p>
                      <a:pPr algn="r" fontAlgn="b"/>
                      <a:r>
                        <a:rPr lang="en-US" sz="1400" b="1" u="none" strike="noStrike">
                          <a:effectLst/>
                          <a:latin typeface="Arial Narrow" panose="020B0606020202030204" pitchFamily="34" charset="0"/>
                        </a:rPr>
                        <a:t>12,854 </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26,617 </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(13,763)</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14,655 </a:t>
                      </a:r>
                      <a:endParaRPr lang="en-US" sz="1400" b="1" i="0" u="none"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10"/>
                  </a:ext>
                </a:extLst>
              </a:tr>
              <a:tr h="203729">
                <a:tc gridSpan="2">
                  <a:txBody>
                    <a:bodyPr/>
                    <a:lstStyle/>
                    <a:p>
                      <a:pPr algn="l" fontAlgn="b"/>
                      <a:r>
                        <a:rPr lang="en-US" sz="1400" b="1" u="none" strike="noStrike" dirty="0">
                          <a:effectLst/>
                          <a:latin typeface="Arial Narrow" panose="020B0606020202030204" pitchFamily="34" charset="0"/>
                        </a:rPr>
                        <a:t>Net Other Publishing</a:t>
                      </a:r>
                      <a:endParaRPr lang="en-US" sz="1400" b="1" i="0" u="none" strike="noStrike" dirty="0">
                        <a:solidFill>
                          <a:srgbClr val="000000"/>
                        </a:solidFill>
                        <a:effectLst/>
                        <a:latin typeface="Arial Narrow" panose="020B0606020202030204" pitchFamily="34" charset="0"/>
                      </a:endParaRPr>
                    </a:p>
                  </a:txBody>
                  <a:tcPr marL="4516" marR="4516" marT="4516" marB="0" anchor="b"/>
                </a:tc>
                <a:tc hMerge="1">
                  <a:txBody>
                    <a:bodyPr/>
                    <a:lstStyle/>
                    <a:p>
                      <a:endParaRPr lang="en-US"/>
                    </a:p>
                  </a:txBody>
                  <a:tcPr/>
                </a:tc>
                <a:tc>
                  <a:txBody>
                    <a:bodyPr/>
                    <a:lstStyle/>
                    <a:p>
                      <a:pPr algn="r" fontAlgn="b"/>
                      <a:r>
                        <a:rPr lang="en-US" sz="1400" b="1" u="sng" strike="noStrike" dirty="0">
                          <a:effectLst/>
                          <a:latin typeface="Arial Narrow" panose="020B0606020202030204" pitchFamily="34" charset="0"/>
                        </a:rPr>
                        <a:t>4,827 </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7,087 </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(2,260)</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9,002 </a:t>
                      </a:r>
                      <a:endParaRPr lang="en-US" sz="1400" b="1" i="0" u="sng"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11"/>
                  </a:ext>
                </a:extLst>
              </a:tr>
              <a:tr h="203729">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r>
                        <a:rPr lang="en-US" sz="1400" b="1" u="none" strike="noStrike" dirty="0">
                          <a:effectLst/>
                          <a:latin typeface="Arial Narrow" panose="020B0606020202030204" pitchFamily="34" charset="0"/>
                        </a:rPr>
                        <a:t>Total Revenue</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a:effectLst/>
                          <a:latin typeface="Arial Narrow" panose="020B0606020202030204" pitchFamily="34" charset="0"/>
                        </a:rPr>
                        <a:t>17,680 </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a:effectLst/>
                          <a:latin typeface="Arial Narrow" panose="020B0606020202030204" pitchFamily="34" charset="0"/>
                        </a:rPr>
                        <a:t>33,703 </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a:effectLst/>
                          <a:latin typeface="Arial Narrow" panose="020B0606020202030204" pitchFamily="34" charset="0"/>
                        </a:rPr>
                        <a:t>(16,023)</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23,658 </a:t>
                      </a:r>
                      <a:endParaRPr lang="en-US" sz="1400" b="1" i="0" u="none"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12"/>
                  </a:ext>
                </a:extLst>
              </a:tr>
              <a:tr h="203729">
                <a:tc>
                  <a:txBody>
                    <a:bodyPr/>
                    <a:lstStyle/>
                    <a:p>
                      <a:pPr algn="l" fontAlgn="b"/>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13"/>
                  </a:ext>
                </a:extLst>
              </a:tr>
              <a:tr h="403236">
                <a:tc>
                  <a:txBody>
                    <a:bodyPr/>
                    <a:lstStyle/>
                    <a:p>
                      <a:pPr algn="l" fontAlgn="b"/>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                                   June 2020</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June 2020</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Variance</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June 2019</a:t>
                      </a:r>
                      <a:endParaRPr lang="en-US" sz="1400" b="1" i="0" u="none"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14"/>
                  </a:ext>
                </a:extLst>
              </a:tr>
              <a:tr h="203729">
                <a:tc gridSpan="2">
                  <a:txBody>
                    <a:bodyPr/>
                    <a:lstStyle/>
                    <a:p>
                      <a:pPr algn="l" fontAlgn="b"/>
                      <a:r>
                        <a:rPr lang="en-US" sz="1400" b="1" u="sng" strike="noStrike">
                          <a:effectLst/>
                          <a:latin typeface="Arial Narrow" panose="020B0606020202030204" pitchFamily="34" charset="0"/>
                        </a:rPr>
                        <a:t>Expenses</a:t>
                      </a:r>
                      <a:endParaRPr lang="en-US" sz="1400" b="1" i="0" u="sng" strike="noStrike">
                        <a:solidFill>
                          <a:srgbClr val="000000"/>
                        </a:solidFill>
                        <a:effectLst/>
                        <a:latin typeface="Arial Narrow" panose="020B0606020202030204" pitchFamily="34" charset="0"/>
                      </a:endParaRPr>
                    </a:p>
                  </a:txBody>
                  <a:tcPr marL="4516" marR="4516" marT="4516" marB="0" anchor="b"/>
                </a:tc>
                <a:tc hMerge="1">
                  <a:txBody>
                    <a:bodyPr/>
                    <a:lstStyle/>
                    <a:p>
                      <a:endParaRPr lang="en-US"/>
                    </a:p>
                  </a:txBody>
                  <a:tcPr/>
                </a:tc>
                <a:tc>
                  <a:txBody>
                    <a:bodyPr/>
                    <a:lstStyle/>
                    <a:p>
                      <a:pPr algn="r" fontAlgn="b"/>
                      <a:r>
                        <a:rPr lang="en-US" sz="1400" b="1" u="sng" strike="noStrike" dirty="0">
                          <a:effectLst/>
                          <a:latin typeface="Arial Narrow" panose="020B0606020202030204" pitchFamily="34" charset="0"/>
                        </a:rPr>
                        <a:t>Actual YTD</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Budget YTD</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Actual vs Budget</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Actual YTD</a:t>
                      </a:r>
                      <a:endParaRPr lang="en-US" sz="1400" b="1" i="0" u="sng"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15"/>
                  </a:ext>
                </a:extLst>
              </a:tr>
              <a:tr h="334464">
                <a:tc>
                  <a:txBody>
                    <a:bodyPr/>
                    <a:lstStyle/>
                    <a:p>
                      <a:pPr algn="l" fontAlgn="b"/>
                      <a:r>
                        <a:rPr lang="en-US" sz="1400" b="1" u="none" strike="noStrike">
                          <a:effectLst/>
                          <a:latin typeface="Arial Narrow" panose="020B0606020202030204" pitchFamily="34" charset="0"/>
                        </a:rPr>
                        <a:t>Editorial</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a:effectLst/>
                          <a:latin typeface="Arial Narrow" panose="020B0606020202030204" pitchFamily="34" charset="0"/>
                        </a:rPr>
                        <a:t>97,861 </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a:effectLst/>
                          <a:latin typeface="Arial Narrow" panose="020B0606020202030204" pitchFamily="34" charset="0"/>
                        </a:rPr>
                        <a:t>112,907 </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(15,046)</a:t>
                      </a:r>
                      <a:endParaRPr lang="en-US" sz="1400" b="1" i="0" u="none"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85,648 </a:t>
                      </a:r>
                      <a:endParaRPr lang="en-US" sz="1400" b="1" i="0" u="none"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16"/>
                  </a:ext>
                </a:extLst>
              </a:tr>
              <a:tr h="203729">
                <a:tc gridSpan="2">
                  <a:txBody>
                    <a:bodyPr/>
                    <a:lstStyle/>
                    <a:p>
                      <a:pPr algn="l" fontAlgn="b"/>
                      <a:r>
                        <a:rPr lang="en-US" sz="1400" b="1" u="none" strike="noStrike">
                          <a:effectLst/>
                          <a:latin typeface="Arial Narrow" panose="020B0606020202030204" pitchFamily="34" charset="0"/>
                        </a:rPr>
                        <a:t>Circulation &amp; Business</a:t>
                      </a:r>
                      <a:endParaRPr lang="en-US" sz="1400" b="1" i="0" u="none" strike="noStrike">
                        <a:solidFill>
                          <a:srgbClr val="000000"/>
                        </a:solidFill>
                        <a:effectLst/>
                        <a:latin typeface="Arial Narrow" panose="020B0606020202030204" pitchFamily="34" charset="0"/>
                      </a:endParaRPr>
                    </a:p>
                  </a:txBody>
                  <a:tcPr marL="4516" marR="4516" marT="4516" marB="0" anchor="b"/>
                </a:tc>
                <a:tc hMerge="1">
                  <a:txBody>
                    <a:bodyPr/>
                    <a:lstStyle/>
                    <a:p>
                      <a:endParaRPr lang="en-US"/>
                    </a:p>
                  </a:txBody>
                  <a:tcPr/>
                </a:tc>
                <a:tc>
                  <a:txBody>
                    <a:bodyPr/>
                    <a:lstStyle/>
                    <a:p>
                      <a:pPr algn="r" fontAlgn="b"/>
                      <a:r>
                        <a:rPr lang="en-US" sz="1400" b="1" u="none" strike="noStrike">
                          <a:effectLst/>
                          <a:latin typeface="Arial Narrow" panose="020B0606020202030204" pitchFamily="34" charset="0"/>
                        </a:rPr>
                        <a:t>65,400 </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a:effectLst/>
                          <a:latin typeface="Arial Narrow" panose="020B0606020202030204" pitchFamily="34" charset="0"/>
                        </a:rPr>
                        <a:t>76,468 </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a:effectLst/>
                          <a:latin typeface="Arial Narrow" panose="020B0606020202030204" pitchFamily="34" charset="0"/>
                        </a:rPr>
                        <a:t>(11,068)</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44,709 </a:t>
                      </a:r>
                      <a:endParaRPr lang="en-US" sz="1400" b="1" i="0" u="none"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17"/>
                  </a:ext>
                </a:extLst>
              </a:tr>
              <a:tr h="203729">
                <a:tc gridSpan="2">
                  <a:txBody>
                    <a:bodyPr/>
                    <a:lstStyle/>
                    <a:p>
                      <a:pPr algn="l" fontAlgn="b"/>
                      <a:r>
                        <a:rPr lang="en-US" sz="1400" b="1" u="none" strike="noStrike">
                          <a:effectLst/>
                          <a:latin typeface="Arial Narrow" panose="020B0606020202030204" pitchFamily="34" charset="0"/>
                        </a:rPr>
                        <a:t>General &amp; Administrative</a:t>
                      </a:r>
                      <a:endParaRPr lang="en-US" sz="1400" b="1" i="0" u="none" strike="noStrike">
                        <a:solidFill>
                          <a:srgbClr val="000000"/>
                        </a:solidFill>
                        <a:effectLst/>
                        <a:latin typeface="Arial Narrow" panose="020B0606020202030204" pitchFamily="34" charset="0"/>
                      </a:endParaRPr>
                    </a:p>
                  </a:txBody>
                  <a:tcPr marL="4516" marR="4516" marT="4516" marB="0" anchor="b"/>
                </a:tc>
                <a:tc hMerge="1">
                  <a:txBody>
                    <a:bodyPr/>
                    <a:lstStyle/>
                    <a:p>
                      <a:endParaRPr lang="en-US"/>
                    </a:p>
                  </a:txBody>
                  <a:tcPr/>
                </a:tc>
                <a:tc>
                  <a:txBody>
                    <a:bodyPr/>
                    <a:lstStyle/>
                    <a:p>
                      <a:pPr algn="r" fontAlgn="b"/>
                      <a:r>
                        <a:rPr lang="en-US" sz="1400" b="1" u="sng" strike="noStrike" dirty="0">
                          <a:effectLst/>
                          <a:latin typeface="Arial Narrow" panose="020B0606020202030204" pitchFamily="34" charset="0"/>
                        </a:rPr>
                        <a:t>2,480 </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2,841 </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(361)</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4,582 </a:t>
                      </a:r>
                      <a:endParaRPr lang="en-US" sz="1400" b="1" i="0" u="sng"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18"/>
                  </a:ext>
                </a:extLst>
              </a:tr>
              <a:tr h="334464">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r>
                        <a:rPr lang="en-US" sz="1400" b="1" u="none" strike="noStrike">
                          <a:effectLst/>
                          <a:latin typeface="Arial Narrow" panose="020B0606020202030204" pitchFamily="34" charset="0"/>
                        </a:rPr>
                        <a:t>Total Cost &amp; Expenses</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a:effectLst/>
                          <a:latin typeface="Arial Narrow" panose="020B0606020202030204" pitchFamily="34" charset="0"/>
                        </a:rPr>
                        <a:t>165,741 </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a:effectLst/>
                          <a:latin typeface="Arial Narrow" panose="020B0606020202030204" pitchFamily="34" charset="0"/>
                        </a:rPr>
                        <a:t>192,216 </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a:effectLst/>
                          <a:latin typeface="Arial Narrow" panose="020B0606020202030204" pitchFamily="34" charset="0"/>
                        </a:rPr>
                        <a:t>(26,475)</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none" strike="noStrike" dirty="0">
                          <a:effectLst/>
                          <a:latin typeface="Arial Narrow" panose="020B0606020202030204" pitchFamily="34" charset="0"/>
                        </a:rPr>
                        <a:t>134,940 </a:t>
                      </a:r>
                      <a:endParaRPr lang="en-US" sz="1400" b="1" i="0" u="none"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19"/>
                  </a:ext>
                </a:extLst>
              </a:tr>
              <a:tr h="203729">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20"/>
                  </a:ext>
                </a:extLst>
              </a:tr>
              <a:tr h="203729">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endParaRPr lang="en-US" sz="1400" b="1" i="0" u="none"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21"/>
                  </a:ext>
                </a:extLst>
              </a:tr>
              <a:tr h="203729">
                <a:tc>
                  <a:txBody>
                    <a:bodyPr/>
                    <a:lstStyle/>
                    <a:p>
                      <a:pPr algn="l" fontAlgn="b"/>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l" fontAlgn="b"/>
                      <a:r>
                        <a:rPr lang="en-US" sz="1400" b="1" u="none" strike="noStrike">
                          <a:effectLst/>
                          <a:latin typeface="Arial Narrow" panose="020B0606020202030204" pitchFamily="34" charset="0"/>
                        </a:rPr>
                        <a:t>Net Income</a:t>
                      </a:r>
                      <a:endParaRPr lang="en-US" sz="1400" b="1" i="0" u="none" strike="noStrike">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(148,060)</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(158,512)</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10,452 </a:t>
                      </a:r>
                      <a:endParaRPr lang="en-US" sz="1400" b="1" i="0" u="sng" strike="noStrike" dirty="0">
                        <a:solidFill>
                          <a:srgbClr val="000000"/>
                        </a:solidFill>
                        <a:effectLst/>
                        <a:latin typeface="Arial Narrow" panose="020B0606020202030204" pitchFamily="34" charset="0"/>
                      </a:endParaRPr>
                    </a:p>
                  </a:txBody>
                  <a:tcPr marL="4516" marR="4516" marT="4516" marB="0" anchor="b"/>
                </a:tc>
                <a:tc>
                  <a:txBody>
                    <a:bodyPr/>
                    <a:lstStyle/>
                    <a:p>
                      <a:pPr algn="r" fontAlgn="b"/>
                      <a:r>
                        <a:rPr lang="en-US" sz="1400" b="1" u="sng" strike="noStrike" dirty="0">
                          <a:effectLst/>
                          <a:latin typeface="Arial Narrow" panose="020B0606020202030204" pitchFamily="34" charset="0"/>
                        </a:rPr>
                        <a:t>(111,282)</a:t>
                      </a:r>
                      <a:endParaRPr lang="en-US" sz="1400" b="1" i="0" u="sng" strike="noStrike" dirty="0">
                        <a:solidFill>
                          <a:srgbClr val="000000"/>
                        </a:solidFill>
                        <a:effectLst/>
                        <a:latin typeface="Arial Narrow" panose="020B0606020202030204" pitchFamily="34" charset="0"/>
                      </a:endParaRPr>
                    </a:p>
                  </a:txBody>
                  <a:tcPr marL="4516" marR="4516" marT="4516" marB="0" anchor="b"/>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25474972"/>
      </p:ext>
    </p:extLst>
  </p:cSld>
  <p:clrMapOvr>
    <a:masterClrMapping/>
  </p:clrMapOvr>
  <p:transition spd="med">
    <p:random/>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46A709D-457B-41BF-985D-F7EB79C3ECEC}"/>
              </a:ext>
            </a:extLst>
          </p:cNvPr>
          <p:cNvSpPr/>
          <p:nvPr/>
        </p:nvSpPr>
        <p:spPr bwMode="auto">
          <a:xfrm>
            <a:off x="304800" y="1805153"/>
            <a:ext cx="11582400" cy="4572000"/>
          </a:xfrm>
          <a:prstGeom prst="roundRect">
            <a:avLst/>
          </a:prstGeom>
          <a:solidFill>
            <a:schemeClr val="bg1"/>
          </a:solidFill>
        </p:spPr>
        <p:txBody>
          <a:bodyPr wrap="none" rtlCol="0" fromWordArt="1" anchor="ctr">
            <a:prstTxWarp prst="textDoubleWave1">
              <a:avLst>
                <a:gd name="adj1" fmla="val 6500"/>
                <a:gd name="adj2" fmla="val 0"/>
              </a:avLst>
            </a:prstTxWarp>
          </a:bodyPr>
          <a:lstStyle/>
          <a:p>
            <a:pPr algn="ctr"/>
            <a:endParaRPr lang="en-US" sz="3600" b="1" kern="10" spc="-360" dirty="0">
              <a:ln w="12700">
                <a:solidFill>
                  <a:srgbClr val="000099"/>
                </a:solidFill>
                <a:round/>
                <a:headEnd/>
                <a:tailEnd/>
              </a:ln>
              <a:solidFill>
                <a:schemeClr val="bg1"/>
              </a:solidFill>
              <a:effectLst>
                <a:outerShdw dist="125724" dir="18900000" algn="ctr" rotWithShape="0">
                  <a:srgbClr val="000099"/>
                </a:outerShdw>
              </a:effectLst>
              <a:latin typeface="Arial Narrow" panose="020B0606020202030204" pitchFamily="34" charset="0"/>
            </a:endParaRPr>
          </a:p>
        </p:txBody>
      </p:sp>
      <p:pic>
        <p:nvPicPr>
          <p:cNvPr id="111" name="Picture 110">
            <a:extLst>
              <a:ext uri="{FF2B5EF4-FFF2-40B4-BE49-F238E27FC236}">
                <a16:creationId xmlns:a16="http://schemas.microsoft.com/office/drawing/2014/main" id="{3A021432-A6CB-45DA-AF19-BCEB63E25C16}"/>
              </a:ext>
            </a:extLst>
          </p:cNvPr>
          <p:cNvPicPr>
            <a:picLocks noChangeAspect="1"/>
          </p:cNvPicPr>
          <p:nvPr/>
        </p:nvPicPr>
        <p:blipFill rotWithShape="1">
          <a:blip r:embed="rId3"/>
          <a:srcRect l="6755"/>
          <a:stretch/>
        </p:blipFill>
        <p:spPr>
          <a:xfrm>
            <a:off x="5098103" y="2672629"/>
            <a:ext cx="2219008" cy="3088288"/>
          </a:xfrm>
          <a:prstGeom prst="rect">
            <a:avLst/>
          </a:prstGeom>
        </p:spPr>
      </p:pic>
      <p:pic>
        <p:nvPicPr>
          <p:cNvPr id="130" name="Picture 129">
            <a:extLst>
              <a:ext uri="{FF2B5EF4-FFF2-40B4-BE49-F238E27FC236}">
                <a16:creationId xmlns:a16="http://schemas.microsoft.com/office/drawing/2014/main" id="{91446CEF-D274-44B5-A3C0-DC61A80326B2}"/>
              </a:ext>
            </a:extLst>
          </p:cNvPr>
          <p:cNvPicPr>
            <a:picLocks noChangeAspect="1"/>
          </p:cNvPicPr>
          <p:nvPr/>
        </p:nvPicPr>
        <p:blipFill rotWithShape="1">
          <a:blip r:embed="rId4"/>
          <a:srcRect l="8625" t="60335" b="1"/>
          <a:stretch/>
        </p:blipFill>
        <p:spPr>
          <a:xfrm>
            <a:off x="5127829" y="4533900"/>
            <a:ext cx="2183597" cy="1230067"/>
          </a:xfrm>
          <a:prstGeom prst="rect">
            <a:avLst/>
          </a:prstGeom>
        </p:spPr>
      </p:pic>
      <p:pic>
        <p:nvPicPr>
          <p:cNvPr id="115" name="Picture 114">
            <a:extLst>
              <a:ext uri="{FF2B5EF4-FFF2-40B4-BE49-F238E27FC236}">
                <a16:creationId xmlns:a16="http://schemas.microsoft.com/office/drawing/2014/main" id="{F300FCB5-E9B3-41EA-9D7C-8550DCE16D90}"/>
              </a:ext>
            </a:extLst>
          </p:cNvPr>
          <p:cNvPicPr>
            <a:picLocks noChangeAspect="1"/>
          </p:cNvPicPr>
          <p:nvPr/>
        </p:nvPicPr>
        <p:blipFill rotWithShape="1">
          <a:blip r:embed="rId5"/>
          <a:srcRect r="9991"/>
          <a:stretch/>
        </p:blipFill>
        <p:spPr>
          <a:xfrm>
            <a:off x="3214854" y="2469461"/>
            <a:ext cx="2305279" cy="3331987"/>
          </a:xfrm>
          <a:prstGeom prst="rect">
            <a:avLst/>
          </a:prstGeom>
        </p:spPr>
      </p:pic>
      <p:pic>
        <p:nvPicPr>
          <p:cNvPr id="116" name="Picture 115">
            <a:extLst>
              <a:ext uri="{FF2B5EF4-FFF2-40B4-BE49-F238E27FC236}">
                <a16:creationId xmlns:a16="http://schemas.microsoft.com/office/drawing/2014/main" id="{B23580BE-0C18-49BB-8D71-B71DAE7E3FE8}"/>
              </a:ext>
            </a:extLst>
          </p:cNvPr>
          <p:cNvPicPr>
            <a:picLocks noChangeAspect="1"/>
          </p:cNvPicPr>
          <p:nvPr/>
        </p:nvPicPr>
        <p:blipFill rotWithShape="1">
          <a:blip r:embed="rId6"/>
          <a:srcRect r="12854"/>
          <a:stretch/>
        </p:blipFill>
        <p:spPr>
          <a:xfrm>
            <a:off x="3213898" y="2468842"/>
            <a:ext cx="2231949" cy="3323699"/>
          </a:xfrm>
          <a:prstGeom prst="rect">
            <a:avLst/>
          </a:prstGeom>
        </p:spPr>
      </p:pic>
      <p:sp>
        <p:nvSpPr>
          <p:cNvPr id="2" name="Title 1">
            <a:extLst>
              <a:ext uri="{FF2B5EF4-FFF2-40B4-BE49-F238E27FC236}">
                <a16:creationId xmlns:a16="http://schemas.microsoft.com/office/drawing/2014/main" id="{7F15967B-EBBE-45E0-B63B-998FAB278F36}"/>
              </a:ext>
            </a:extLst>
          </p:cNvPr>
          <p:cNvSpPr>
            <a:spLocks noGrp="1"/>
          </p:cNvSpPr>
          <p:nvPr>
            <p:ph type="title"/>
          </p:nvPr>
        </p:nvSpPr>
        <p:spPr/>
        <p:txBody>
          <a:bodyPr/>
          <a:lstStyle/>
          <a:p>
            <a:r>
              <a:rPr lang="en-US" sz="3600" b="1" dirty="0">
                <a:solidFill>
                  <a:srgbClr val="4F81BD">
                    <a:lumMod val="75000"/>
                  </a:srgbClr>
                </a:solidFill>
                <a:latin typeface="Calibri"/>
              </a:rPr>
              <a:t>2020 Update COVID-19 Impact</a:t>
            </a:r>
            <a:endParaRPr lang="en-US" b="1" dirty="0"/>
          </a:p>
        </p:txBody>
      </p:sp>
      <p:sp>
        <p:nvSpPr>
          <p:cNvPr id="5" name="TextBox 4">
            <a:extLst>
              <a:ext uri="{FF2B5EF4-FFF2-40B4-BE49-F238E27FC236}">
                <a16:creationId xmlns:a16="http://schemas.microsoft.com/office/drawing/2014/main" id="{AD344C27-3693-46E0-9F46-72ABA6CCB481}"/>
              </a:ext>
            </a:extLst>
          </p:cNvPr>
          <p:cNvSpPr txBox="1"/>
          <p:nvPr/>
        </p:nvSpPr>
        <p:spPr>
          <a:xfrm>
            <a:off x="1398155" y="1175971"/>
            <a:ext cx="9395691" cy="461665"/>
          </a:xfrm>
          <a:prstGeom prst="rect">
            <a:avLst/>
          </a:prstGeom>
          <a:noFill/>
        </p:spPr>
        <p:txBody>
          <a:bodyPr wrap="square" rtlCol="0">
            <a:spAutoFit/>
          </a:bodyPr>
          <a:lstStyle/>
          <a:p>
            <a:pPr algn="ctr"/>
            <a:r>
              <a:rPr lang="en-US" sz="2400" b="1" cap="all" dirty="0">
                <a:solidFill>
                  <a:schemeClr val="tx1">
                    <a:lumMod val="75000"/>
                    <a:lumOff val="25000"/>
                  </a:schemeClr>
                </a:solidFill>
              </a:rPr>
              <a:t>Current financial situation Costs and income</a:t>
            </a:r>
          </a:p>
        </p:txBody>
      </p:sp>
      <p:sp>
        <p:nvSpPr>
          <p:cNvPr id="112" name="TextBox 1">
            <a:extLst>
              <a:ext uri="{FF2B5EF4-FFF2-40B4-BE49-F238E27FC236}">
                <a16:creationId xmlns:a16="http://schemas.microsoft.com/office/drawing/2014/main" id="{BFB13EF3-4A30-4C63-8FD0-F1FE6E687730}"/>
              </a:ext>
            </a:extLst>
          </p:cNvPr>
          <p:cNvSpPr txBox="1"/>
          <p:nvPr/>
        </p:nvSpPr>
        <p:spPr>
          <a:xfrm>
            <a:off x="5797412" y="4767890"/>
            <a:ext cx="659644" cy="26471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lumMod val="95000"/>
                  </a:schemeClr>
                </a:solidFill>
              </a:rPr>
              <a:t>$540 K</a:t>
            </a:r>
          </a:p>
        </p:txBody>
      </p:sp>
      <p:sp>
        <p:nvSpPr>
          <p:cNvPr id="113" name="TextBox 1">
            <a:extLst>
              <a:ext uri="{FF2B5EF4-FFF2-40B4-BE49-F238E27FC236}">
                <a16:creationId xmlns:a16="http://schemas.microsoft.com/office/drawing/2014/main" id="{3E7813A2-66DB-4897-867C-65ABEB5D07D4}"/>
              </a:ext>
            </a:extLst>
          </p:cNvPr>
          <p:cNvSpPr txBox="1"/>
          <p:nvPr/>
        </p:nvSpPr>
        <p:spPr>
          <a:xfrm>
            <a:off x="5797412" y="4279467"/>
            <a:ext cx="659644" cy="26471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lumMod val="95000"/>
                  </a:schemeClr>
                </a:solidFill>
              </a:rPr>
              <a:t>$145 K</a:t>
            </a:r>
          </a:p>
        </p:txBody>
      </p:sp>
      <p:sp>
        <p:nvSpPr>
          <p:cNvPr id="117" name="TextBox 1">
            <a:extLst>
              <a:ext uri="{FF2B5EF4-FFF2-40B4-BE49-F238E27FC236}">
                <a16:creationId xmlns:a16="http://schemas.microsoft.com/office/drawing/2014/main" id="{A71EE2F7-9094-4A02-84D4-7FB21EB481D5}"/>
              </a:ext>
            </a:extLst>
          </p:cNvPr>
          <p:cNvSpPr txBox="1"/>
          <p:nvPr/>
        </p:nvSpPr>
        <p:spPr>
          <a:xfrm>
            <a:off x="4138697" y="4627213"/>
            <a:ext cx="709926" cy="2848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lumMod val="95000"/>
                  </a:schemeClr>
                </a:solidFill>
              </a:rPr>
              <a:t>$670 K</a:t>
            </a:r>
          </a:p>
        </p:txBody>
      </p:sp>
      <p:sp>
        <p:nvSpPr>
          <p:cNvPr id="118" name="TextBox 1">
            <a:extLst>
              <a:ext uri="{FF2B5EF4-FFF2-40B4-BE49-F238E27FC236}">
                <a16:creationId xmlns:a16="http://schemas.microsoft.com/office/drawing/2014/main" id="{A2F098C0-2229-4F36-BCC6-675916874975}"/>
              </a:ext>
            </a:extLst>
          </p:cNvPr>
          <p:cNvSpPr txBox="1"/>
          <p:nvPr/>
        </p:nvSpPr>
        <p:spPr>
          <a:xfrm>
            <a:off x="4139314" y="3467320"/>
            <a:ext cx="709926" cy="2848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lumMod val="95000"/>
                  </a:schemeClr>
                </a:solidFill>
              </a:rPr>
              <a:t>$730 K</a:t>
            </a:r>
          </a:p>
        </p:txBody>
      </p:sp>
      <p:sp>
        <p:nvSpPr>
          <p:cNvPr id="119" name="TextBox 1">
            <a:extLst>
              <a:ext uri="{FF2B5EF4-FFF2-40B4-BE49-F238E27FC236}">
                <a16:creationId xmlns:a16="http://schemas.microsoft.com/office/drawing/2014/main" id="{FCBFC013-338F-46F1-96A6-97E9DA1F6405}"/>
              </a:ext>
            </a:extLst>
          </p:cNvPr>
          <p:cNvSpPr txBox="1"/>
          <p:nvPr/>
        </p:nvSpPr>
        <p:spPr>
          <a:xfrm>
            <a:off x="4197488" y="2758598"/>
            <a:ext cx="709926" cy="2848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2060"/>
                </a:solidFill>
              </a:rPr>
              <a:t>$1.4 MM</a:t>
            </a:r>
          </a:p>
        </p:txBody>
      </p:sp>
      <p:pic>
        <p:nvPicPr>
          <p:cNvPr id="120" name="Picture 119">
            <a:extLst>
              <a:ext uri="{FF2B5EF4-FFF2-40B4-BE49-F238E27FC236}">
                <a16:creationId xmlns:a16="http://schemas.microsoft.com/office/drawing/2014/main" id="{E0F4B880-0BF6-484E-BEB9-C9F26C4046EF}"/>
              </a:ext>
            </a:extLst>
          </p:cNvPr>
          <p:cNvPicPr>
            <a:picLocks noChangeAspect="1"/>
          </p:cNvPicPr>
          <p:nvPr/>
        </p:nvPicPr>
        <p:blipFill rotWithShape="1">
          <a:blip r:embed="rId7"/>
          <a:srcRect r="15640"/>
          <a:stretch/>
        </p:blipFill>
        <p:spPr>
          <a:xfrm>
            <a:off x="722087" y="2435850"/>
            <a:ext cx="2709495" cy="3362791"/>
          </a:xfrm>
          <a:prstGeom prst="rect">
            <a:avLst/>
          </a:prstGeom>
        </p:spPr>
      </p:pic>
      <p:sp>
        <p:nvSpPr>
          <p:cNvPr id="121" name="TextBox 1">
            <a:extLst>
              <a:ext uri="{FF2B5EF4-FFF2-40B4-BE49-F238E27FC236}">
                <a16:creationId xmlns:a16="http://schemas.microsoft.com/office/drawing/2014/main" id="{58F5070D-30E4-4F78-9811-95509FCCE548}"/>
              </a:ext>
            </a:extLst>
          </p:cNvPr>
          <p:cNvSpPr txBox="1"/>
          <p:nvPr/>
        </p:nvSpPr>
        <p:spPr>
          <a:xfrm>
            <a:off x="2197919" y="2792395"/>
            <a:ext cx="718276" cy="27371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2060"/>
                </a:solidFill>
              </a:rPr>
              <a:t>$1.4 MM</a:t>
            </a:r>
          </a:p>
        </p:txBody>
      </p:sp>
      <p:sp>
        <p:nvSpPr>
          <p:cNvPr id="122" name="TextBox 1">
            <a:extLst>
              <a:ext uri="{FF2B5EF4-FFF2-40B4-BE49-F238E27FC236}">
                <a16:creationId xmlns:a16="http://schemas.microsoft.com/office/drawing/2014/main" id="{0564E507-C3DE-4A89-98DB-B07C3DB0DD33}"/>
              </a:ext>
            </a:extLst>
          </p:cNvPr>
          <p:cNvSpPr txBox="1"/>
          <p:nvPr/>
        </p:nvSpPr>
        <p:spPr>
          <a:xfrm>
            <a:off x="3420966" y="4567324"/>
            <a:ext cx="709926" cy="2848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rgbClr val="002060"/>
                </a:solidFill>
              </a:rPr>
              <a:t>AVG. Q1</a:t>
            </a:r>
          </a:p>
          <a:p>
            <a:pPr algn="r"/>
            <a:r>
              <a:rPr lang="en-US" dirty="0">
                <a:solidFill>
                  <a:srgbClr val="002060"/>
                </a:solidFill>
              </a:rPr>
              <a:t>Contributions</a:t>
            </a:r>
          </a:p>
        </p:txBody>
      </p:sp>
      <p:sp>
        <p:nvSpPr>
          <p:cNvPr id="123" name="TextBox 1">
            <a:extLst>
              <a:ext uri="{FF2B5EF4-FFF2-40B4-BE49-F238E27FC236}">
                <a16:creationId xmlns:a16="http://schemas.microsoft.com/office/drawing/2014/main" id="{BA8ABA89-A834-4884-8E9E-F4BE17D204E4}"/>
              </a:ext>
            </a:extLst>
          </p:cNvPr>
          <p:cNvSpPr txBox="1"/>
          <p:nvPr/>
        </p:nvSpPr>
        <p:spPr>
          <a:xfrm>
            <a:off x="3439837" y="3429000"/>
            <a:ext cx="709926" cy="2848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rgbClr val="002060"/>
                </a:solidFill>
              </a:rPr>
              <a:t>AVG. Q1</a:t>
            </a:r>
          </a:p>
          <a:p>
            <a:pPr algn="r"/>
            <a:r>
              <a:rPr lang="en-US" dirty="0">
                <a:solidFill>
                  <a:srgbClr val="002060"/>
                </a:solidFill>
              </a:rPr>
              <a:t>Lit Sales</a:t>
            </a:r>
          </a:p>
        </p:txBody>
      </p:sp>
      <p:cxnSp>
        <p:nvCxnSpPr>
          <p:cNvPr id="126" name="Straight Connector 125">
            <a:extLst>
              <a:ext uri="{FF2B5EF4-FFF2-40B4-BE49-F238E27FC236}">
                <a16:creationId xmlns:a16="http://schemas.microsoft.com/office/drawing/2014/main" id="{D0B6A272-63AC-4B02-9979-09755A37B19B}"/>
              </a:ext>
            </a:extLst>
          </p:cNvPr>
          <p:cNvCxnSpPr>
            <a:cxnSpLocks/>
          </p:cNvCxnSpPr>
          <p:nvPr/>
        </p:nvCxnSpPr>
        <p:spPr>
          <a:xfrm>
            <a:off x="4149763" y="2983228"/>
            <a:ext cx="4010886"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3A02BA0-CD30-4895-A25C-70458F17BE31}"/>
              </a:ext>
            </a:extLst>
          </p:cNvPr>
          <p:cNvCxnSpPr>
            <a:cxnSpLocks/>
          </p:cNvCxnSpPr>
          <p:nvPr/>
        </p:nvCxnSpPr>
        <p:spPr>
          <a:xfrm>
            <a:off x="5816462" y="4298517"/>
            <a:ext cx="2344187"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E4DBF800-EAAB-4FAF-A18F-1E6FB75CD599}"/>
              </a:ext>
            </a:extLst>
          </p:cNvPr>
          <p:cNvSpPr txBox="1"/>
          <p:nvPr/>
        </p:nvSpPr>
        <p:spPr>
          <a:xfrm>
            <a:off x="5658014" y="3453411"/>
            <a:ext cx="1617751" cy="369332"/>
          </a:xfrm>
          <a:prstGeom prst="rect">
            <a:avLst/>
          </a:prstGeom>
          <a:noFill/>
        </p:spPr>
        <p:txBody>
          <a:bodyPr wrap="none" rtlCol="0">
            <a:spAutoFit/>
          </a:bodyPr>
          <a:lstStyle/>
          <a:p>
            <a:r>
              <a:rPr lang="en-US" dirty="0"/>
              <a:t>Gap of ~$700K </a:t>
            </a:r>
          </a:p>
        </p:txBody>
      </p:sp>
      <p:sp>
        <p:nvSpPr>
          <p:cNvPr id="129" name="TextBox 128">
            <a:extLst>
              <a:ext uri="{FF2B5EF4-FFF2-40B4-BE49-F238E27FC236}">
                <a16:creationId xmlns:a16="http://schemas.microsoft.com/office/drawing/2014/main" id="{F0D84148-11D8-43D9-844C-94F57092C3E9}"/>
              </a:ext>
            </a:extLst>
          </p:cNvPr>
          <p:cNvSpPr txBox="1"/>
          <p:nvPr/>
        </p:nvSpPr>
        <p:spPr>
          <a:xfrm>
            <a:off x="8159189" y="3733800"/>
            <a:ext cx="3194611" cy="1107996"/>
          </a:xfrm>
          <a:prstGeom prst="rect">
            <a:avLst/>
          </a:prstGeom>
          <a:solidFill>
            <a:schemeClr val="bg1">
              <a:lumMod val="85000"/>
            </a:schemeClr>
          </a:solidFill>
        </p:spPr>
        <p:txBody>
          <a:bodyPr wrap="square" rtlCol="0">
            <a:spAutoFit/>
          </a:bodyPr>
          <a:lstStyle/>
          <a:p>
            <a:r>
              <a:rPr lang="en-US" sz="1600" dirty="0"/>
              <a:t>This gap is further increased by remaining Convention costs and Capitol expenses (ERP, eighth floor renovation) </a:t>
            </a:r>
            <a:r>
              <a:rPr lang="en-US" dirty="0"/>
              <a:t> </a:t>
            </a:r>
          </a:p>
        </p:txBody>
      </p:sp>
      <p:sp>
        <p:nvSpPr>
          <p:cNvPr id="125" name="TextBox 1">
            <a:extLst>
              <a:ext uri="{FF2B5EF4-FFF2-40B4-BE49-F238E27FC236}">
                <a16:creationId xmlns:a16="http://schemas.microsoft.com/office/drawing/2014/main" id="{A5C552AD-A6B5-4213-AC8F-827498B16899}"/>
              </a:ext>
            </a:extLst>
          </p:cNvPr>
          <p:cNvSpPr txBox="1"/>
          <p:nvPr/>
        </p:nvSpPr>
        <p:spPr>
          <a:xfrm>
            <a:off x="6380243" y="4238673"/>
            <a:ext cx="659644" cy="3693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rgbClr val="002060"/>
                </a:solidFill>
              </a:rPr>
              <a:t>April</a:t>
            </a:r>
          </a:p>
          <a:p>
            <a:r>
              <a:rPr lang="en-US" dirty="0">
                <a:solidFill>
                  <a:srgbClr val="002060"/>
                </a:solidFill>
              </a:rPr>
              <a:t>Lit Sales</a:t>
            </a:r>
          </a:p>
        </p:txBody>
      </p:sp>
      <p:sp>
        <p:nvSpPr>
          <p:cNvPr id="124" name="TextBox 1">
            <a:extLst>
              <a:ext uri="{FF2B5EF4-FFF2-40B4-BE49-F238E27FC236}">
                <a16:creationId xmlns:a16="http://schemas.microsoft.com/office/drawing/2014/main" id="{2179E1FF-0DAC-403B-A802-33FCFB0C6DF1}"/>
              </a:ext>
            </a:extLst>
          </p:cNvPr>
          <p:cNvSpPr txBox="1"/>
          <p:nvPr/>
        </p:nvSpPr>
        <p:spPr>
          <a:xfrm>
            <a:off x="6380243" y="4699355"/>
            <a:ext cx="659644" cy="26471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rgbClr val="002060"/>
                </a:solidFill>
              </a:rPr>
              <a:t>April</a:t>
            </a:r>
          </a:p>
          <a:p>
            <a:r>
              <a:rPr lang="en-US" dirty="0">
                <a:solidFill>
                  <a:srgbClr val="002060"/>
                </a:solidFill>
              </a:rPr>
              <a:t>Contributions</a:t>
            </a:r>
          </a:p>
        </p:txBody>
      </p:sp>
      <p:sp>
        <p:nvSpPr>
          <p:cNvPr id="114" name="TextBox 1">
            <a:extLst>
              <a:ext uri="{FF2B5EF4-FFF2-40B4-BE49-F238E27FC236}">
                <a16:creationId xmlns:a16="http://schemas.microsoft.com/office/drawing/2014/main" id="{7F57BA31-5810-446C-A3FD-58FA01772A7C}"/>
              </a:ext>
            </a:extLst>
          </p:cNvPr>
          <p:cNvSpPr txBox="1"/>
          <p:nvPr/>
        </p:nvSpPr>
        <p:spPr>
          <a:xfrm>
            <a:off x="5792395" y="4091153"/>
            <a:ext cx="659644" cy="26471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2060"/>
                </a:solidFill>
              </a:rPr>
              <a:t>$680 K</a:t>
            </a:r>
          </a:p>
        </p:txBody>
      </p:sp>
      <p:sp>
        <p:nvSpPr>
          <p:cNvPr id="132" name="TextBox 131">
            <a:extLst>
              <a:ext uri="{FF2B5EF4-FFF2-40B4-BE49-F238E27FC236}">
                <a16:creationId xmlns:a16="http://schemas.microsoft.com/office/drawing/2014/main" id="{ADCBCE1F-504E-45AC-A527-4C37F7D2A0EA}"/>
              </a:ext>
            </a:extLst>
          </p:cNvPr>
          <p:cNvSpPr txBox="1"/>
          <p:nvPr/>
        </p:nvSpPr>
        <p:spPr>
          <a:xfrm>
            <a:off x="8159189" y="2444169"/>
            <a:ext cx="3193151" cy="1077218"/>
          </a:xfrm>
          <a:prstGeom prst="rect">
            <a:avLst/>
          </a:prstGeom>
          <a:solidFill>
            <a:srgbClr val="D6D6D6"/>
          </a:solidFill>
        </p:spPr>
        <p:txBody>
          <a:bodyPr wrap="square" rtlCol="0">
            <a:spAutoFit/>
          </a:bodyPr>
          <a:lstStyle/>
          <a:p>
            <a:pPr lvl="0"/>
            <a:r>
              <a:rPr lang="en-US" sz="1600" dirty="0">
                <a:solidFill>
                  <a:prstClr val="black"/>
                </a:solidFill>
              </a:rPr>
              <a:t>Gap of ~$700K expected for the next 3 to 4 months without a significant call out to the fellowship for contributions</a:t>
            </a:r>
          </a:p>
        </p:txBody>
      </p:sp>
    </p:spTree>
    <p:extLst>
      <p:ext uri="{BB962C8B-B14F-4D97-AF65-F5344CB8AC3E}">
        <p14:creationId xmlns:p14="http://schemas.microsoft.com/office/powerpoint/2010/main" val="128312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7367492-94F9-4740-AF3D-635F04FDDABE}"/>
              </a:ext>
            </a:extLst>
          </p:cNvPr>
          <p:cNvSpPr/>
          <p:nvPr/>
        </p:nvSpPr>
        <p:spPr>
          <a:xfrm>
            <a:off x="594606" y="2571953"/>
            <a:ext cx="3866320" cy="2751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A367C56-1148-48AB-B10E-31F82A90A472}"/>
              </a:ext>
            </a:extLst>
          </p:cNvPr>
          <p:cNvSpPr/>
          <p:nvPr/>
        </p:nvSpPr>
        <p:spPr>
          <a:xfrm>
            <a:off x="4549591" y="2571953"/>
            <a:ext cx="7023356" cy="2751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15967B-EBBE-45E0-B63B-998FAB278F36}"/>
              </a:ext>
            </a:extLst>
          </p:cNvPr>
          <p:cNvSpPr>
            <a:spLocks noGrp="1"/>
          </p:cNvSpPr>
          <p:nvPr>
            <p:ph type="title"/>
          </p:nvPr>
        </p:nvSpPr>
        <p:spPr>
          <a:xfrm>
            <a:off x="838200" y="-66606"/>
            <a:ext cx="10515600" cy="1325563"/>
          </a:xfrm>
        </p:spPr>
        <p:txBody>
          <a:bodyPr/>
          <a:lstStyle/>
          <a:p>
            <a:r>
              <a:rPr lang="en-US" sz="3600" b="1" dirty="0">
                <a:solidFill>
                  <a:srgbClr val="4F81BD">
                    <a:lumMod val="75000"/>
                  </a:srgbClr>
                </a:solidFill>
                <a:latin typeface="Calibri"/>
              </a:rPr>
              <a:t>August 2020 Update COVID-19 Financial Impact</a:t>
            </a:r>
            <a:endParaRPr lang="en-US" b="1" dirty="0"/>
          </a:p>
        </p:txBody>
      </p:sp>
      <p:sp>
        <p:nvSpPr>
          <p:cNvPr id="5" name="TextBox 4">
            <a:extLst>
              <a:ext uri="{FF2B5EF4-FFF2-40B4-BE49-F238E27FC236}">
                <a16:creationId xmlns:a16="http://schemas.microsoft.com/office/drawing/2014/main" id="{AD344C27-3693-46E0-9F46-72ABA6CCB481}"/>
              </a:ext>
            </a:extLst>
          </p:cNvPr>
          <p:cNvSpPr txBox="1"/>
          <p:nvPr/>
        </p:nvSpPr>
        <p:spPr>
          <a:xfrm>
            <a:off x="838199" y="773938"/>
            <a:ext cx="10734747" cy="830997"/>
          </a:xfrm>
          <a:prstGeom prst="rect">
            <a:avLst/>
          </a:prstGeom>
          <a:noFill/>
        </p:spPr>
        <p:txBody>
          <a:bodyPr wrap="square" rtlCol="0">
            <a:spAutoFit/>
          </a:bodyPr>
          <a:lstStyle/>
          <a:p>
            <a:r>
              <a:rPr lang="en-US" sz="2400" cap="all" dirty="0">
                <a:solidFill>
                  <a:schemeClr val="tx1">
                    <a:lumMod val="50000"/>
                    <a:lumOff val="50000"/>
                  </a:schemeClr>
                </a:solidFill>
              </a:rPr>
              <a:t>Working together- INCREASED Membership contributions and cutting costs are reducing the gap caused by a sharp decrease in literature sales </a:t>
            </a:r>
          </a:p>
        </p:txBody>
      </p:sp>
      <p:sp>
        <p:nvSpPr>
          <p:cNvPr id="26" name="Rectangle 25">
            <a:extLst>
              <a:ext uri="{FF2B5EF4-FFF2-40B4-BE49-F238E27FC236}">
                <a16:creationId xmlns:a16="http://schemas.microsoft.com/office/drawing/2014/main" id="{D979F4B4-9F57-4AA1-A005-80F2998D94F8}"/>
              </a:ext>
            </a:extLst>
          </p:cNvPr>
          <p:cNvSpPr/>
          <p:nvPr/>
        </p:nvSpPr>
        <p:spPr>
          <a:xfrm>
            <a:off x="308225" y="6229340"/>
            <a:ext cx="11620072" cy="110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AE7AC2F-2C40-4E03-834E-8F50B39D1FEE}"/>
              </a:ext>
            </a:extLst>
          </p:cNvPr>
          <p:cNvSpPr txBox="1"/>
          <p:nvPr/>
        </p:nvSpPr>
        <p:spPr>
          <a:xfrm>
            <a:off x="429290" y="5537059"/>
            <a:ext cx="3937902" cy="369332"/>
          </a:xfrm>
          <a:prstGeom prst="rect">
            <a:avLst/>
          </a:prstGeom>
          <a:noFill/>
        </p:spPr>
        <p:txBody>
          <a:bodyPr wrap="square">
            <a:spAutoFit/>
          </a:bodyPr>
          <a:lstStyle/>
          <a:p>
            <a:pPr algn="ctr"/>
            <a:r>
              <a:rPr lang="en-US" dirty="0">
                <a:solidFill>
                  <a:schemeClr val="accent1">
                    <a:lumMod val="75000"/>
                  </a:schemeClr>
                </a:solidFill>
              </a:rPr>
              <a:t>New budget cuts costs by $3MM</a:t>
            </a:r>
          </a:p>
        </p:txBody>
      </p:sp>
      <p:sp>
        <p:nvSpPr>
          <p:cNvPr id="32" name="TextBox 31">
            <a:extLst>
              <a:ext uri="{FF2B5EF4-FFF2-40B4-BE49-F238E27FC236}">
                <a16:creationId xmlns:a16="http://schemas.microsoft.com/office/drawing/2014/main" id="{F99824D1-BB02-4412-9B22-F11862F480FE}"/>
              </a:ext>
            </a:extLst>
          </p:cNvPr>
          <p:cNvSpPr txBox="1"/>
          <p:nvPr/>
        </p:nvSpPr>
        <p:spPr>
          <a:xfrm>
            <a:off x="4424917" y="5537059"/>
            <a:ext cx="7023356" cy="646331"/>
          </a:xfrm>
          <a:prstGeom prst="rect">
            <a:avLst/>
          </a:prstGeom>
          <a:noFill/>
        </p:spPr>
        <p:txBody>
          <a:bodyPr wrap="square">
            <a:spAutoFit/>
          </a:bodyPr>
          <a:lstStyle/>
          <a:p>
            <a:pPr algn="ctr"/>
            <a:r>
              <a:rPr lang="en-US" dirty="0">
                <a:solidFill>
                  <a:schemeClr val="accent1">
                    <a:lumMod val="75000"/>
                  </a:schemeClr>
                </a:solidFill>
              </a:rPr>
              <a:t>Membership stepping up in the contributions nearly doubling the </a:t>
            </a:r>
          </a:p>
          <a:p>
            <a:pPr algn="ctr"/>
            <a:r>
              <a:rPr lang="en-US" dirty="0">
                <a:solidFill>
                  <a:schemeClr val="accent1">
                    <a:lumMod val="75000"/>
                  </a:schemeClr>
                </a:solidFill>
              </a:rPr>
              <a:t>average of $670k per month before the pandemic - Please keep it up!</a:t>
            </a:r>
          </a:p>
        </p:txBody>
      </p:sp>
      <p:sp>
        <p:nvSpPr>
          <p:cNvPr id="8" name="TextBox 7">
            <a:extLst>
              <a:ext uri="{FF2B5EF4-FFF2-40B4-BE49-F238E27FC236}">
                <a16:creationId xmlns:a16="http://schemas.microsoft.com/office/drawing/2014/main" id="{2FFB3D03-6291-41EF-80E7-3425749AC83A}"/>
              </a:ext>
            </a:extLst>
          </p:cNvPr>
          <p:cNvSpPr txBox="1"/>
          <p:nvPr/>
        </p:nvSpPr>
        <p:spPr>
          <a:xfrm>
            <a:off x="5198026" y="2803027"/>
            <a:ext cx="4168129" cy="253916"/>
          </a:xfrm>
          <a:prstGeom prst="rect">
            <a:avLst/>
          </a:prstGeom>
          <a:noFill/>
        </p:spPr>
        <p:txBody>
          <a:bodyPr wrap="none" rtlCol="0">
            <a:spAutoFit/>
          </a:bodyPr>
          <a:lstStyle/>
          <a:p>
            <a:r>
              <a:rPr lang="en-US" sz="1050" dirty="0" err="1">
                <a:solidFill>
                  <a:schemeClr val="tx1">
                    <a:lumMod val="50000"/>
                    <a:lumOff val="50000"/>
                  </a:schemeClr>
                </a:solidFill>
              </a:rPr>
              <a:t>Orig</a:t>
            </a:r>
            <a:r>
              <a:rPr lang="en-US" sz="1050" dirty="0">
                <a:solidFill>
                  <a:schemeClr val="tx1">
                    <a:lumMod val="50000"/>
                    <a:lumOff val="50000"/>
                  </a:schemeClr>
                </a:solidFill>
              </a:rPr>
              <a:t> 2020 budget monthly average cost to run the General Service Office</a:t>
            </a:r>
          </a:p>
        </p:txBody>
      </p:sp>
      <p:sp>
        <p:nvSpPr>
          <p:cNvPr id="36" name="TextBox 35">
            <a:extLst>
              <a:ext uri="{FF2B5EF4-FFF2-40B4-BE49-F238E27FC236}">
                <a16:creationId xmlns:a16="http://schemas.microsoft.com/office/drawing/2014/main" id="{B892E5E9-E415-42BC-9C24-3FA390DD7902}"/>
              </a:ext>
            </a:extLst>
          </p:cNvPr>
          <p:cNvSpPr txBox="1"/>
          <p:nvPr/>
        </p:nvSpPr>
        <p:spPr>
          <a:xfrm>
            <a:off x="5198026" y="3220691"/>
            <a:ext cx="1386918" cy="253916"/>
          </a:xfrm>
          <a:prstGeom prst="rect">
            <a:avLst/>
          </a:prstGeom>
          <a:noFill/>
        </p:spPr>
        <p:txBody>
          <a:bodyPr wrap="none" rtlCol="0">
            <a:spAutoFit/>
          </a:bodyPr>
          <a:lstStyle/>
          <a:p>
            <a:r>
              <a:rPr lang="en-US" sz="1050" dirty="0">
                <a:solidFill>
                  <a:schemeClr val="accent2"/>
                </a:solidFill>
              </a:rPr>
              <a:t>Updated Budget 2020</a:t>
            </a:r>
          </a:p>
        </p:txBody>
      </p:sp>
      <p:sp>
        <p:nvSpPr>
          <p:cNvPr id="9" name="TextBox 8">
            <a:extLst>
              <a:ext uri="{FF2B5EF4-FFF2-40B4-BE49-F238E27FC236}">
                <a16:creationId xmlns:a16="http://schemas.microsoft.com/office/drawing/2014/main" id="{C477A010-4612-45D7-A126-0D32CBD2F954}"/>
              </a:ext>
            </a:extLst>
          </p:cNvPr>
          <p:cNvSpPr txBox="1"/>
          <p:nvPr/>
        </p:nvSpPr>
        <p:spPr>
          <a:xfrm>
            <a:off x="693192" y="1892605"/>
            <a:ext cx="3669146" cy="707886"/>
          </a:xfrm>
          <a:prstGeom prst="rect">
            <a:avLst/>
          </a:prstGeom>
          <a:noFill/>
        </p:spPr>
        <p:txBody>
          <a:bodyPr wrap="none" rtlCol="0">
            <a:spAutoFit/>
          </a:bodyPr>
          <a:lstStyle/>
          <a:p>
            <a:pPr algn="ctr"/>
            <a:r>
              <a:rPr lang="en-US" sz="2000" dirty="0">
                <a:solidFill>
                  <a:schemeClr val="tx1">
                    <a:lumMod val="50000"/>
                    <a:lumOff val="50000"/>
                  </a:schemeClr>
                </a:solidFill>
              </a:rPr>
              <a:t>Your General Service Office</a:t>
            </a:r>
          </a:p>
          <a:p>
            <a:pPr algn="ctr"/>
            <a:r>
              <a:rPr lang="en-US" sz="2000" dirty="0">
                <a:solidFill>
                  <a:schemeClr val="tx1">
                    <a:lumMod val="50000"/>
                    <a:lumOff val="50000"/>
                  </a:schemeClr>
                </a:solidFill>
              </a:rPr>
              <a:t>Budget Updates Due to COVID-19</a:t>
            </a:r>
          </a:p>
        </p:txBody>
      </p:sp>
      <p:sp>
        <p:nvSpPr>
          <p:cNvPr id="38" name="TextBox 37">
            <a:extLst>
              <a:ext uri="{FF2B5EF4-FFF2-40B4-BE49-F238E27FC236}">
                <a16:creationId xmlns:a16="http://schemas.microsoft.com/office/drawing/2014/main" id="{FD1944E1-86E2-469A-A9E5-345F821487A8}"/>
              </a:ext>
            </a:extLst>
          </p:cNvPr>
          <p:cNvSpPr txBox="1"/>
          <p:nvPr/>
        </p:nvSpPr>
        <p:spPr>
          <a:xfrm>
            <a:off x="5630941" y="2046493"/>
            <a:ext cx="4848315" cy="400110"/>
          </a:xfrm>
          <a:prstGeom prst="rect">
            <a:avLst/>
          </a:prstGeom>
          <a:noFill/>
        </p:spPr>
        <p:txBody>
          <a:bodyPr wrap="none" rtlCol="0">
            <a:spAutoFit/>
          </a:bodyPr>
          <a:lstStyle/>
          <a:p>
            <a:r>
              <a:rPr lang="en-US" sz="2000" dirty="0">
                <a:solidFill>
                  <a:schemeClr val="tx1">
                    <a:lumMod val="50000"/>
                    <a:lumOff val="50000"/>
                  </a:schemeClr>
                </a:solidFill>
              </a:rPr>
              <a:t>Monthly Income vs. Monthly Budgeted Costs</a:t>
            </a:r>
          </a:p>
        </p:txBody>
      </p:sp>
      <p:sp>
        <p:nvSpPr>
          <p:cNvPr id="4" name="TextBox 3">
            <a:extLst>
              <a:ext uri="{FF2B5EF4-FFF2-40B4-BE49-F238E27FC236}">
                <a16:creationId xmlns:a16="http://schemas.microsoft.com/office/drawing/2014/main" id="{221E4581-6612-4A5F-9905-9E8A96B28679}"/>
              </a:ext>
            </a:extLst>
          </p:cNvPr>
          <p:cNvSpPr txBox="1"/>
          <p:nvPr/>
        </p:nvSpPr>
        <p:spPr>
          <a:xfrm>
            <a:off x="10602678" y="3056943"/>
            <a:ext cx="791948" cy="461665"/>
          </a:xfrm>
          <a:prstGeom prst="rect">
            <a:avLst/>
          </a:prstGeom>
          <a:noFill/>
        </p:spPr>
        <p:txBody>
          <a:bodyPr wrap="none" rtlCol="0">
            <a:spAutoFit/>
          </a:bodyPr>
          <a:lstStyle/>
          <a:p>
            <a:pPr algn="ctr"/>
            <a:r>
              <a:rPr lang="en-US" sz="1200" dirty="0">
                <a:solidFill>
                  <a:schemeClr val="accent1">
                    <a:lumMod val="60000"/>
                    <a:lumOff val="40000"/>
                  </a:schemeClr>
                </a:solidFill>
              </a:rPr>
              <a:t>Literature</a:t>
            </a:r>
          </a:p>
          <a:p>
            <a:pPr algn="ctr"/>
            <a:r>
              <a:rPr lang="en-US" sz="1200" dirty="0">
                <a:solidFill>
                  <a:schemeClr val="accent1">
                    <a:lumMod val="60000"/>
                    <a:lumOff val="40000"/>
                  </a:schemeClr>
                </a:solidFill>
              </a:rPr>
              <a:t>Sales</a:t>
            </a:r>
          </a:p>
        </p:txBody>
      </p:sp>
      <p:sp>
        <p:nvSpPr>
          <p:cNvPr id="17" name="TextBox 16">
            <a:extLst>
              <a:ext uri="{FF2B5EF4-FFF2-40B4-BE49-F238E27FC236}">
                <a16:creationId xmlns:a16="http://schemas.microsoft.com/office/drawing/2014/main" id="{426E84AB-30E2-49A4-9F57-D88705B1FB4D}"/>
              </a:ext>
            </a:extLst>
          </p:cNvPr>
          <p:cNvSpPr txBox="1"/>
          <p:nvPr/>
        </p:nvSpPr>
        <p:spPr>
          <a:xfrm>
            <a:off x="10602678" y="3943627"/>
            <a:ext cx="1036053" cy="276999"/>
          </a:xfrm>
          <a:prstGeom prst="rect">
            <a:avLst/>
          </a:prstGeom>
          <a:noFill/>
        </p:spPr>
        <p:txBody>
          <a:bodyPr wrap="none" rtlCol="0">
            <a:spAutoFit/>
          </a:bodyPr>
          <a:lstStyle/>
          <a:p>
            <a:pPr algn="ctr"/>
            <a:r>
              <a:rPr lang="en-US" sz="1200" dirty="0">
                <a:solidFill>
                  <a:srgbClr val="002060"/>
                </a:solidFill>
              </a:rPr>
              <a:t>Contributions</a:t>
            </a:r>
          </a:p>
        </p:txBody>
      </p:sp>
      <p:graphicFrame>
        <p:nvGraphicFramePr>
          <p:cNvPr id="7" name="Chart 6">
            <a:extLst>
              <a:ext uri="{FF2B5EF4-FFF2-40B4-BE49-F238E27FC236}">
                <a16:creationId xmlns:a16="http://schemas.microsoft.com/office/drawing/2014/main" id="{38A23A52-5F2E-4A6A-B0EA-C0F64C59A1AB}"/>
              </a:ext>
            </a:extLst>
          </p:cNvPr>
          <p:cNvGraphicFramePr>
            <a:graphicFrameLocks/>
          </p:cNvGraphicFramePr>
          <p:nvPr>
            <p:extLst>
              <p:ext uri="{D42A27DB-BD31-4B8C-83A1-F6EECF244321}">
                <p14:modId xmlns:p14="http://schemas.microsoft.com/office/powerpoint/2010/main" val="1781593021"/>
              </p:ext>
            </p:extLst>
          </p:nvPr>
        </p:nvGraphicFramePr>
        <p:xfrm>
          <a:off x="443701" y="2655651"/>
          <a:ext cx="4168129" cy="2606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509527F-C023-4201-B3F7-0E6E50C0C4D0}"/>
              </a:ext>
            </a:extLst>
          </p:cNvPr>
          <p:cNvGraphicFramePr>
            <a:graphicFrameLocks/>
          </p:cNvGraphicFramePr>
          <p:nvPr>
            <p:extLst>
              <p:ext uri="{D42A27DB-BD31-4B8C-83A1-F6EECF244321}">
                <p14:modId xmlns:p14="http://schemas.microsoft.com/office/powerpoint/2010/main" val="1699098307"/>
              </p:ext>
            </p:extLst>
          </p:nvPr>
        </p:nvGraphicFramePr>
        <p:xfrm>
          <a:off x="4566343" y="2451395"/>
          <a:ext cx="6575793" cy="25486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883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967B-EBBE-45E0-B63B-998FAB278F36}"/>
              </a:ext>
            </a:extLst>
          </p:cNvPr>
          <p:cNvSpPr>
            <a:spLocks noGrp="1"/>
          </p:cNvSpPr>
          <p:nvPr>
            <p:ph type="title"/>
          </p:nvPr>
        </p:nvSpPr>
        <p:spPr/>
        <p:txBody>
          <a:bodyPr/>
          <a:lstStyle/>
          <a:p>
            <a:r>
              <a:rPr lang="en-US" sz="3600" b="1" dirty="0">
                <a:solidFill>
                  <a:srgbClr val="4F81BD">
                    <a:lumMod val="75000"/>
                  </a:srgbClr>
                </a:solidFill>
                <a:latin typeface="Calibri"/>
              </a:rPr>
              <a:t>2020 Update COVID-19 Impact</a:t>
            </a:r>
            <a:endParaRPr lang="en-US" b="1" dirty="0"/>
          </a:p>
        </p:txBody>
      </p:sp>
      <p:sp>
        <p:nvSpPr>
          <p:cNvPr id="5" name="TextBox 4">
            <a:extLst>
              <a:ext uri="{FF2B5EF4-FFF2-40B4-BE49-F238E27FC236}">
                <a16:creationId xmlns:a16="http://schemas.microsoft.com/office/drawing/2014/main" id="{58C95421-9C6E-47A5-8E10-F14CE948395A}"/>
              </a:ext>
            </a:extLst>
          </p:cNvPr>
          <p:cNvSpPr txBox="1"/>
          <p:nvPr/>
        </p:nvSpPr>
        <p:spPr>
          <a:xfrm>
            <a:off x="381000" y="1175971"/>
            <a:ext cx="11430000" cy="461665"/>
          </a:xfrm>
          <a:prstGeom prst="rect">
            <a:avLst/>
          </a:prstGeom>
          <a:noFill/>
        </p:spPr>
        <p:txBody>
          <a:bodyPr wrap="square" rtlCol="0">
            <a:spAutoFit/>
          </a:bodyPr>
          <a:lstStyle/>
          <a:p>
            <a:pPr algn="ctr"/>
            <a:r>
              <a:rPr lang="en-US" sz="2400" cap="all" dirty="0">
                <a:solidFill>
                  <a:schemeClr val="tx1">
                    <a:lumMod val="50000"/>
                    <a:lumOff val="50000"/>
                  </a:schemeClr>
                </a:solidFill>
              </a:rPr>
              <a:t>The plan ahead – helping the membership to be self supporting</a:t>
            </a:r>
          </a:p>
        </p:txBody>
      </p:sp>
      <p:graphicFrame>
        <p:nvGraphicFramePr>
          <p:cNvPr id="4" name="Table 3">
            <a:extLst>
              <a:ext uri="{FF2B5EF4-FFF2-40B4-BE49-F238E27FC236}">
                <a16:creationId xmlns:a16="http://schemas.microsoft.com/office/drawing/2014/main" id="{579474D0-0D79-4872-A476-9C34EF29044D}"/>
              </a:ext>
            </a:extLst>
          </p:cNvPr>
          <p:cNvGraphicFramePr>
            <a:graphicFrameLocks noGrp="1"/>
          </p:cNvGraphicFramePr>
          <p:nvPr>
            <p:extLst>
              <p:ext uri="{D42A27DB-BD31-4B8C-83A1-F6EECF244321}">
                <p14:modId xmlns:p14="http://schemas.microsoft.com/office/powerpoint/2010/main" val="1134542353"/>
              </p:ext>
            </p:extLst>
          </p:nvPr>
        </p:nvGraphicFramePr>
        <p:xfrm>
          <a:off x="838200" y="3428404"/>
          <a:ext cx="10515600" cy="2011680"/>
        </p:xfrm>
        <a:graphic>
          <a:graphicData uri="http://schemas.openxmlformats.org/drawingml/2006/table">
            <a:tbl>
              <a:tblPr firstRow="1" bandRow="1">
                <a:effectLst/>
                <a:tableStyleId>{5C22544A-7EE6-4342-B048-85BDC9FD1C3A}</a:tableStyleId>
              </a:tblPr>
              <a:tblGrid>
                <a:gridCol w="2628900">
                  <a:extLst>
                    <a:ext uri="{9D8B030D-6E8A-4147-A177-3AD203B41FA5}">
                      <a16:colId xmlns:a16="http://schemas.microsoft.com/office/drawing/2014/main" val="3496531165"/>
                    </a:ext>
                  </a:extLst>
                </a:gridCol>
                <a:gridCol w="2628900">
                  <a:extLst>
                    <a:ext uri="{9D8B030D-6E8A-4147-A177-3AD203B41FA5}">
                      <a16:colId xmlns:a16="http://schemas.microsoft.com/office/drawing/2014/main" val="3491020838"/>
                    </a:ext>
                  </a:extLst>
                </a:gridCol>
                <a:gridCol w="2628900">
                  <a:extLst>
                    <a:ext uri="{9D8B030D-6E8A-4147-A177-3AD203B41FA5}">
                      <a16:colId xmlns:a16="http://schemas.microsoft.com/office/drawing/2014/main" val="2250224052"/>
                    </a:ext>
                  </a:extLst>
                </a:gridCol>
                <a:gridCol w="2628900">
                  <a:extLst>
                    <a:ext uri="{9D8B030D-6E8A-4147-A177-3AD203B41FA5}">
                      <a16:colId xmlns:a16="http://schemas.microsoft.com/office/drawing/2014/main" val="3606802991"/>
                    </a:ext>
                  </a:extLst>
                </a:gridCol>
              </a:tblGrid>
              <a:tr h="1999939">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2000" b="0" dirty="0">
                          <a:solidFill>
                            <a:schemeClr val="tx1"/>
                          </a:solidFill>
                        </a:rPr>
                        <a:t>Getting you the facts here and now</a:t>
                      </a:r>
                    </a:p>
                  </a:txBody>
                  <a:tcPr marL="182880" marR="182880">
                    <a:lnL w="12700" cmpd="sng">
                      <a:noFill/>
                    </a:lnL>
                    <a:lnR w="9525" cap="flat" cmpd="sng" algn="ctr">
                      <a:solidFill>
                        <a:srgbClr val="E6E6E6">
                          <a:lumMod val="90000"/>
                        </a:srgb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spcBef>
                          <a:spcPts val="600"/>
                        </a:spcBef>
                      </a:pPr>
                      <a:r>
                        <a:rPr lang="en-US" sz="2000" b="0" dirty="0">
                          <a:solidFill>
                            <a:schemeClr val="tx1"/>
                          </a:solidFill>
                        </a:rPr>
                        <a:t>Adding more channels for receiving contributions</a:t>
                      </a:r>
                    </a:p>
                    <a:p>
                      <a:pPr marL="161925" indent="-161925" algn="ctr">
                        <a:spcBef>
                          <a:spcPts val="600"/>
                        </a:spcBef>
                        <a:buFont typeface="Arial" panose="020B0604020202020204" pitchFamily="34" charset="0"/>
                        <a:buChar char="•"/>
                      </a:pPr>
                      <a:r>
                        <a:rPr lang="en-US" sz="1800" b="0" dirty="0">
                          <a:solidFill>
                            <a:schemeClr val="tx1"/>
                          </a:solidFill>
                        </a:rPr>
                        <a:t>PayPal</a:t>
                      </a:r>
                    </a:p>
                    <a:p>
                      <a:pPr marL="161925" indent="-161925" algn="ctr">
                        <a:spcBef>
                          <a:spcPts val="600"/>
                        </a:spcBef>
                        <a:buFont typeface="Arial" panose="020B0604020202020204" pitchFamily="34" charset="0"/>
                        <a:buChar char="•"/>
                      </a:pPr>
                      <a:r>
                        <a:rPr lang="en-US" sz="1800" b="0" strike="sngStrike" dirty="0">
                          <a:solidFill>
                            <a:schemeClr val="tx1"/>
                          </a:solidFill>
                        </a:rPr>
                        <a:t>Venmo </a:t>
                      </a:r>
                    </a:p>
                  </a:txBody>
                  <a:tcPr marL="182880" marR="182880">
                    <a:lnL w="9525" cap="flat" cmpd="sng" algn="ctr">
                      <a:solidFill>
                        <a:srgbClr val="E6E6E6">
                          <a:lumMod val="90000"/>
                        </a:srgbClr>
                      </a:solidFill>
                      <a:prstDash val="solid"/>
                      <a:round/>
                      <a:headEnd type="none" w="med" len="med"/>
                      <a:tailEnd type="none" w="med" len="med"/>
                    </a:lnL>
                    <a:lnR w="9525" cap="flat" cmpd="sng" algn="ctr">
                      <a:solidFill>
                        <a:srgbClr val="E6E6E6">
                          <a:lumMod val="90000"/>
                        </a:srgb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spcBef>
                          <a:spcPts val="600"/>
                        </a:spcBef>
                      </a:pPr>
                      <a:r>
                        <a:rPr lang="en-US" sz="2000" b="0" dirty="0">
                          <a:solidFill>
                            <a:schemeClr val="tx1"/>
                          </a:solidFill>
                        </a:rPr>
                        <a:t>Releasing a video to be played in online meetings with this information</a:t>
                      </a:r>
                    </a:p>
                  </a:txBody>
                  <a:tcPr marL="182880">
                    <a:lnL w="9525" cap="flat" cmpd="sng" algn="ctr">
                      <a:solidFill>
                        <a:srgbClr val="E6E6E6">
                          <a:lumMod val="90000"/>
                        </a:srgbClr>
                      </a:solidFill>
                      <a:prstDash val="solid"/>
                      <a:round/>
                      <a:headEnd type="none" w="med" len="med"/>
                      <a:tailEnd type="none" w="med" len="med"/>
                    </a:lnL>
                    <a:lnR w="9525" cap="flat" cmpd="sng" algn="ctr">
                      <a:solidFill>
                        <a:srgbClr val="E6E6E6">
                          <a:lumMod val="90000"/>
                        </a:srgb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Regular updates from your general service office keeping you informed of the progress</a:t>
                      </a:r>
                    </a:p>
                  </a:txBody>
                  <a:tcPr marL="182880" marR="182880">
                    <a:lnL w="9525" cap="flat" cmpd="sng" algn="ctr">
                      <a:solidFill>
                        <a:srgbClr val="E6E6E6">
                          <a:lumMod val="90000"/>
                        </a:srgbClr>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0282433"/>
                  </a:ext>
                </a:extLst>
              </a:tr>
            </a:tbl>
          </a:graphicData>
        </a:graphic>
      </p:graphicFrame>
      <p:grpSp>
        <p:nvGrpSpPr>
          <p:cNvPr id="18" name="Group 17">
            <a:extLst>
              <a:ext uri="{FF2B5EF4-FFF2-40B4-BE49-F238E27FC236}">
                <a16:creationId xmlns:a16="http://schemas.microsoft.com/office/drawing/2014/main" id="{68456AF4-9618-4471-9CA1-1359AFB2403F}"/>
              </a:ext>
            </a:extLst>
          </p:cNvPr>
          <p:cNvGrpSpPr/>
          <p:nvPr/>
        </p:nvGrpSpPr>
        <p:grpSpPr>
          <a:xfrm>
            <a:off x="1752601" y="2263177"/>
            <a:ext cx="929148" cy="929148"/>
            <a:chOff x="1752601" y="2263177"/>
            <a:chExt cx="929148" cy="929148"/>
          </a:xfrm>
        </p:grpSpPr>
        <p:sp>
          <p:nvSpPr>
            <p:cNvPr id="8" name="Flowchart: Connector 7">
              <a:extLst>
                <a:ext uri="{FF2B5EF4-FFF2-40B4-BE49-F238E27FC236}">
                  <a16:creationId xmlns:a16="http://schemas.microsoft.com/office/drawing/2014/main" id="{B9D7DE9D-F489-4E4D-8ADB-2670A7640B34}"/>
                </a:ext>
              </a:extLst>
            </p:cNvPr>
            <p:cNvSpPr/>
            <p:nvPr/>
          </p:nvSpPr>
          <p:spPr>
            <a:xfrm>
              <a:off x="1752601" y="2263177"/>
              <a:ext cx="929148" cy="929148"/>
            </a:xfrm>
            <a:prstGeom prst="flowChartConnector">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egaphone1">
              <a:extLst>
                <a:ext uri="{FF2B5EF4-FFF2-40B4-BE49-F238E27FC236}">
                  <a16:creationId xmlns:a16="http://schemas.microsoft.com/office/drawing/2014/main" id="{3BB15473-EB25-4D0E-BED5-5637301D32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5140" y="2327863"/>
              <a:ext cx="709155" cy="709155"/>
            </a:xfrm>
            <a:prstGeom prst="rect">
              <a:avLst/>
            </a:prstGeom>
          </p:spPr>
        </p:pic>
      </p:grpSp>
      <p:grpSp>
        <p:nvGrpSpPr>
          <p:cNvPr id="19" name="Group 18">
            <a:extLst>
              <a:ext uri="{FF2B5EF4-FFF2-40B4-BE49-F238E27FC236}">
                <a16:creationId xmlns:a16="http://schemas.microsoft.com/office/drawing/2014/main" id="{8A591014-5F19-4E06-9D0A-B4C9B8CD64C9}"/>
              </a:ext>
            </a:extLst>
          </p:cNvPr>
          <p:cNvGrpSpPr/>
          <p:nvPr/>
        </p:nvGrpSpPr>
        <p:grpSpPr>
          <a:xfrm>
            <a:off x="4424840" y="2263177"/>
            <a:ext cx="929148" cy="929148"/>
            <a:chOff x="4212772" y="2263177"/>
            <a:chExt cx="929148" cy="929148"/>
          </a:xfrm>
        </p:grpSpPr>
        <p:sp>
          <p:nvSpPr>
            <p:cNvPr id="9" name="Flowchart: Connector 8">
              <a:extLst>
                <a:ext uri="{FF2B5EF4-FFF2-40B4-BE49-F238E27FC236}">
                  <a16:creationId xmlns:a16="http://schemas.microsoft.com/office/drawing/2014/main" id="{96CB8353-ADA9-4ED2-BC08-89AB5FB409F0}"/>
                </a:ext>
              </a:extLst>
            </p:cNvPr>
            <p:cNvSpPr/>
            <p:nvPr/>
          </p:nvSpPr>
          <p:spPr>
            <a:xfrm>
              <a:off x="4212772" y="2263177"/>
              <a:ext cx="929148" cy="929148"/>
            </a:xfrm>
            <a:prstGeom prst="flowChartConnector">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Add">
              <a:extLst>
                <a:ext uri="{FF2B5EF4-FFF2-40B4-BE49-F238E27FC236}">
                  <a16:creationId xmlns:a16="http://schemas.microsoft.com/office/drawing/2014/main" id="{A74915F3-C9C5-4555-8D2F-FBF886D19C9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6944" y="2448482"/>
              <a:ext cx="618537" cy="618537"/>
            </a:xfrm>
            <a:prstGeom prst="rect">
              <a:avLst/>
            </a:prstGeom>
          </p:spPr>
        </p:pic>
      </p:grpSp>
      <p:grpSp>
        <p:nvGrpSpPr>
          <p:cNvPr id="20" name="Group 19">
            <a:extLst>
              <a:ext uri="{FF2B5EF4-FFF2-40B4-BE49-F238E27FC236}">
                <a16:creationId xmlns:a16="http://schemas.microsoft.com/office/drawing/2014/main" id="{AE2AA6ED-6452-47BB-B6EF-7639E59B9AF9}"/>
              </a:ext>
            </a:extLst>
          </p:cNvPr>
          <p:cNvGrpSpPr/>
          <p:nvPr/>
        </p:nvGrpSpPr>
        <p:grpSpPr>
          <a:xfrm>
            <a:off x="7097079" y="2263176"/>
            <a:ext cx="929148" cy="929148"/>
            <a:chOff x="6847115" y="2263176"/>
            <a:chExt cx="929148" cy="929148"/>
          </a:xfrm>
        </p:grpSpPr>
        <p:sp>
          <p:nvSpPr>
            <p:cNvPr id="10" name="Flowchart: Connector 9">
              <a:extLst>
                <a:ext uri="{FF2B5EF4-FFF2-40B4-BE49-F238E27FC236}">
                  <a16:creationId xmlns:a16="http://schemas.microsoft.com/office/drawing/2014/main" id="{8FA40EC3-FF2C-4179-929D-B051DB2E4156}"/>
                </a:ext>
              </a:extLst>
            </p:cNvPr>
            <p:cNvSpPr/>
            <p:nvPr/>
          </p:nvSpPr>
          <p:spPr>
            <a:xfrm>
              <a:off x="6847115" y="2263176"/>
              <a:ext cx="929148" cy="929148"/>
            </a:xfrm>
            <a:prstGeom prst="flowChartConnector">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Vlog">
              <a:extLst>
                <a:ext uri="{FF2B5EF4-FFF2-40B4-BE49-F238E27FC236}">
                  <a16:creationId xmlns:a16="http://schemas.microsoft.com/office/drawing/2014/main" id="{308F1A83-CD98-42B2-8B34-66A8EDA3F3C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54568" y="2373172"/>
              <a:ext cx="709155" cy="709155"/>
            </a:xfrm>
            <a:prstGeom prst="rect">
              <a:avLst/>
            </a:prstGeom>
          </p:spPr>
        </p:pic>
      </p:grpSp>
      <p:grpSp>
        <p:nvGrpSpPr>
          <p:cNvPr id="21" name="Group 20">
            <a:extLst>
              <a:ext uri="{FF2B5EF4-FFF2-40B4-BE49-F238E27FC236}">
                <a16:creationId xmlns:a16="http://schemas.microsoft.com/office/drawing/2014/main" id="{EDAF9232-3D96-47B2-A72A-BA56013906CD}"/>
              </a:ext>
            </a:extLst>
          </p:cNvPr>
          <p:cNvGrpSpPr/>
          <p:nvPr/>
        </p:nvGrpSpPr>
        <p:grpSpPr>
          <a:xfrm>
            <a:off x="9769317" y="2278680"/>
            <a:ext cx="929148" cy="929148"/>
            <a:chOff x="9769317" y="2278680"/>
            <a:chExt cx="929148" cy="929148"/>
          </a:xfrm>
        </p:grpSpPr>
        <p:sp>
          <p:nvSpPr>
            <p:cNvPr id="11" name="Flowchart: Connector 10">
              <a:extLst>
                <a:ext uri="{FF2B5EF4-FFF2-40B4-BE49-F238E27FC236}">
                  <a16:creationId xmlns:a16="http://schemas.microsoft.com/office/drawing/2014/main" id="{8604373E-CFB0-410B-A54A-57B1E112B223}"/>
                </a:ext>
              </a:extLst>
            </p:cNvPr>
            <p:cNvSpPr/>
            <p:nvPr/>
          </p:nvSpPr>
          <p:spPr>
            <a:xfrm>
              <a:off x="9769317" y="2278680"/>
              <a:ext cx="929148" cy="929148"/>
            </a:xfrm>
            <a:prstGeom prst="flowChartConnector">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Ringer">
              <a:extLst>
                <a:ext uri="{FF2B5EF4-FFF2-40B4-BE49-F238E27FC236}">
                  <a16:creationId xmlns:a16="http://schemas.microsoft.com/office/drawing/2014/main" id="{9869662D-E672-4CAA-A2E7-26A0E73C05C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78342" y="2373172"/>
              <a:ext cx="711098" cy="711098"/>
            </a:xfrm>
            <a:prstGeom prst="rect">
              <a:avLst/>
            </a:prstGeom>
          </p:spPr>
        </p:pic>
      </p:grpSp>
      <p:sp>
        <p:nvSpPr>
          <p:cNvPr id="3" name="TextBox 2"/>
          <p:cNvSpPr txBox="1"/>
          <p:nvPr/>
        </p:nvSpPr>
        <p:spPr>
          <a:xfrm>
            <a:off x="3460480" y="5660660"/>
            <a:ext cx="2895600" cy="646331"/>
          </a:xfrm>
          <a:prstGeom prst="rect">
            <a:avLst/>
          </a:prstGeom>
          <a:noFill/>
        </p:spPr>
        <p:txBody>
          <a:bodyPr wrap="square" rtlCol="0">
            <a:spAutoFit/>
          </a:bodyPr>
          <a:lstStyle/>
          <a:p>
            <a:r>
              <a:rPr lang="en-US" dirty="0">
                <a:solidFill>
                  <a:srgbClr val="FF0000"/>
                </a:solidFill>
              </a:rPr>
              <a:t>Could not add </a:t>
            </a:r>
            <a:r>
              <a:rPr lang="en-US" dirty="0" err="1">
                <a:solidFill>
                  <a:srgbClr val="FF0000"/>
                </a:solidFill>
              </a:rPr>
              <a:t>Venmo</a:t>
            </a:r>
            <a:r>
              <a:rPr lang="en-US" dirty="0">
                <a:solidFill>
                  <a:srgbClr val="FF0000"/>
                </a:solidFill>
              </a:rPr>
              <a:t> –    but we tried!</a:t>
            </a:r>
          </a:p>
        </p:txBody>
      </p:sp>
      <p:sp>
        <p:nvSpPr>
          <p:cNvPr id="6" name="TextBox 5"/>
          <p:cNvSpPr txBox="1"/>
          <p:nvPr/>
        </p:nvSpPr>
        <p:spPr>
          <a:xfrm>
            <a:off x="8839200" y="5440980"/>
            <a:ext cx="3109191" cy="1477328"/>
          </a:xfrm>
          <a:prstGeom prst="rect">
            <a:avLst/>
          </a:prstGeom>
          <a:noFill/>
        </p:spPr>
        <p:txBody>
          <a:bodyPr wrap="square" rtlCol="0">
            <a:spAutoFit/>
          </a:bodyPr>
          <a:lstStyle/>
          <a:p>
            <a:r>
              <a:rPr lang="en-US" dirty="0">
                <a:solidFill>
                  <a:srgbClr val="FF0000"/>
                </a:solidFill>
              </a:rPr>
              <a:t>Are you getting enough information?  Do we need to send more updates? Different Updates? Let us know!</a:t>
            </a:r>
          </a:p>
        </p:txBody>
      </p:sp>
    </p:spTree>
    <p:extLst>
      <p:ext uri="{BB962C8B-B14F-4D97-AF65-F5344CB8AC3E}">
        <p14:creationId xmlns:p14="http://schemas.microsoft.com/office/powerpoint/2010/main" val="340481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967B-EBBE-45E0-B63B-998FAB278F36}"/>
              </a:ext>
            </a:extLst>
          </p:cNvPr>
          <p:cNvSpPr>
            <a:spLocks noGrp="1"/>
          </p:cNvSpPr>
          <p:nvPr>
            <p:ph type="title"/>
          </p:nvPr>
        </p:nvSpPr>
        <p:spPr/>
        <p:txBody>
          <a:bodyPr/>
          <a:lstStyle/>
          <a:p>
            <a:r>
              <a:rPr lang="en-US" sz="3600" b="1" dirty="0">
                <a:solidFill>
                  <a:srgbClr val="4F81BD">
                    <a:lumMod val="75000"/>
                  </a:srgbClr>
                </a:solidFill>
                <a:latin typeface="Calibri"/>
              </a:rPr>
              <a:t>2020 Update COVID-19 Impact</a:t>
            </a:r>
            <a:endParaRPr lang="en-US" b="1" dirty="0"/>
          </a:p>
        </p:txBody>
      </p:sp>
      <p:sp>
        <p:nvSpPr>
          <p:cNvPr id="5" name="TextBox 4">
            <a:extLst>
              <a:ext uri="{FF2B5EF4-FFF2-40B4-BE49-F238E27FC236}">
                <a16:creationId xmlns:a16="http://schemas.microsoft.com/office/drawing/2014/main" id="{58C95421-9C6E-47A5-8E10-F14CE948395A}"/>
              </a:ext>
            </a:extLst>
          </p:cNvPr>
          <p:cNvSpPr txBox="1"/>
          <p:nvPr/>
        </p:nvSpPr>
        <p:spPr>
          <a:xfrm>
            <a:off x="1398155" y="1175971"/>
            <a:ext cx="9395691" cy="461665"/>
          </a:xfrm>
          <a:prstGeom prst="rect">
            <a:avLst/>
          </a:prstGeom>
          <a:noFill/>
        </p:spPr>
        <p:txBody>
          <a:bodyPr wrap="square" rtlCol="0">
            <a:spAutoFit/>
          </a:bodyPr>
          <a:lstStyle/>
          <a:p>
            <a:pPr algn="ctr"/>
            <a:r>
              <a:rPr lang="en-US" sz="2400" cap="all" dirty="0">
                <a:solidFill>
                  <a:schemeClr val="tx1">
                    <a:lumMod val="50000"/>
                    <a:lumOff val="50000"/>
                  </a:schemeClr>
                </a:solidFill>
              </a:rPr>
              <a:t>Key talking points for the fellowship</a:t>
            </a:r>
          </a:p>
        </p:txBody>
      </p:sp>
      <p:sp>
        <p:nvSpPr>
          <p:cNvPr id="6" name="Rectangle 5">
            <a:extLst>
              <a:ext uri="{FF2B5EF4-FFF2-40B4-BE49-F238E27FC236}">
                <a16:creationId xmlns:a16="http://schemas.microsoft.com/office/drawing/2014/main" id="{70AA9BA7-7D87-4C9F-BEE0-AC6E8A328950}"/>
              </a:ext>
            </a:extLst>
          </p:cNvPr>
          <p:cNvSpPr/>
          <p:nvPr/>
        </p:nvSpPr>
        <p:spPr bwMode="auto">
          <a:xfrm>
            <a:off x="0" y="1767536"/>
            <a:ext cx="12192000" cy="4557064"/>
          </a:xfrm>
          <a:prstGeom prst="rect">
            <a:avLst/>
          </a:prstGeom>
          <a:solidFill>
            <a:srgbClr val="EEEEEE"/>
          </a:solidFill>
          <a:ln w="9525">
            <a:noFill/>
            <a:miter lim="800000"/>
            <a:headEnd/>
            <a:tailEnd/>
          </a:ln>
        </p:spPr>
        <p:txBody>
          <a:bodyPr vert="horz" wrap="square" lIns="182880" tIns="137160" rIns="182880" bIns="137160" numCol="1" rtlCol="0" anchor="t" anchorCtr="0" compatLnSpc="1">
            <a:prstTxWarp prst="textNoShape">
              <a:avLst/>
            </a:prstTxWarp>
          </a:bodyPr>
          <a:lstStyle/>
          <a:p>
            <a:pPr algn="ctr" eaLnBrk="1" hangingPunct="1">
              <a:buClr>
                <a:schemeClr val="tx2"/>
              </a:buClr>
            </a:pPr>
            <a:endParaRPr lang="en-US" sz="1400" b="1" kern="0">
              <a:latin typeface="+mn-lt"/>
            </a:endParaRPr>
          </a:p>
        </p:txBody>
      </p:sp>
      <p:graphicFrame>
        <p:nvGraphicFramePr>
          <p:cNvPr id="7" name="Content Placeholder 9">
            <a:extLst>
              <a:ext uri="{FF2B5EF4-FFF2-40B4-BE49-F238E27FC236}">
                <a16:creationId xmlns:a16="http://schemas.microsoft.com/office/drawing/2014/main" id="{2764913E-060D-4345-8F3D-DC97C57EFC8A}"/>
              </a:ext>
            </a:extLst>
          </p:cNvPr>
          <p:cNvGraphicFramePr>
            <a:graphicFrameLocks noGrp="1"/>
          </p:cNvGraphicFramePr>
          <p:nvPr>
            <p:ph idx="1"/>
          </p:nvPr>
        </p:nvGraphicFramePr>
        <p:xfrm>
          <a:off x="732408" y="2166505"/>
          <a:ext cx="10972800" cy="3685655"/>
        </p:xfrm>
        <a:graphic>
          <a:graphicData uri="http://schemas.openxmlformats.org/drawingml/2006/table">
            <a:tbl>
              <a:tblPr firstRow="1" bandRow="1">
                <a:effectLst/>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668135">
                <a:tc>
                  <a:txBody>
                    <a:bodyPr/>
                    <a:lstStyle/>
                    <a:p>
                      <a:pPr algn="ctr"/>
                      <a:r>
                        <a:rPr lang="en-US" sz="3200" b="0" dirty="0">
                          <a:solidFill>
                            <a:srgbClr val="4472C4"/>
                          </a:solidFill>
                          <a:effectLst/>
                        </a:rPr>
                        <a:t>1</a:t>
                      </a:r>
                    </a:p>
                  </a:txBody>
                  <a:tcPr marL="182880" marR="182880">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0" dirty="0">
                          <a:solidFill>
                            <a:srgbClr val="4472C4"/>
                          </a:solidFill>
                          <a:effectLst/>
                        </a:rPr>
                        <a:t>2</a:t>
                      </a:r>
                    </a:p>
                  </a:txBody>
                  <a:tcPr marL="182880" marR="18288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0" dirty="0">
                          <a:solidFill>
                            <a:srgbClr val="4472C4"/>
                          </a:solidFill>
                          <a:effectLst/>
                        </a:rPr>
                        <a:t>3</a:t>
                      </a:r>
                    </a:p>
                  </a:txBody>
                  <a:tcPr marL="182880" marR="182880">
                    <a:lnL w="9525"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1296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A.A. is still here! We actually thrive in uncertainty– hope remains, and the message continues to be carried</a:t>
                      </a:r>
                    </a:p>
                  </a:txBody>
                  <a:tcPr marL="182880" marR="182880">
                    <a:lnL w="12700" cmpd="sng">
                      <a:noFill/>
                    </a:lnL>
                    <a:lnR w="9525" cap="flat" cmpd="sng" algn="ctr">
                      <a:solidFill>
                        <a:srgbClr val="E6E6E6">
                          <a:lumMod val="90000"/>
                        </a:srgb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spcBef>
                          <a:spcPts val="600"/>
                        </a:spcBef>
                      </a:pPr>
                      <a:r>
                        <a:rPr lang="en-US" sz="2400" dirty="0"/>
                        <a:t>Our prudent reserve is designed precisely for this situation and will carry us through until the membership can get us back on our feet</a:t>
                      </a:r>
                    </a:p>
                  </a:txBody>
                  <a:tcPr marL="182880" marR="182880">
                    <a:lnL w="9525" cap="flat" cmpd="sng" algn="ctr">
                      <a:solidFill>
                        <a:srgbClr val="E6E6E6">
                          <a:lumMod val="90000"/>
                        </a:srgbClr>
                      </a:solidFill>
                      <a:prstDash val="solid"/>
                      <a:round/>
                      <a:headEnd type="none" w="med" len="med"/>
                      <a:tailEnd type="none" w="med" len="med"/>
                    </a:lnL>
                    <a:lnR w="9525" cap="flat" cmpd="sng" algn="ctr">
                      <a:solidFill>
                        <a:srgbClr val="E6E6E6">
                          <a:lumMod val="90000"/>
                        </a:srgb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spcBef>
                          <a:spcPts val="600"/>
                        </a:spcBef>
                      </a:pPr>
                      <a:r>
                        <a:rPr lang="en-US" sz="2400" dirty="0"/>
                        <a:t>This is unprecedented time in the world and a pivotal moment for A.A. Now is the time for this generation of our membership to demonstrate what self-supporting really means</a:t>
                      </a:r>
                    </a:p>
                  </a:txBody>
                  <a:tcPr marL="182880" marR="182880">
                    <a:lnL w="9525" cap="flat" cmpd="sng" algn="ctr">
                      <a:solidFill>
                        <a:srgbClr val="E6E6E6">
                          <a:lumMod val="90000"/>
                        </a:srgb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8289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169"/>
            <a:ext cx="12192000" cy="1066801"/>
          </a:xfrm>
        </p:spPr>
        <p:txBody>
          <a:bodyPr>
            <a:normAutofit/>
          </a:bodyPr>
          <a:lstStyle/>
          <a:p>
            <a:pPr algn="ctr"/>
            <a:r>
              <a:rPr lang="en-US" altLang="en-US" sz="3200" b="1" dirty="0">
                <a:solidFill>
                  <a:srgbClr val="3366FF"/>
                </a:solidFill>
                <a:latin typeface="Arial Black" panose="020B0A04020102020204" pitchFamily="34" charset="0"/>
              </a:rPr>
              <a:t>2020 Budgets – Where Are They?</a:t>
            </a:r>
            <a:endParaRPr lang="en-US" sz="3200" dirty="0">
              <a:solidFill>
                <a:srgbClr val="3366FF"/>
              </a:solidFill>
              <a:latin typeface="Arial Black" panose="020B0A04020102020204" pitchFamily="34" charset="0"/>
            </a:endParaRPr>
          </a:p>
        </p:txBody>
      </p:sp>
      <p:sp>
        <p:nvSpPr>
          <p:cNvPr id="3" name="Content Placeholder 2"/>
          <p:cNvSpPr>
            <a:spLocks noGrp="1"/>
          </p:cNvSpPr>
          <p:nvPr>
            <p:ph idx="1"/>
          </p:nvPr>
        </p:nvSpPr>
        <p:spPr>
          <a:xfrm>
            <a:off x="304800" y="1600200"/>
            <a:ext cx="11582400" cy="4724400"/>
          </a:xfrm>
        </p:spPr>
        <p:txBody>
          <a:bodyPr>
            <a:normAutofit/>
          </a:bodyPr>
          <a:lstStyle/>
          <a:p>
            <a:pPr marL="515938" indent="-515938">
              <a:lnSpc>
                <a:spcPct val="110000"/>
              </a:lnSpc>
              <a:spcBef>
                <a:spcPts val="0"/>
              </a:spcBef>
              <a:spcAft>
                <a:spcPts val="400"/>
              </a:spcAft>
              <a:buClr>
                <a:srgbClr val="3366FF"/>
              </a:buClr>
              <a:buFont typeface="Wingdings" panose="05000000000000000000" pitchFamily="2" charset="2"/>
              <a:buChar char="v"/>
            </a:pPr>
            <a:r>
              <a:rPr lang="en-US" dirty="0">
                <a:solidFill>
                  <a:srgbClr val="FF0000"/>
                </a:solidFill>
                <a:latin typeface="Arial Narrow" panose="020B0606020202030204" pitchFamily="34" charset="0"/>
              </a:rPr>
              <a:t>Budgets for 2020 are also being reviewed and updated</a:t>
            </a:r>
          </a:p>
          <a:p>
            <a:pPr marL="0" indent="0">
              <a:lnSpc>
                <a:spcPct val="110000"/>
              </a:lnSpc>
              <a:spcBef>
                <a:spcPts val="0"/>
              </a:spcBef>
              <a:spcAft>
                <a:spcPts val="400"/>
              </a:spcAft>
              <a:buClr>
                <a:srgbClr val="3366FF"/>
              </a:buClr>
              <a:buNone/>
            </a:pPr>
            <a:endParaRPr lang="en-US" dirty="0">
              <a:solidFill>
                <a:srgbClr val="FF0000"/>
              </a:solidFill>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dirty="0">
                <a:latin typeface="Arial Narrow" panose="020B0606020202030204" pitchFamily="34" charset="0"/>
              </a:rPr>
              <a:t>AAWS has completed the 2020 amended budget, titled Budget Reforecast 2.01</a:t>
            </a:r>
          </a:p>
          <a:p>
            <a:pPr marL="0" indent="0">
              <a:lnSpc>
                <a:spcPct val="110000"/>
              </a:lnSpc>
              <a:spcBef>
                <a:spcPts val="0"/>
              </a:spcBef>
              <a:spcAft>
                <a:spcPts val="400"/>
              </a:spcAft>
              <a:buClr>
                <a:srgbClr val="3366FF"/>
              </a:buClr>
              <a:buNone/>
            </a:pPr>
            <a:endParaRPr lang="en-US"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dirty="0">
                <a:latin typeface="Arial Narrow" panose="020B0606020202030204" pitchFamily="34" charset="0"/>
              </a:rPr>
              <a:t>Budget Reforecast 2.01 includes adjustments due to COVID-19 and reflects both a decrease in anticipated revenue as well as a decrease in anticipated expenses</a:t>
            </a:r>
          </a:p>
          <a:p>
            <a:pPr marL="515938" indent="-515938">
              <a:lnSpc>
                <a:spcPct val="110000"/>
              </a:lnSpc>
              <a:spcBef>
                <a:spcPts val="0"/>
              </a:spcBef>
              <a:spcAft>
                <a:spcPts val="400"/>
              </a:spcAft>
              <a:buClr>
                <a:srgbClr val="3366FF"/>
              </a:buClr>
              <a:buFont typeface="Wingdings" panose="05000000000000000000" pitchFamily="2" charset="2"/>
              <a:buChar char="v"/>
            </a:pPr>
            <a:endParaRPr lang="en-US"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r>
              <a:rPr lang="en-US" dirty="0">
                <a:latin typeface="Arial Narrow" panose="020B0606020202030204" pitchFamily="34" charset="0"/>
              </a:rPr>
              <a:t>AA Grapevine will revise the 2020 budget by the October Board weekend</a:t>
            </a:r>
          </a:p>
          <a:p>
            <a:pPr marL="515938" indent="-515938">
              <a:lnSpc>
                <a:spcPct val="110000"/>
              </a:lnSpc>
              <a:spcBef>
                <a:spcPts val="0"/>
              </a:spcBef>
              <a:spcAft>
                <a:spcPts val="400"/>
              </a:spcAft>
              <a:buClr>
                <a:srgbClr val="3366FF"/>
              </a:buClr>
              <a:buFont typeface="Wingdings" panose="05000000000000000000" pitchFamily="2" charset="2"/>
              <a:buChar char="v"/>
            </a:pPr>
            <a:endParaRPr lang="en-US" dirty="0">
              <a:latin typeface="Arial Narrow" panose="020B0606020202030204" pitchFamily="34" charset="0"/>
            </a:endParaRPr>
          </a:p>
          <a:p>
            <a:pPr marL="0" indent="0">
              <a:lnSpc>
                <a:spcPct val="110000"/>
              </a:lnSpc>
              <a:spcBef>
                <a:spcPts val="0"/>
              </a:spcBef>
              <a:spcAft>
                <a:spcPts val="400"/>
              </a:spcAft>
              <a:buClr>
                <a:srgbClr val="3366FF"/>
              </a:buClr>
              <a:buNone/>
            </a:pPr>
            <a:endParaRPr lang="en-US" sz="1000" dirty="0">
              <a:solidFill>
                <a:srgbClr val="FF0000"/>
              </a:solidFill>
              <a:latin typeface="Arial Narrow" panose="020B0606020202030204" pitchFamily="34" charset="0"/>
            </a:endParaRPr>
          </a:p>
          <a:p>
            <a:pPr marL="0" indent="0">
              <a:lnSpc>
                <a:spcPct val="110000"/>
              </a:lnSpc>
              <a:spcBef>
                <a:spcPts val="0"/>
              </a:spcBef>
              <a:spcAft>
                <a:spcPts val="400"/>
              </a:spcAft>
              <a:buClr>
                <a:srgbClr val="3366FF"/>
              </a:buClr>
              <a:buNone/>
            </a:pPr>
            <a:endParaRPr lang="en-US" sz="1000"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endParaRPr lang="en-US" dirty="0">
              <a:latin typeface="Arial Narrow" panose="020B0606020202030204" pitchFamily="34" charset="0"/>
            </a:endParaRPr>
          </a:p>
          <a:p>
            <a:pPr marL="515938" indent="-515938">
              <a:lnSpc>
                <a:spcPct val="110000"/>
              </a:lnSpc>
              <a:spcBef>
                <a:spcPts val="0"/>
              </a:spcBef>
              <a:spcAft>
                <a:spcPts val="400"/>
              </a:spcAft>
              <a:buClr>
                <a:srgbClr val="3366FF"/>
              </a:buClr>
              <a:buFont typeface="Wingdings" panose="05000000000000000000" pitchFamily="2" charset="2"/>
              <a:buChar char="v"/>
            </a:pPr>
            <a:endParaRPr lang="en-US" dirty="0">
              <a:latin typeface="Arial Narrow" panose="020B0606020202030204" pitchFamily="34" charset="0"/>
            </a:endParaRPr>
          </a:p>
        </p:txBody>
      </p:sp>
    </p:spTree>
    <p:extLst>
      <p:ext uri="{BB962C8B-B14F-4D97-AF65-F5344CB8AC3E}">
        <p14:creationId xmlns:p14="http://schemas.microsoft.com/office/powerpoint/2010/main" val="2374732698"/>
      </p:ext>
    </p:extLst>
  </p:cSld>
  <p:clrMapOvr>
    <a:masterClrMapping/>
  </p:clrMapOvr>
  <p:transition spd="med">
    <p:random/>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3676"/>
            <a:ext cx="12192000" cy="1143000"/>
          </a:xfrm>
        </p:spPr>
        <p:txBody>
          <a:bodyPr/>
          <a:lstStyle/>
          <a:p>
            <a:pPr algn="ctr"/>
            <a:r>
              <a:rPr lang="en-US" sz="6000" b="1" dirty="0">
                <a:solidFill>
                  <a:srgbClr val="3366FF"/>
                </a:solidFill>
                <a:latin typeface="Arial Black" panose="020B0A04020102020204" pitchFamily="34" charset="0"/>
              </a:rPr>
              <a:t>THANK YOU</a:t>
            </a:r>
            <a:endParaRPr lang="en-US" sz="7200" b="1" dirty="0">
              <a:solidFill>
                <a:srgbClr val="3366FF"/>
              </a:solidFill>
              <a:latin typeface="Arial Black" panose="020B0A04020102020204" pitchFamily="34" charset="0"/>
            </a:endParaRPr>
          </a:p>
        </p:txBody>
      </p:sp>
      <p:sp>
        <p:nvSpPr>
          <p:cNvPr id="3" name="Text Placeholder 2"/>
          <p:cNvSpPr>
            <a:spLocks noGrp="1"/>
          </p:cNvSpPr>
          <p:nvPr>
            <p:ph type="body" idx="1"/>
          </p:nvPr>
        </p:nvSpPr>
        <p:spPr>
          <a:xfrm>
            <a:off x="401515" y="1616676"/>
            <a:ext cx="11430000" cy="3886200"/>
          </a:xfrm>
        </p:spPr>
        <p:txBody>
          <a:bodyPr>
            <a:normAutofit/>
          </a:bodyPr>
          <a:lstStyle/>
          <a:p>
            <a:pPr>
              <a:buClr>
                <a:srgbClr val="0070C0"/>
              </a:buClr>
              <a:buFont typeface="Wingdings" panose="05000000000000000000" pitchFamily="2" charset="2"/>
              <a:buChar char="v"/>
            </a:pPr>
            <a:r>
              <a:rPr lang="en-US" dirty="0">
                <a:latin typeface="Arial Narrow" panose="020B0606020202030204" pitchFamily="34" charset="0"/>
              </a:rPr>
              <a:t>All of employees of both A.A.W.S. and Grapevine</a:t>
            </a:r>
          </a:p>
          <a:p>
            <a:pPr>
              <a:buClr>
                <a:srgbClr val="0070C0"/>
              </a:buClr>
              <a:buFont typeface="Wingdings" panose="05000000000000000000" pitchFamily="2" charset="2"/>
              <a:buChar char="v"/>
            </a:pPr>
            <a:r>
              <a:rPr lang="en-US" dirty="0">
                <a:latin typeface="Arial Narrow" panose="020B0606020202030204" pitchFamily="34" charset="0"/>
              </a:rPr>
              <a:t>Members of Trustees’ Finance and Budgetary Committee, along members of the Finance Committees of A.A.W.S. and Grapevine</a:t>
            </a:r>
          </a:p>
          <a:p>
            <a:pPr>
              <a:buClr>
                <a:srgbClr val="0070C0"/>
              </a:buClr>
              <a:buFont typeface="Wingdings" panose="05000000000000000000" pitchFamily="2" charset="2"/>
              <a:buChar char="v"/>
            </a:pPr>
            <a:r>
              <a:rPr lang="en-US" dirty="0">
                <a:latin typeface="Arial Narrow" panose="020B0606020202030204" pitchFamily="34" charset="0"/>
              </a:rPr>
              <a:t>Our Independent Auditors – Marks Paneth, LLP</a:t>
            </a:r>
          </a:p>
          <a:p>
            <a:pPr marL="0" indent="0" algn="ctr">
              <a:buClr>
                <a:srgbClr val="002060"/>
              </a:buClr>
              <a:buNone/>
            </a:pPr>
            <a:endParaRPr lang="en-US" dirty="0">
              <a:latin typeface="Arial Narrow" panose="020B0606020202030204" pitchFamily="34" charset="0"/>
            </a:endParaRPr>
          </a:p>
          <a:p>
            <a:pPr marL="0" indent="0" algn="ctr">
              <a:buClr>
                <a:srgbClr val="002060"/>
              </a:buClr>
              <a:buNone/>
            </a:pPr>
            <a:endParaRPr lang="en-US" dirty="0">
              <a:latin typeface="Arial Narrow" panose="020B0606020202030204" pitchFamily="34" charset="0"/>
            </a:endParaRPr>
          </a:p>
          <a:p>
            <a:pPr marL="0" indent="0" algn="ctr">
              <a:buClr>
                <a:srgbClr val="002060"/>
              </a:buClr>
              <a:buNone/>
            </a:pPr>
            <a:r>
              <a:rPr lang="en-US" sz="3600" b="1" dirty="0">
                <a:solidFill>
                  <a:srgbClr val="3366FF"/>
                </a:solidFill>
                <a:latin typeface="Arial Narrow" panose="020B0606020202030204" pitchFamily="34" charset="0"/>
              </a:rPr>
              <a:t>************</a:t>
            </a:r>
          </a:p>
          <a:p>
            <a:pPr marL="0" indent="0" algn="ctr">
              <a:buNone/>
            </a:pPr>
            <a:r>
              <a:rPr lang="en-US" dirty="0">
                <a:latin typeface="Arial Narrow" panose="020B0606020202030204" pitchFamily="34" charset="0"/>
              </a:rPr>
              <a:t>Any questions – Please feel free to contact me at – </a:t>
            </a:r>
            <a:r>
              <a:rPr lang="en-US" b="1" u="sng" dirty="0">
                <a:solidFill>
                  <a:srgbClr val="3366FF"/>
                </a:solidFill>
                <a:latin typeface="Arial Narrow" panose="020B0606020202030204" pitchFamily="34" charset="0"/>
              </a:rPr>
              <a:t>lesbackus50@gmail.com</a:t>
            </a:r>
            <a:r>
              <a:rPr lang="en-US" dirty="0">
                <a:solidFill>
                  <a:srgbClr val="0070C0"/>
                </a:solidFill>
                <a:latin typeface="Arial Narrow" panose="020B0606020202030204" pitchFamily="34" charset="0"/>
              </a:rPr>
              <a:t> </a:t>
            </a:r>
            <a:endParaRPr lang="en-US" dirty="0">
              <a:latin typeface="Arial Narrow" panose="020B060602020203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1" y="0"/>
            <a:ext cx="12192000" cy="762000"/>
          </a:xfrm>
        </p:spPr>
        <p:txBody>
          <a:bodyPr>
            <a:normAutofit/>
          </a:bodyPr>
          <a:lstStyle/>
          <a:p>
            <a:pPr algn="ctr"/>
            <a:r>
              <a:rPr lang="en-US" sz="3200" b="1" dirty="0">
                <a:solidFill>
                  <a:srgbClr val="3366FF"/>
                </a:solidFill>
                <a:latin typeface="Arial Black" panose="020B0A04020102020204" pitchFamily="34" charset="0"/>
              </a:rPr>
              <a:t>2019 FINANCIAL HIGHLIGHTS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260099912"/>
              </p:ext>
            </p:extLst>
          </p:nvPr>
        </p:nvGraphicFramePr>
        <p:xfrm>
          <a:off x="746760" y="533400"/>
          <a:ext cx="10607040" cy="5967986"/>
        </p:xfrm>
        <a:graphic>
          <a:graphicData uri="http://schemas.openxmlformats.org/drawingml/2006/table">
            <a:tbl>
              <a:tblPr firstRow="1" bandRow="1">
                <a:tableStyleId>{7DF18680-E054-41AD-8BC1-D1AEF772440D}</a:tableStyleId>
              </a:tblPr>
              <a:tblGrid>
                <a:gridCol w="2743200">
                  <a:extLst>
                    <a:ext uri="{9D8B030D-6E8A-4147-A177-3AD203B41FA5}">
                      <a16:colId xmlns:a16="http://schemas.microsoft.com/office/drawing/2014/main" val="2622490205"/>
                    </a:ext>
                  </a:extLst>
                </a:gridCol>
                <a:gridCol w="1097280">
                  <a:extLst>
                    <a:ext uri="{9D8B030D-6E8A-4147-A177-3AD203B41FA5}">
                      <a16:colId xmlns:a16="http://schemas.microsoft.com/office/drawing/2014/main" val="2730400422"/>
                    </a:ext>
                  </a:extLst>
                </a:gridCol>
                <a:gridCol w="1097280">
                  <a:extLst>
                    <a:ext uri="{9D8B030D-6E8A-4147-A177-3AD203B41FA5}">
                      <a16:colId xmlns:a16="http://schemas.microsoft.com/office/drawing/2014/main" val="3352375463"/>
                    </a:ext>
                  </a:extLst>
                </a:gridCol>
                <a:gridCol w="2316480">
                  <a:extLst>
                    <a:ext uri="{9D8B030D-6E8A-4147-A177-3AD203B41FA5}">
                      <a16:colId xmlns:a16="http://schemas.microsoft.com/office/drawing/2014/main" val="4162856564"/>
                    </a:ext>
                  </a:extLst>
                </a:gridCol>
                <a:gridCol w="1066800">
                  <a:extLst>
                    <a:ext uri="{9D8B030D-6E8A-4147-A177-3AD203B41FA5}">
                      <a16:colId xmlns:a16="http://schemas.microsoft.com/office/drawing/2014/main" val="1376037771"/>
                    </a:ext>
                  </a:extLst>
                </a:gridCol>
                <a:gridCol w="2286000">
                  <a:extLst>
                    <a:ext uri="{9D8B030D-6E8A-4147-A177-3AD203B41FA5}">
                      <a16:colId xmlns:a16="http://schemas.microsoft.com/office/drawing/2014/main" val="2244973348"/>
                    </a:ext>
                  </a:extLst>
                </a:gridCol>
              </a:tblGrid>
              <a:tr h="589643">
                <a:tc>
                  <a:txBody>
                    <a:bodyPr/>
                    <a:lstStyle/>
                    <a:p>
                      <a:pPr algn="r"/>
                      <a:r>
                        <a:rPr lang="en-US" sz="1600" dirty="0">
                          <a:latin typeface="+mn-lt"/>
                        </a:rPr>
                        <a:t>Amounts in $</a:t>
                      </a:r>
                    </a:p>
                  </a:txBody>
                  <a:tcPr/>
                </a:tc>
                <a:tc>
                  <a:txBody>
                    <a:bodyPr/>
                    <a:lstStyle/>
                    <a:p>
                      <a:pPr algn="ctr"/>
                      <a:r>
                        <a:rPr lang="en-US" sz="1600" dirty="0">
                          <a:latin typeface="+mn-lt"/>
                        </a:rPr>
                        <a:t>2019</a:t>
                      </a:r>
                    </a:p>
                    <a:p>
                      <a:pPr algn="ctr"/>
                      <a:r>
                        <a:rPr lang="en-US" sz="1600" dirty="0">
                          <a:latin typeface="+mn-lt"/>
                        </a:rPr>
                        <a:t>ACTUAL</a:t>
                      </a:r>
                    </a:p>
                  </a:txBody>
                  <a:tcPr/>
                </a:tc>
                <a:tc>
                  <a:txBody>
                    <a:bodyPr/>
                    <a:lstStyle/>
                    <a:p>
                      <a:pPr algn="ctr"/>
                      <a:r>
                        <a:rPr lang="en-US" sz="1600" dirty="0">
                          <a:latin typeface="+mn-lt"/>
                        </a:rPr>
                        <a:t>2019 BUDGET</a:t>
                      </a:r>
                    </a:p>
                  </a:txBody>
                  <a:tcPr/>
                </a:tc>
                <a:tc>
                  <a:txBody>
                    <a:bodyPr/>
                    <a:lstStyle/>
                    <a:p>
                      <a:pPr algn="ctr"/>
                      <a:r>
                        <a:rPr lang="en-US" sz="1600" dirty="0">
                          <a:latin typeface="+mn-lt"/>
                        </a:rPr>
                        <a:t>COMPARED TO 2019 BUDGET</a:t>
                      </a:r>
                    </a:p>
                  </a:txBody>
                  <a:tcPr/>
                </a:tc>
                <a:tc>
                  <a:txBody>
                    <a:bodyPr/>
                    <a:lstStyle/>
                    <a:p>
                      <a:pPr algn="ctr"/>
                      <a:r>
                        <a:rPr lang="en-US" sz="1600" dirty="0">
                          <a:latin typeface="+mn-lt"/>
                        </a:rPr>
                        <a:t>2018</a:t>
                      </a:r>
                    </a:p>
                    <a:p>
                      <a:pPr algn="ctr"/>
                      <a:r>
                        <a:rPr lang="en-US" sz="1600" dirty="0">
                          <a:latin typeface="+mn-lt"/>
                        </a:rPr>
                        <a:t>ACTUAL</a:t>
                      </a:r>
                    </a:p>
                  </a:txBody>
                  <a:tcPr/>
                </a:tc>
                <a:tc>
                  <a:txBody>
                    <a:bodyPr/>
                    <a:lstStyle/>
                    <a:p>
                      <a:pPr algn="ctr"/>
                      <a:r>
                        <a:rPr lang="en-US" sz="1600" dirty="0">
                          <a:latin typeface="+mn-lt"/>
                        </a:rPr>
                        <a:t>COMPARED TO 2018 ACTUAL</a:t>
                      </a:r>
                    </a:p>
                  </a:txBody>
                  <a:tcPr/>
                </a:tc>
                <a:extLst>
                  <a:ext uri="{0D108BD9-81ED-4DB2-BD59-A6C34878D82A}">
                    <a16:rowId xmlns:a16="http://schemas.microsoft.com/office/drawing/2014/main" val="868343068"/>
                  </a:ext>
                </a:extLst>
              </a:tr>
              <a:tr h="589643">
                <a:tc>
                  <a:txBody>
                    <a:bodyPr/>
                    <a:lstStyle/>
                    <a:p>
                      <a:r>
                        <a:rPr lang="en-US" sz="1600" b="1" dirty="0">
                          <a:latin typeface="Arial Black" panose="020B0A04020102020204" pitchFamily="34" charset="0"/>
                        </a:rPr>
                        <a:t>GENERAL SERVICE OFFICE</a:t>
                      </a:r>
                    </a:p>
                  </a:txBody>
                  <a:tcPr/>
                </a:tc>
                <a:tc>
                  <a:txBody>
                    <a:bodyPr/>
                    <a:lstStyle/>
                    <a:p>
                      <a:endParaRPr lang="en-US" sz="1600" dirty="0">
                        <a:latin typeface="Arial Black" panose="020B0A04020102020204"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03316222"/>
                  </a:ext>
                </a:extLst>
              </a:tr>
              <a:tr h="341372">
                <a:tc>
                  <a:txBody>
                    <a:bodyPr/>
                    <a:lstStyle/>
                    <a:p>
                      <a:pPr algn="r"/>
                      <a:r>
                        <a:rPr lang="en-US" sz="1400" dirty="0"/>
                        <a:t>7</a:t>
                      </a:r>
                      <a:r>
                        <a:rPr lang="en-US" sz="1400" baseline="30000" dirty="0"/>
                        <a:t>th</a:t>
                      </a:r>
                      <a:r>
                        <a:rPr lang="en-US" sz="1400" dirty="0"/>
                        <a:t> Tradition Contributions</a:t>
                      </a:r>
                    </a:p>
                  </a:txBody>
                  <a:tcPr/>
                </a:tc>
                <a:tc>
                  <a:txBody>
                    <a:bodyPr/>
                    <a:lstStyle/>
                    <a:p>
                      <a:r>
                        <a:rPr lang="en-US" sz="1600" b="1" dirty="0">
                          <a:latin typeface="Arial Black" panose="020B0A04020102020204" pitchFamily="34" charset="0"/>
                        </a:rPr>
                        <a:t>8.86 M</a:t>
                      </a:r>
                    </a:p>
                  </a:txBody>
                  <a:tcPr/>
                </a:tc>
                <a:tc>
                  <a:txBody>
                    <a:bodyPr/>
                    <a:lstStyle/>
                    <a:p>
                      <a:r>
                        <a:rPr lang="en-US" sz="1400" dirty="0"/>
                        <a:t>8.38 M</a:t>
                      </a:r>
                    </a:p>
                  </a:txBody>
                  <a:tcPr/>
                </a:tc>
                <a:tc>
                  <a:txBody>
                    <a:bodyPr/>
                    <a:lstStyle/>
                    <a:p>
                      <a:r>
                        <a:rPr lang="en-US" sz="1400" dirty="0"/>
                        <a:t>0.48 M (5.7%) increase</a:t>
                      </a:r>
                    </a:p>
                  </a:txBody>
                  <a:tcPr/>
                </a:tc>
                <a:tc>
                  <a:txBody>
                    <a:bodyPr/>
                    <a:lstStyle/>
                    <a:p>
                      <a:r>
                        <a:rPr lang="en-US" sz="1400" dirty="0"/>
                        <a:t>8.38</a:t>
                      </a:r>
                      <a:r>
                        <a:rPr lang="en-US" sz="1400" baseline="0" dirty="0"/>
                        <a:t> </a:t>
                      </a:r>
                      <a:r>
                        <a:rPr lang="en-US" sz="1400" dirty="0"/>
                        <a:t>M</a:t>
                      </a:r>
                    </a:p>
                  </a:txBody>
                  <a:tcPr/>
                </a:tc>
                <a:tc>
                  <a:txBody>
                    <a:bodyPr/>
                    <a:lstStyle/>
                    <a:p>
                      <a:r>
                        <a:rPr lang="en-US" sz="1400" dirty="0"/>
                        <a:t> 0.48 M (5.7%) increase</a:t>
                      </a:r>
                    </a:p>
                  </a:txBody>
                  <a:tcPr/>
                </a:tc>
                <a:extLst>
                  <a:ext uri="{0D108BD9-81ED-4DB2-BD59-A6C34878D82A}">
                    <a16:rowId xmlns:a16="http://schemas.microsoft.com/office/drawing/2014/main" val="1265431721"/>
                  </a:ext>
                </a:extLst>
              </a:tr>
              <a:tr h="527574">
                <a:tc>
                  <a:txBody>
                    <a:bodyPr/>
                    <a:lstStyle/>
                    <a:p>
                      <a:pPr algn="r"/>
                      <a:r>
                        <a:rPr lang="en-US" sz="1400" dirty="0"/>
                        <a:t>Cost of Services Provided to Fellowship</a:t>
                      </a:r>
                    </a:p>
                  </a:txBody>
                  <a:tcPr/>
                </a:tc>
                <a:tc>
                  <a:txBody>
                    <a:bodyPr/>
                    <a:lstStyle/>
                    <a:p>
                      <a:r>
                        <a:rPr lang="en-US" sz="1600" b="1" dirty="0">
                          <a:latin typeface="Arial Black" panose="020B0A04020102020204" pitchFamily="34" charset="0"/>
                        </a:rPr>
                        <a:t>11.6 M</a:t>
                      </a:r>
                    </a:p>
                  </a:txBody>
                  <a:tcPr/>
                </a:tc>
                <a:tc>
                  <a:txBody>
                    <a:bodyPr/>
                    <a:lstStyle/>
                    <a:p>
                      <a:r>
                        <a:rPr lang="en-US" sz="1400" dirty="0"/>
                        <a:t>11.2 M</a:t>
                      </a:r>
                    </a:p>
                  </a:txBody>
                  <a:tcPr/>
                </a:tc>
                <a:tc>
                  <a:txBody>
                    <a:bodyPr/>
                    <a:lstStyle/>
                    <a:p>
                      <a:r>
                        <a:rPr lang="en-US" sz="1400" dirty="0"/>
                        <a:t>0.4 M (4%) increase</a:t>
                      </a:r>
                    </a:p>
                  </a:txBody>
                  <a:tcPr/>
                </a:tc>
                <a:tc>
                  <a:txBody>
                    <a:bodyPr/>
                    <a:lstStyle/>
                    <a:p>
                      <a:r>
                        <a:rPr lang="en-US" sz="1400" dirty="0"/>
                        <a:t>11.4 M</a:t>
                      </a:r>
                    </a:p>
                  </a:txBody>
                  <a:tcPr/>
                </a:tc>
                <a:tc>
                  <a:txBody>
                    <a:bodyPr/>
                    <a:lstStyle/>
                    <a:p>
                      <a:r>
                        <a:rPr lang="en-US" sz="1400" dirty="0"/>
                        <a:t> 0.2M (2%) increase</a:t>
                      </a:r>
                    </a:p>
                  </a:txBody>
                  <a:tcPr/>
                </a:tc>
                <a:extLst>
                  <a:ext uri="{0D108BD9-81ED-4DB2-BD59-A6C34878D82A}">
                    <a16:rowId xmlns:a16="http://schemas.microsoft.com/office/drawing/2014/main" val="208982743"/>
                  </a:ext>
                </a:extLst>
              </a:tr>
              <a:tr h="527574">
                <a:tc>
                  <a:txBody>
                    <a:bodyPr/>
                    <a:lstStyle/>
                    <a:p>
                      <a:pPr algn="r"/>
                      <a:r>
                        <a:rPr lang="en-US" sz="1400" dirty="0"/>
                        <a:t>Shortfall between 7</a:t>
                      </a:r>
                      <a:r>
                        <a:rPr lang="en-US" sz="1400" baseline="30000" dirty="0"/>
                        <a:t>th</a:t>
                      </a:r>
                      <a:r>
                        <a:rPr lang="en-US" sz="1400" dirty="0"/>
                        <a:t> Tradition &amp; Cost of Services </a:t>
                      </a:r>
                    </a:p>
                  </a:txBody>
                  <a:tcPr/>
                </a:tc>
                <a:tc>
                  <a:txBody>
                    <a:bodyPr/>
                    <a:lstStyle/>
                    <a:p>
                      <a:r>
                        <a:rPr lang="en-US" sz="1600" b="1" dirty="0">
                          <a:latin typeface="Arial Black" panose="020B0A04020102020204" pitchFamily="34" charset="0"/>
                        </a:rPr>
                        <a:t>2.7 M </a:t>
                      </a:r>
                    </a:p>
                  </a:txBody>
                  <a:tcPr/>
                </a:tc>
                <a:tc>
                  <a:txBody>
                    <a:bodyPr/>
                    <a:lstStyle/>
                    <a:p>
                      <a:r>
                        <a:rPr lang="en-US" sz="1400" dirty="0"/>
                        <a:t>2.8 M</a:t>
                      </a:r>
                    </a:p>
                  </a:txBody>
                  <a:tcPr/>
                </a:tc>
                <a:tc>
                  <a:txBody>
                    <a:bodyPr/>
                    <a:lstStyle/>
                    <a:p>
                      <a:r>
                        <a:rPr lang="en-US" sz="1400" dirty="0"/>
                        <a:t>0.1 M (4%) decrease</a:t>
                      </a:r>
                    </a:p>
                  </a:txBody>
                  <a:tcPr/>
                </a:tc>
                <a:tc>
                  <a:txBody>
                    <a:bodyPr/>
                    <a:lstStyle/>
                    <a:p>
                      <a:r>
                        <a:rPr lang="en-US" sz="1400" dirty="0"/>
                        <a:t>3 M</a:t>
                      </a:r>
                    </a:p>
                  </a:txBody>
                  <a:tcPr/>
                </a:tc>
                <a:tc>
                  <a:txBody>
                    <a:bodyPr/>
                    <a:lstStyle/>
                    <a:p>
                      <a:r>
                        <a:rPr lang="en-US" sz="1400" dirty="0"/>
                        <a:t>.3 M (10%) decrease</a:t>
                      </a:r>
                    </a:p>
                  </a:txBody>
                  <a:tcPr/>
                </a:tc>
                <a:extLst>
                  <a:ext uri="{0D108BD9-81ED-4DB2-BD59-A6C34878D82A}">
                    <a16:rowId xmlns:a16="http://schemas.microsoft.com/office/drawing/2014/main" val="167217977"/>
                  </a:ext>
                </a:extLst>
              </a:tr>
              <a:tr h="341372">
                <a:tc>
                  <a:txBody>
                    <a:bodyPr/>
                    <a:lstStyle/>
                    <a:p>
                      <a:pPr algn="r"/>
                      <a:r>
                        <a:rPr lang="en-US" sz="1400" dirty="0"/>
                        <a:t>Net Income</a:t>
                      </a:r>
                    </a:p>
                  </a:txBody>
                  <a:tcPr/>
                </a:tc>
                <a:tc>
                  <a:txBody>
                    <a:bodyPr/>
                    <a:lstStyle/>
                    <a:p>
                      <a:r>
                        <a:rPr lang="en-US" sz="1600" b="1" dirty="0">
                          <a:latin typeface="Arial Black" panose="020B0A04020102020204" pitchFamily="34" charset="0"/>
                        </a:rPr>
                        <a:t>(0.38)M</a:t>
                      </a:r>
                    </a:p>
                  </a:txBody>
                  <a:tcPr/>
                </a:tc>
                <a:tc>
                  <a:txBody>
                    <a:bodyPr/>
                    <a:lstStyle/>
                    <a:p>
                      <a:r>
                        <a:rPr lang="en-US" sz="1400" dirty="0"/>
                        <a:t>0.5 M</a:t>
                      </a:r>
                    </a:p>
                  </a:txBody>
                  <a:tcPr/>
                </a:tc>
                <a:tc>
                  <a:txBody>
                    <a:bodyPr/>
                    <a:lstStyle/>
                    <a:p>
                      <a:r>
                        <a:rPr lang="en-US" sz="1400" dirty="0"/>
                        <a:t>(0.8 M) ( 176%) decrease </a:t>
                      </a:r>
                    </a:p>
                  </a:txBody>
                  <a:tcPr/>
                </a:tc>
                <a:tc>
                  <a:txBody>
                    <a:bodyPr/>
                    <a:lstStyle/>
                    <a:p>
                      <a:r>
                        <a:rPr lang="en-US" sz="1400" dirty="0"/>
                        <a:t>0.4 M</a:t>
                      </a:r>
                    </a:p>
                  </a:txBody>
                  <a:tcPr/>
                </a:tc>
                <a:tc>
                  <a:txBody>
                    <a:bodyPr/>
                    <a:lstStyle/>
                    <a:p>
                      <a:r>
                        <a:rPr lang="en-US" sz="1400" dirty="0"/>
                        <a:t>1.4 M (196%) decrease</a:t>
                      </a:r>
                    </a:p>
                  </a:txBody>
                  <a:tcPr/>
                </a:tc>
                <a:extLst>
                  <a:ext uri="{0D108BD9-81ED-4DB2-BD59-A6C34878D82A}">
                    <a16:rowId xmlns:a16="http://schemas.microsoft.com/office/drawing/2014/main" val="3145501678"/>
                  </a:ext>
                </a:extLst>
              </a:tr>
              <a:tr h="589643">
                <a:tc>
                  <a:txBody>
                    <a:bodyPr/>
                    <a:lstStyle/>
                    <a:p>
                      <a:r>
                        <a:rPr lang="en-US" sz="1600" dirty="0">
                          <a:latin typeface="Arial Black" panose="020B0A04020102020204" pitchFamily="34" charset="0"/>
                        </a:rPr>
                        <a:t>GRAPEVINE &amp; </a:t>
                      </a:r>
                    </a:p>
                    <a:p>
                      <a:r>
                        <a:rPr lang="en-US" sz="1600" dirty="0">
                          <a:latin typeface="Arial Black" panose="020B0A04020102020204" pitchFamily="34" charset="0"/>
                        </a:rPr>
                        <a:t>LA VINA</a:t>
                      </a:r>
                      <a:r>
                        <a:rPr lang="en-US" sz="1600" dirty="0">
                          <a:latin typeface="Arial Narrow" panose="020B0606020202030204" pitchFamily="34" charset="0"/>
                        </a:rPr>
                        <a:t> </a:t>
                      </a:r>
                      <a:endParaRPr lang="en-US" sz="1600" b="1" dirty="0">
                        <a:latin typeface="Arial Black" panose="020B0A04020102020204" pitchFamily="34" charset="0"/>
                      </a:endParaRPr>
                    </a:p>
                  </a:txBody>
                  <a:tcPr/>
                </a:tc>
                <a:tc>
                  <a:txBody>
                    <a:bodyPr/>
                    <a:lstStyle/>
                    <a:p>
                      <a:endParaRPr lang="en-US" sz="1600" b="1" dirty="0">
                        <a:latin typeface="Arial Black" panose="020B0A04020102020204" pitchFamily="34" charset="0"/>
                      </a:endParaRP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326541967"/>
                  </a:ext>
                </a:extLst>
              </a:tr>
              <a:tr h="341372">
                <a:tc>
                  <a:txBody>
                    <a:bodyPr/>
                    <a:lstStyle/>
                    <a:p>
                      <a:pPr algn="r"/>
                      <a:r>
                        <a:rPr lang="en-US" sz="1400" dirty="0"/>
                        <a:t>Average Circulation </a:t>
                      </a:r>
                    </a:p>
                  </a:txBody>
                  <a:tcPr/>
                </a:tc>
                <a:tc>
                  <a:txBody>
                    <a:bodyPr/>
                    <a:lstStyle/>
                    <a:p>
                      <a:r>
                        <a:rPr lang="en-US" sz="1600" b="1" dirty="0">
                          <a:latin typeface="Arial Black" panose="020B0A04020102020204" pitchFamily="34" charset="0"/>
                        </a:rPr>
                        <a:t>71,182</a:t>
                      </a:r>
                    </a:p>
                  </a:txBody>
                  <a:tcPr/>
                </a:tc>
                <a:tc>
                  <a:txBody>
                    <a:bodyPr/>
                    <a:lstStyle/>
                    <a:p>
                      <a:r>
                        <a:rPr lang="en-US" sz="1400" dirty="0"/>
                        <a:t>76,086</a:t>
                      </a:r>
                    </a:p>
                  </a:txBody>
                  <a:tcPr/>
                </a:tc>
                <a:tc>
                  <a:txBody>
                    <a:bodyPr/>
                    <a:lstStyle/>
                    <a:p>
                      <a:r>
                        <a:rPr lang="en-US" sz="1400" dirty="0"/>
                        <a:t>4,904  (6.5%) decrease</a:t>
                      </a:r>
                    </a:p>
                  </a:txBody>
                  <a:tcPr/>
                </a:tc>
                <a:tc>
                  <a:txBody>
                    <a:bodyPr/>
                    <a:lstStyle/>
                    <a:p>
                      <a:r>
                        <a:rPr lang="en-US" sz="1400" dirty="0"/>
                        <a:t>72,300</a:t>
                      </a:r>
                    </a:p>
                  </a:txBody>
                  <a:tcPr/>
                </a:tc>
                <a:tc>
                  <a:txBody>
                    <a:bodyPr/>
                    <a:lstStyle/>
                    <a:p>
                      <a:r>
                        <a:rPr lang="en-US" sz="1400" dirty="0"/>
                        <a:t>1,118 (1.5%) decrease</a:t>
                      </a:r>
                    </a:p>
                  </a:txBody>
                  <a:tcPr/>
                </a:tc>
                <a:extLst>
                  <a:ext uri="{0D108BD9-81ED-4DB2-BD59-A6C34878D82A}">
                    <a16:rowId xmlns:a16="http://schemas.microsoft.com/office/drawing/2014/main" val="632986972"/>
                  </a:ext>
                </a:extLst>
              </a:tr>
              <a:tr h="341372">
                <a:tc>
                  <a:txBody>
                    <a:bodyPr/>
                    <a:lstStyle/>
                    <a:p>
                      <a:pPr algn="r"/>
                      <a:r>
                        <a:rPr lang="en-US" sz="1400" dirty="0"/>
                        <a:t>Net Income (Loss)</a:t>
                      </a:r>
                    </a:p>
                  </a:txBody>
                  <a:tcPr/>
                </a:tc>
                <a:tc>
                  <a:txBody>
                    <a:bodyPr/>
                    <a:lstStyle/>
                    <a:p>
                      <a:r>
                        <a:rPr lang="en-US" sz="1600" b="1" dirty="0">
                          <a:latin typeface="Arial Black" panose="020B0A04020102020204" pitchFamily="34" charset="0"/>
                        </a:rPr>
                        <a:t>(27,303)</a:t>
                      </a:r>
                    </a:p>
                  </a:txBody>
                  <a:tcPr/>
                </a:tc>
                <a:tc>
                  <a:txBody>
                    <a:bodyPr/>
                    <a:lstStyle/>
                    <a:p>
                      <a:r>
                        <a:rPr lang="en-US" sz="1400" dirty="0"/>
                        <a:t>(135 K)</a:t>
                      </a:r>
                    </a:p>
                  </a:txBody>
                  <a:tcPr/>
                </a:tc>
                <a:tc>
                  <a:txBody>
                    <a:bodyPr/>
                    <a:lstStyle/>
                    <a:p>
                      <a:r>
                        <a:rPr lang="en-US" sz="1400" dirty="0"/>
                        <a:t> 107.7K (79.8%) better </a:t>
                      </a:r>
                    </a:p>
                  </a:txBody>
                  <a:tcPr/>
                </a:tc>
                <a:tc>
                  <a:txBody>
                    <a:bodyPr/>
                    <a:lstStyle/>
                    <a:p>
                      <a:r>
                        <a:rPr lang="en-US" sz="1400" dirty="0"/>
                        <a:t>-149 K</a:t>
                      </a:r>
                    </a:p>
                  </a:txBody>
                  <a:tcPr/>
                </a:tc>
                <a:tc>
                  <a:txBody>
                    <a:bodyPr/>
                    <a:lstStyle/>
                    <a:p>
                      <a:r>
                        <a:rPr lang="en-US" sz="1400" dirty="0"/>
                        <a:t>275 K (82%) increase </a:t>
                      </a:r>
                    </a:p>
                  </a:txBody>
                  <a:tcPr/>
                </a:tc>
                <a:extLst>
                  <a:ext uri="{0D108BD9-81ED-4DB2-BD59-A6C34878D82A}">
                    <a16:rowId xmlns:a16="http://schemas.microsoft.com/office/drawing/2014/main" val="1539330027"/>
                  </a:ext>
                </a:extLst>
              </a:tr>
              <a:tr h="527574">
                <a:tc>
                  <a:txBody>
                    <a:bodyPr/>
                    <a:lstStyle/>
                    <a:p>
                      <a:pPr algn="r"/>
                      <a:r>
                        <a:rPr lang="en-US" sz="1400" dirty="0"/>
                        <a:t>General Fund support of </a:t>
                      </a:r>
                    </a:p>
                    <a:p>
                      <a:pPr algn="r"/>
                      <a:r>
                        <a:rPr lang="en-US" sz="1400" b="1" dirty="0">
                          <a:latin typeface="Arial Narrow" panose="020B0606020202030204" pitchFamily="34" charset="0"/>
                        </a:rPr>
                        <a:t>La Viña </a:t>
                      </a:r>
                      <a:r>
                        <a:rPr lang="en-US" sz="1400" dirty="0"/>
                        <a:t>service activity  </a:t>
                      </a:r>
                    </a:p>
                  </a:txBody>
                  <a:tcPr/>
                </a:tc>
                <a:tc>
                  <a:txBody>
                    <a:bodyPr/>
                    <a:lstStyle/>
                    <a:p>
                      <a:r>
                        <a:rPr lang="en-US" sz="1600" b="1" dirty="0">
                          <a:latin typeface="Arial Black" panose="020B0A04020102020204" pitchFamily="34" charset="0"/>
                        </a:rPr>
                        <a:t>297 K</a:t>
                      </a:r>
                    </a:p>
                  </a:txBody>
                  <a:tcPr/>
                </a:tc>
                <a:tc>
                  <a:txBody>
                    <a:bodyPr/>
                    <a:lstStyle/>
                    <a:p>
                      <a:r>
                        <a:rPr lang="en-US" sz="1400" dirty="0"/>
                        <a:t>166 K</a:t>
                      </a:r>
                    </a:p>
                  </a:txBody>
                  <a:tcPr/>
                </a:tc>
                <a:tc>
                  <a:txBody>
                    <a:bodyPr/>
                    <a:lstStyle/>
                    <a:p>
                      <a:r>
                        <a:rPr lang="en-US" sz="1400" dirty="0"/>
                        <a:t> 131K increase</a:t>
                      </a:r>
                    </a:p>
                  </a:txBody>
                  <a:tcPr/>
                </a:tc>
                <a:tc>
                  <a:txBody>
                    <a:bodyPr/>
                    <a:lstStyle/>
                    <a:p>
                      <a:r>
                        <a:rPr lang="en-US" sz="1400" dirty="0"/>
                        <a:t>148 K</a:t>
                      </a:r>
                    </a:p>
                  </a:txBody>
                  <a:tcPr/>
                </a:tc>
                <a:tc>
                  <a:txBody>
                    <a:bodyPr/>
                    <a:lstStyle/>
                    <a:p>
                      <a:r>
                        <a:rPr lang="en-US" sz="1400" dirty="0"/>
                        <a:t>149 K (101%) increase</a:t>
                      </a:r>
                    </a:p>
                  </a:txBody>
                  <a:tcPr/>
                </a:tc>
                <a:extLst>
                  <a:ext uri="{0D108BD9-81ED-4DB2-BD59-A6C34878D82A}">
                    <a16:rowId xmlns:a16="http://schemas.microsoft.com/office/drawing/2014/main" val="1549572854"/>
                  </a:ext>
                </a:extLst>
              </a:tr>
              <a:tr h="350866">
                <a:tc>
                  <a:txBody>
                    <a:bodyPr/>
                    <a:lstStyle/>
                    <a:p>
                      <a:r>
                        <a:rPr lang="en-US" sz="1600" dirty="0">
                          <a:latin typeface="Arial Black" panose="020B0A04020102020204" pitchFamily="34" charset="0"/>
                        </a:rPr>
                        <a:t>RESERVE FUND</a:t>
                      </a:r>
                      <a:endParaRPr lang="en-US" sz="1600" b="1" dirty="0">
                        <a:latin typeface="Arial Black" panose="020B0A04020102020204" pitchFamily="34" charset="0"/>
                      </a:endParaRPr>
                    </a:p>
                  </a:txBody>
                  <a:tcPr/>
                </a:tc>
                <a:tc>
                  <a:txBody>
                    <a:bodyPr/>
                    <a:lstStyle/>
                    <a:p>
                      <a:endParaRPr lang="en-US" sz="1600" b="1" dirty="0">
                        <a:latin typeface="Arial Black" panose="020B0A04020102020204" pitchFamily="34" charset="0"/>
                      </a:endParaRP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272022578"/>
                  </a:ext>
                </a:extLst>
              </a:tr>
              <a:tr h="589643">
                <a:tc>
                  <a:txBody>
                    <a:bodyPr/>
                    <a:lstStyle/>
                    <a:p>
                      <a:pPr algn="r"/>
                      <a:r>
                        <a:rPr lang="en-US" sz="1400" dirty="0"/>
                        <a:t>Coverage Ratio</a:t>
                      </a:r>
                    </a:p>
                  </a:txBody>
                  <a:tcPr/>
                </a:tc>
                <a:tc>
                  <a:txBody>
                    <a:bodyPr/>
                    <a:lstStyle/>
                    <a:p>
                      <a:r>
                        <a:rPr lang="en-US" sz="1600" b="1" dirty="0">
                          <a:latin typeface="Arial Black" panose="020B0A04020102020204" pitchFamily="34" charset="0"/>
                        </a:rPr>
                        <a:t>9.2 months</a:t>
                      </a:r>
                    </a:p>
                  </a:txBody>
                  <a:tcPr/>
                </a:tc>
                <a:tc>
                  <a:txBody>
                    <a:bodyPr/>
                    <a:lstStyle/>
                    <a:p>
                      <a:r>
                        <a:rPr lang="en-US" sz="1400" dirty="0"/>
                        <a:t>9.4 </a:t>
                      </a:r>
                    </a:p>
                    <a:p>
                      <a:r>
                        <a:rPr lang="en-US" sz="1400" dirty="0"/>
                        <a:t>months</a:t>
                      </a:r>
                    </a:p>
                  </a:txBody>
                  <a:tcPr/>
                </a:tc>
                <a:tc>
                  <a:txBody>
                    <a:bodyPr/>
                    <a:lstStyle/>
                    <a:p>
                      <a:r>
                        <a:rPr lang="en-US" sz="1400" dirty="0"/>
                        <a:t>Decrease of 0.4 months</a:t>
                      </a:r>
                    </a:p>
                    <a:p>
                      <a:r>
                        <a:rPr lang="en-US" sz="1400" dirty="0"/>
                        <a:t>(7%)</a:t>
                      </a:r>
                    </a:p>
                  </a:txBody>
                  <a:tcPr/>
                </a:tc>
                <a:tc>
                  <a:txBody>
                    <a:bodyPr/>
                    <a:lstStyle/>
                    <a:p>
                      <a:r>
                        <a:rPr lang="en-US" sz="1400" dirty="0"/>
                        <a:t>9.7</a:t>
                      </a:r>
                    </a:p>
                    <a:p>
                      <a:r>
                        <a:rPr lang="en-US" sz="1400" dirty="0"/>
                        <a:t>months</a:t>
                      </a:r>
                    </a:p>
                  </a:txBody>
                  <a:tcPr/>
                </a:tc>
                <a:tc>
                  <a:txBody>
                    <a:bodyPr/>
                    <a:lstStyle/>
                    <a:p>
                      <a:r>
                        <a:rPr lang="en-US" sz="1400" dirty="0"/>
                        <a:t>Increase of 0.5 months</a:t>
                      </a:r>
                    </a:p>
                  </a:txBody>
                  <a:tcPr/>
                </a:tc>
                <a:extLst>
                  <a:ext uri="{0D108BD9-81ED-4DB2-BD59-A6C34878D82A}">
                    <a16:rowId xmlns:a16="http://schemas.microsoft.com/office/drawing/2014/main" val="2344792059"/>
                  </a:ext>
                </a:extLst>
              </a:tr>
              <a:tr h="310338">
                <a:tc>
                  <a:txBody>
                    <a:bodyPr/>
                    <a:lstStyle/>
                    <a:p>
                      <a:r>
                        <a:rPr lang="en-US" sz="1000" dirty="0"/>
                        <a:t>M – millions; K – thousands</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1939865"/>
                  </a:ext>
                </a:extLst>
              </a:tr>
            </a:tbl>
          </a:graphicData>
        </a:graphic>
      </p:graphicFrame>
      <p:sp>
        <p:nvSpPr>
          <p:cNvPr id="4" name="Slide Number Placeholder 3">
            <a:extLst>
              <a:ext uri="{FF2B5EF4-FFF2-40B4-BE49-F238E27FC236}">
                <a16:creationId xmlns:a16="http://schemas.microsoft.com/office/drawing/2014/main" id="{D1C9B475-DA2E-4434-A044-C49E9993C539}"/>
              </a:ext>
            </a:extLst>
          </p:cNvPr>
          <p:cNvSpPr>
            <a:spLocks noGrp="1"/>
          </p:cNvSpPr>
          <p:nvPr>
            <p:ph type="sldNum" sz="quarter" idx="12"/>
          </p:nvPr>
        </p:nvSpPr>
        <p:spPr>
          <a:xfrm>
            <a:off x="11049000" y="6356350"/>
            <a:ext cx="1143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tint val="75000"/>
                  </a:prstClr>
                </a:solidFill>
                <a:effectLst/>
                <a:uLnTx/>
                <a:uFillTx/>
                <a:latin typeface="Arial Black" panose="020B0A04020102020204" pitchFamily="34" charset="0"/>
                <a:ea typeface="+mn-ea"/>
                <a:cs typeface="+mn-cs"/>
              </a:rPr>
              <a:t>1 – S 1</a:t>
            </a:r>
            <a:endParaRPr kumimoji="0" lang="en-US" sz="1600" b="0" i="0" u="none" strike="noStrike" kern="1200" cap="none" spc="0" normalizeH="0" baseline="0" noProof="0" dirty="0">
              <a:ln>
                <a:noFill/>
              </a:ln>
              <a:solidFill>
                <a:prstClr val="black">
                  <a:tint val="75000"/>
                </a:prstClr>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31497086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2290" name="Picture 7" descr="black and white bas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85800"/>
            <a:ext cx="4671646" cy="4953000"/>
          </a:xfrm>
          <a:prstGeom prst="rect">
            <a:avLst/>
          </a:prstGeom>
          <a:solidFill>
            <a:srgbClr val="CCECFF"/>
          </a:solidFill>
          <a:ln>
            <a:noFill/>
          </a:ln>
          <a:effectLst>
            <a:glow rad="127000">
              <a:srgbClr val="CCECFF"/>
            </a:glow>
            <a:outerShdw blurRad="50800" dist="50800" dir="5400000" algn="ctr" rotWithShape="0">
              <a:srgbClr val="CCECFF"/>
            </a:outerShdw>
          </a:effectLst>
        </p:spPr>
      </p:pic>
      <p:sp>
        <p:nvSpPr>
          <p:cNvPr id="12292" name="Rectangle 6"/>
          <p:cNvSpPr>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3366FF"/>
                </a:solidFill>
                <a:effectLst/>
                <a:uLnTx/>
                <a:uFillTx/>
                <a:latin typeface="Arial Black" panose="020B0A04020102020204" pitchFamily="34" charset="0"/>
                <a:ea typeface="+mn-ea"/>
                <a:cs typeface="Arial" panose="020B0604020202020204" pitchFamily="34" charset="0"/>
              </a:rPr>
              <a:t>GRATITUDE </a:t>
            </a:r>
          </a:p>
        </p:txBody>
      </p:sp>
      <p:pic>
        <p:nvPicPr>
          <p:cNvPr id="12294" name="Picture 9" descr="dollar bills in a circle"/>
          <p:cNvPicPr>
            <a:picLocks noChangeAspect="1" noChangeArrowheads="1"/>
          </p:cNvPicPr>
          <p:nvPr/>
        </p:nvPicPr>
        <p:blipFill>
          <a:blip r:embed="rId4">
            <a:extLst>
              <a:ext uri="{28A0092B-C50C-407E-A947-70E740481C1C}">
                <a14:useLocalDpi xmlns:a14="http://schemas.microsoft.com/office/drawing/2010/main" val="0"/>
              </a:ext>
            </a:extLst>
          </a:blip>
          <a:srcRect b="3999"/>
          <a:stretch>
            <a:fillRect/>
          </a:stretch>
        </p:blipFill>
        <p:spPr bwMode="auto">
          <a:xfrm>
            <a:off x="5021873" y="1334845"/>
            <a:ext cx="2400300" cy="15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963400" y="6595615"/>
            <a:ext cx="228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TextBox 2"/>
          <p:cNvSpPr txBox="1"/>
          <p:nvPr/>
        </p:nvSpPr>
        <p:spPr>
          <a:xfrm>
            <a:off x="0" y="5410200"/>
            <a:ext cx="12192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3366FF"/>
                </a:solidFill>
                <a:effectLst/>
                <a:uLnTx/>
                <a:uFillTx/>
                <a:latin typeface="Arial Black" panose="020B0A04020102020204" pitchFamily="34" charset="0"/>
                <a:ea typeface="+mn-ea"/>
                <a:cs typeface="+mn-cs"/>
              </a:rPr>
              <a:t>7</a:t>
            </a:r>
            <a:r>
              <a:rPr kumimoji="0" lang="en-US" sz="4800" b="1" i="0" u="none" strike="noStrike" kern="1200" cap="none" spc="0" normalizeH="0" baseline="30000" noProof="0" dirty="0">
                <a:ln>
                  <a:noFill/>
                </a:ln>
                <a:solidFill>
                  <a:srgbClr val="3366FF"/>
                </a:solidFill>
                <a:effectLst/>
                <a:uLnTx/>
                <a:uFillTx/>
                <a:latin typeface="Arial Black" panose="020B0A04020102020204" pitchFamily="34" charset="0"/>
                <a:ea typeface="+mn-ea"/>
                <a:cs typeface="+mn-cs"/>
              </a:rPr>
              <a:t>TH</a:t>
            </a:r>
            <a:r>
              <a:rPr kumimoji="0" lang="en-US" sz="4800" b="1" i="0" u="none" strike="noStrike" kern="1200" cap="none" spc="0" normalizeH="0" baseline="0" noProof="0" dirty="0">
                <a:ln>
                  <a:noFill/>
                </a:ln>
                <a:solidFill>
                  <a:srgbClr val="3366FF"/>
                </a:solidFill>
                <a:effectLst/>
                <a:uLnTx/>
                <a:uFillTx/>
                <a:latin typeface="Arial Black" panose="020B0A04020102020204" pitchFamily="34" charset="0"/>
                <a:ea typeface="+mn-ea"/>
                <a:cs typeface="+mn-cs"/>
              </a:rPr>
              <a:t> TRADITION</a:t>
            </a:r>
          </a:p>
        </p:txBody>
      </p:sp>
    </p:spTree>
  </p:cSld>
  <p:clrMapOvr>
    <a:masterClrMapping/>
  </p:clrMapOvr>
  <p:transition spd="med">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odyPr wrap="none" fromWordArt="1">
        <a:prstTxWarp prst="textDoubleWave1">
          <a:avLst>
            <a:gd name="adj1" fmla="val 6500"/>
            <a:gd name="adj2" fmla="val 0"/>
          </a:avLst>
        </a:prstTxWarp>
      </a:bodyPr>
      <a:lstStyle>
        <a:defPPr>
          <a:defRPr sz="3600" b="1" kern="10" spc="-360" dirty="0">
            <a:ln w="12700">
              <a:solidFill>
                <a:srgbClr val="000099"/>
              </a:solidFill>
              <a:round/>
              <a:headEnd/>
              <a:tailEnd/>
            </a:ln>
            <a:solidFill>
              <a:schemeClr val="bg1"/>
            </a:solidFill>
            <a:effectLst>
              <a:outerShdw dist="125724" dir="18900000" algn="ctr" rotWithShape="0">
                <a:srgbClr val="000099"/>
              </a:outerShdw>
            </a:effectLst>
            <a:latin typeface="Arial Narrow" panose="020B0606020202030204" pitchFamily="34" charset="0"/>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17028</TotalTime>
  <Words>7896</Words>
  <Application>Microsoft Office PowerPoint</Application>
  <PresentationFormat>Widescreen</PresentationFormat>
  <Paragraphs>1930</Paragraphs>
  <Slides>70</Slides>
  <Notes>59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70</vt:i4>
      </vt:variant>
    </vt:vector>
  </HeadingPairs>
  <TitlesOfParts>
    <vt:vector size="85" baseType="lpstr">
      <vt:lpstr>Arial</vt:lpstr>
      <vt:lpstr>Arial Black</vt:lpstr>
      <vt:lpstr>Arial Narrow</vt:lpstr>
      <vt:lpstr>Arial Rounded MT Bold</vt:lpstr>
      <vt:lpstr>Arial-BoldMT</vt:lpstr>
      <vt:lpstr>ArialMT</vt:lpstr>
      <vt:lpstr>Calibri</vt:lpstr>
      <vt:lpstr>Calibri Light</vt:lpstr>
      <vt:lpstr>Segoe UI</vt:lpstr>
      <vt:lpstr>Verdana</vt:lpstr>
      <vt:lpstr>Wingdings</vt:lpstr>
      <vt:lpstr>Office Theme</vt:lpstr>
      <vt:lpstr>2_Office Theme</vt:lpstr>
      <vt:lpstr>Default Design</vt:lpstr>
      <vt:lpstr>5_Office Theme</vt:lpstr>
      <vt:lpstr>PowerPoint Presentation</vt:lpstr>
      <vt:lpstr>2019 AUDIT RESULTS</vt:lpstr>
      <vt:lpstr>2019 AUDIT RESULTS</vt:lpstr>
      <vt:lpstr>2019 AUDIT RESULTS</vt:lpstr>
      <vt:lpstr>2019 FINANCIAL HIGHLIGHTS</vt:lpstr>
      <vt:lpstr>2019 FINANCIAL HIGHLIGHTS</vt:lpstr>
      <vt:lpstr>2020 Budgets – Where Are They?</vt:lpstr>
      <vt:lpstr>2019 FINANCIAL HIGHLIGHTS</vt:lpstr>
      <vt:lpstr>PowerPoint Presentation</vt:lpstr>
      <vt:lpstr>7TH TRADITION – 2019 – $8.86 MILLION</vt:lpstr>
      <vt:lpstr>2019 HIGHLIGHTS</vt:lpstr>
      <vt:lpstr>7th Tradition Contributions Number Received by Region</vt:lpstr>
      <vt:lpstr>7th Tradition Contributions Regional Impact by Value (USD)</vt:lpstr>
      <vt:lpstr>7th Tradition Contributions Regional Per Capita</vt:lpstr>
      <vt:lpstr>Distribution of Received Contributions</vt:lpstr>
      <vt:lpstr>7th Tradition Contributions Impact by Value (USD)</vt:lpstr>
      <vt:lpstr>“$8.06” Contributions Number Received by Region</vt:lpstr>
      <vt:lpstr>“$8.06” Contributions Regional Impact by Value (USD)</vt:lpstr>
      <vt:lpstr>PowerPoint Presentation</vt:lpstr>
      <vt:lpstr>PowerPoint Presentation</vt:lpstr>
      <vt:lpstr>A DOLLAR IS NOT WHAT IT USED TO BE</vt:lpstr>
      <vt:lpstr>G.S.O.’s TWO BASIC FUNCTIONS</vt:lpstr>
      <vt:lpstr>PowerPoint Presentation</vt:lpstr>
      <vt:lpstr>GSO &amp; AAWS – OPERATING RESULTS – 2005 – 2019</vt:lpstr>
      <vt:lpstr>GRAPEVINE – 2019 ACTUAL VS 2019 BUDGET</vt:lpstr>
      <vt:lpstr>GRAPEVINE – KEY AMOUNTS – 5 YEAR HISTORY</vt:lpstr>
      <vt:lpstr>GRAPEVINE OPERATING RESULTS – 2005 – 2019</vt:lpstr>
      <vt:lpstr>GRAPEVINE – AVERAGE CIRCULATION – 5 YEAR HISTORY</vt:lpstr>
      <vt:lpstr>LA VINA – 2019 ACTUAL</vt:lpstr>
      <vt:lpstr>La Viña – AVERAGE Circulation – 2005 – 2019</vt:lpstr>
      <vt:lpstr>G.S.O.’s TWO BASIC FUNCTIONS</vt:lpstr>
      <vt:lpstr> FELLOWSHIP SERVICES – DIRECT COSTS &amp; PERCENTAGES</vt:lpstr>
      <vt:lpstr>RECURRING OPERATING EXPENSES – 2019 – $18.6 M FINANCIAL STATEMENT EXPENSE CATEGORIES PERCENTAGE BREAKDOWN </vt:lpstr>
      <vt:lpstr>PowerPoint Presentation</vt:lpstr>
      <vt:lpstr>OUTREACH SERVICES PROVIDED TO FELLOWSHIP 2019 – $3.1 M</vt:lpstr>
      <vt:lpstr>OUTREACH SERVICES PROVIDED TO FELLOWSHIP – 3 Year History</vt:lpstr>
      <vt:lpstr>SERVICE LEADERSHIP ACTIVITIES  4 YEAR HISTORY</vt:lpstr>
      <vt:lpstr>SERVICES SUPPORTED BY 7TH TRADITION  DOLLARS AND PERCENTAGE</vt:lpstr>
      <vt:lpstr>SERVICES SUPPORTED BY 7th TRADITION DOLLARS AND PERCENTAGE – 2004 – 2019 </vt:lpstr>
      <vt:lpstr>Questions Received Since Conference</vt:lpstr>
      <vt:lpstr>PowerPoint Presentation</vt:lpstr>
      <vt:lpstr>PowerPoint Presentation</vt:lpstr>
      <vt:lpstr>Budget  Reforecast 2.01</vt:lpstr>
      <vt:lpstr>Budget  Reforecast 2.01 - Savings</vt:lpstr>
      <vt:lpstr>Questions Received Since Conference</vt:lpstr>
      <vt:lpstr>Questions Received Since Conference</vt:lpstr>
      <vt:lpstr>PowerPoint Presentation</vt:lpstr>
      <vt:lpstr>Questions Received Since Conference</vt:lpstr>
      <vt:lpstr>Questions Received Since Conference</vt:lpstr>
      <vt:lpstr>70th Virtual Service Conference Financial Report</vt:lpstr>
      <vt:lpstr>RESERVE FUND RATIO</vt:lpstr>
      <vt:lpstr>PowerPoint Presentation</vt:lpstr>
      <vt:lpstr>PowerPoint Presentation</vt:lpstr>
      <vt:lpstr>USES OF GSB’s RESERVE FUND </vt:lpstr>
      <vt:lpstr>RESERVE FUND</vt:lpstr>
      <vt:lpstr>RESERVE FUND</vt:lpstr>
      <vt:lpstr>RESERVE FUND RATIO  NUMBER OF MONTHS COVERAGE  2000– 2020 </vt:lpstr>
      <vt:lpstr>2020 INTERNATIONAL CONVENTION - CANCELLED </vt:lpstr>
      <vt:lpstr>2020 INTERNATIONAL CONVENTION - CANCELLED </vt:lpstr>
      <vt:lpstr>2020 Update COVID-19 Impact</vt:lpstr>
      <vt:lpstr>2020 Update COVID-19 Impact</vt:lpstr>
      <vt:lpstr>7th Tradition Contributions During Fellowship Rally</vt:lpstr>
      <vt:lpstr>AAWS NET SALES THROUGH JULY 2020</vt:lpstr>
      <vt:lpstr>PowerPoint Presentation</vt:lpstr>
      <vt:lpstr>PowerPoint Presentation</vt:lpstr>
      <vt:lpstr>2020 Update COVID-19 Impact</vt:lpstr>
      <vt:lpstr>August 2020 Update COVID-19 Financial Impact</vt:lpstr>
      <vt:lpstr>2020 Update COVID-19 Impact</vt:lpstr>
      <vt:lpstr>2020 Update COVID-19 Impact</vt:lpstr>
      <vt:lpstr>THANK YOU</vt:lpstr>
    </vt:vector>
  </TitlesOfParts>
  <Company>GSO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58th General Service Conference Finance  Presentation</dc:title>
  <dc:creator>regionalforumssa</dc:creator>
  <cp:lastModifiedBy>Mike Wilson</cp:lastModifiedBy>
  <cp:revision>5048</cp:revision>
  <cp:lastPrinted>2020-08-15T02:47:55Z</cp:lastPrinted>
  <dcterms:created xsi:type="dcterms:W3CDTF">2008-03-11T16:16:33Z</dcterms:created>
  <dcterms:modified xsi:type="dcterms:W3CDTF">2020-08-16T01:02:01Z</dcterms:modified>
</cp:coreProperties>
</file>