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1" r:id="rId1"/>
  </p:sldMasterIdLst>
  <p:notesMasterIdLst>
    <p:notesMasterId r:id="rId30"/>
  </p:notesMasterIdLst>
  <p:sldIdLst>
    <p:sldId id="333" r:id="rId2"/>
    <p:sldId id="256" r:id="rId3"/>
    <p:sldId id="334" r:id="rId4"/>
    <p:sldId id="296" r:id="rId5"/>
    <p:sldId id="298" r:id="rId6"/>
    <p:sldId id="471" r:id="rId7"/>
    <p:sldId id="258" r:id="rId8"/>
    <p:sldId id="340" r:id="rId9"/>
    <p:sldId id="316" r:id="rId10"/>
    <p:sldId id="341" r:id="rId11"/>
    <p:sldId id="261" r:id="rId12"/>
    <p:sldId id="364" r:id="rId13"/>
    <p:sldId id="365" r:id="rId14"/>
    <p:sldId id="359" r:id="rId15"/>
    <p:sldId id="363" r:id="rId16"/>
    <p:sldId id="318" r:id="rId17"/>
    <p:sldId id="264" r:id="rId18"/>
    <p:sldId id="345" r:id="rId19"/>
    <p:sldId id="335" r:id="rId20"/>
    <p:sldId id="336" r:id="rId21"/>
    <p:sldId id="270" r:id="rId22"/>
    <p:sldId id="337" r:id="rId23"/>
    <p:sldId id="338" r:id="rId24"/>
    <p:sldId id="259" r:id="rId25"/>
    <p:sldId id="346" r:id="rId26"/>
    <p:sldId id="332" r:id="rId27"/>
    <p:sldId id="269" r:id="rId28"/>
    <p:sldId id="358"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47"/>
    <p:restoredTop sz="91919"/>
  </p:normalViewPr>
  <p:slideViewPr>
    <p:cSldViewPr snapToGrid="0" snapToObjects="1">
      <p:cViewPr varScale="1">
        <p:scale>
          <a:sx n="190" d="100"/>
          <a:sy n="190" d="100"/>
        </p:scale>
        <p:origin x="216" y="8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CE8E-4B96-8186-CA62DF17D0A0}"/>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CE8E-4B96-8186-CA62DF17D0A0}"/>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CE8E-4B96-8186-CA62DF17D0A0}"/>
              </c:ext>
            </c:extLst>
          </c:dPt>
          <c:val>
            <c:numRef>
              <c:f>Sheet1!$B$5:$B$7</c:f>
              <c:numCache>
                <c:formatCode>General</c:formatCode>
                <c:ptCount val="3"/>
                <c:pt idx="0">
                  <c:v>93</c:v>
                </c:pt>
                <c:pt idx="1">
                  <c:v>27</c:v>
                </c:pt>
                <c:pt idx="2">
                  <c:v>15</c:v>
                </c:pt>
              </c:numCache>
            </c:numRef>
          </c:val>
          <c:extLst>
            <c:ext xmlns:c16="http://schemas.microsoft.com/office/drawing/2014/chart" uri="{C3380CC4-5D6E-409C-BE32-E72D297353CC}">
              <c16:uniqueId val="{00000006-CE8E-4B96-8186-CA62DF17D0A0}"/>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06-03T16:12:56.523" idx="1">
    <p:pos x="1803" y="4505"/>
    <p:text/>
    <p:extLst>
      <p:ext uri="{C676402C-5697-4E1C-873F-D02D1690AC5C}">
        <p15:threadingInfo xmlns:p15="http://schemas.microsoft.com/office/powerpoint/2012/main" timeZoneBias="240"/>
      </p:ext>
    </p:extLst>
  </p:cm>
  <p:cm authorId="1" dt="2020-06-03T16:13:05.995" idx="2">
    <p:pos x="10" y="1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B31424-EA27-7C42-A2F5-44B8DBB9B3EA}" type="datetimeFigureOut">
              <a:rPr lang="en-US" smtClean="0"/>
              <a:t>6/15/20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3EBEBB-02CB-A641-8768-7EA4F9AED93F}" type="slidenum">
              <a:rPr lang="en-US" smtClean="0"/>
              <a:t>‹#›</a:t>
            </a:fld>
            <a:endParaRPr lang="en-US"/>
          </a:p>
        </p:txBody>
      </p:sp>
    </p:spTree>
    <p:extLst>
      <p:ext uri="{BB962C8B-B14F-4D97-AF65-F5344CB8AC3E}">
        <p14:creationId xmlns:p14="http://schemas.microsoft.com/office/powerpoint/2010/main" val="1207954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EBEBB-02CB-A641-8768-7EA4F9AED93F}" type="slidenum">
              <a:rPr lang="en-US" smtClean="0"/>
              <a:t>2</a:t>
            </a:fld>
            <a:endParaRPr lang="en-US"/>
          </a:p>
        </p:txBody>
      </p:sp>
    </p:spTree>
    <p:extLst>
      <p:ext uri="{BB962C8B-B14F-4D97-AF65-F5344CB8AC3E}">
        <p14:creationId xmlns:p14="http://schemas.microsoft.com/office/powerpoint/2010/main" val="4257770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lumMod val="50000"/>
                  </a:schemeClr>
                </a:solidFill>
                <a:effectLst/>
                <a:latin typeface="+mn-lt"/>
                <a:ea typeface="+mn-ea"/>
                <a:cs typeface="+mn-cs"/>
              </a:rPr>
              <a:t>But after Dr. Bob contracted cancer and lay dying, it became an urgent necessity to create a General Service Conference to represent and serve the A.A. groups. </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4</a:t>
            </a:fld>
            <a:endParaRPr lang="en-US"/>
          </a:p>
        </p:txBody>
      </p:sp>
    </p:spTree>
    <p:extLst>
      <p:ext uri="{BB962C8B-B14F-4D97-AF65-F5344CB8AC3E}">
        <p14:creationId xmlns:p14="http://schemas.microsoft.com/office/powerpoint/2010/main" val="3229984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5</a:t>
            </a:fld>
            <a:endParaRPr lang="en-US"/>
          </a:p>
        </p:txBody>
      </p:sp>
    </p:spTree>
    <p:extLst>
      <p:ext uri="{BB962C8B-B14F-4D97-AF65-F5344CB8AC3E}">
        <p14:creationId xmlns:p14="http://schemas.microsoft.com/office/powerpoint/2010/main" val="527544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DB560D-56FE-43A3-94D0-A5A2D12A7AD6}" type="slidenum">
              <a:rPr lang="en-US" smtClean="0"/>
              <a:t>6</a:t>
            </a:fld>
            <a:endParaRPr lang="en-US"/>
          </a:p>
        </p:txBody>
      </p:sp>
    </p:spTree>
    <p:extLst>
      <p:ext uri="{BB962C8B-B14F-4D97-AF65-F5344CB8AC3E}">
        <p14:creationId xmlns:p14="http://schemas.microsoft.com/office/powerpoint/2010/main" val="1496252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EBEBB-02CB-A641-8768-7EA4F9AED93F}" type="slidenum">
              <a:rPr lang="en-US" smtClean="0"/>
              <a:t>15</a:t>
            </a:fld>
            <a:endParaRPr lang="en-US"/>
          </a:p>
        </p:txBody>
      </p:sp>
    </p:spTree>
    <p:extLst>
      <p:ext uri="{BB962C8B-B14F-4D97-AF65-F5344CB8AC3E}">
        <p14:creationId xmlns:p14="http://schemas.microsoft.com/office/powerpoint/2010/main" val="124806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EBEBB-02CB-A641-8768-7EA4F9AED93F}" type="slidenum">
              <a:rPr lang="en-US" smtClean="0"/>
              <a:t>26</a:t>
            </a:fld>
            <a:endParaRPr lang="en-US"/>
          </a:p>
        </p:txBody>
      </p:sp>
    </p:spTree>
    <p:extLst>
      <p:ext uri="{BB962C8B-B14F-4D97-AF65-F5344CB8AC3E}">
        <p14:creationId xmlns:p14="http://schemas.microsoft.com/office/powerpoint/2010/main" val="24958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EBEBB-02CB-A641-8768-7EA4F9AED93F}" type="slidenum">
              <a:rPr lang="en-US" smtClean="0"/>
              <a:t>27</a:t>
            </a:fld>
            <a:endParaRPr lang="en-US"/>
          </a:p>
        </p:txBody>
      </p:sp>
    </p:spTree>
    <p:extLst>
      <p:ext uri="{BB962C8B-B14F-4D97-AF65-F5344CB8AC3E}">
        <p14:creationId xmlns:p14="http://schemas.microsoft.com/office/powerpoint/2010/main" val="39583296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smtClean="0"/>
              <a:t>6/15/20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15290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314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79030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49263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731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6/15/20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5921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6/15/20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04147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97711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58455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71259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6/15/20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88131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6/15/20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96664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6/15/20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2623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6/15/20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41656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6/15/20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22932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10736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12879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6/15/20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61735782"/>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CCF0578D-FF5D-924C-9566-DF6A78BFEDEF}"/>
              </a:ext>
            </a:extLst>
          </p:cNvPr>
          <p:cNvPicPr>
            <a:picLocks noChangeAspect="1"/>
          </p:cNvPicPr>
          <p:nvPr/>
        </p:nvPicPr>
        <p:blipFill>
          <a:blip r:embed="rId2"/>
          <a:stretch>
            <a:fillRect/>
          </a:stretch>
        </p:blipFill>
        <p:spPr>
          <a:xfrm>
            <a:off x="3693381" y="1176793"/>
            <a:ext cx="4548146" cy="4548146"/>
          </a:xfrm>
          <a:prstGeom prst="rect">
            <a:avLst/>
          </a:prstGeom>
        </p:spPr>
      </p:pic>
    </p:spTree>
    <p:extLst>
      <p:ext uri="{BB962C8B-B14F-4D97-AF65-F5344CB8AC3E}">
        <p14:creationId xmlns:p14="http://schemas.microsoft.com/office/powerpoint/2010/main" val="1786470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white background&#10;&#10;Description automatically generated">
            <a:extLst>
              <a:ext uri="{FF2B5EF4-FFF2-40B4-BE49-F238E27FC236}">
                <a16:creationId xmlns:a16="http://schemas.microsoft.com/office/drawing/2014/main" id="{DC5FDE47-1BFA-384B-AAEE-E6DA6CE8B44A}"/>
              </a:ext>
            </a:extLst>
          </p:cNvPr>
          <p:cNvPicPr>
            <a:picLocks noChangeAspect="1"/>
          </p:cNvPicPr>
          <p:nvPr/>
        </p:nvPicPr>
        <p:blipFill>
          <a:blip r:embed="rId2"/>
          <a:stretch>
            <a:fillRect/>
          </a:stretch>
        </p:blipFill>
        <p:spPr>
          <a:xfrm>
            <a:off x="1757234" y="109446"/>
            <a:ext cx="5143500" cy="6427278"/>
          </a:xfrm>
          <a:prstGeom prst="rect">
            <a:avLst/>
          </a:prstGeom>
        </p:spPr>
      </p:pic>
      <p:sp>
        <p:nvSpPr>
          <p:cNvPr id="6" name="TextBox 5">
            <a:extLst>
              <a:ext uri="{FF2B5EF4-FFF2-40B4-BE49-F238E27FC236}">
                <a16:creationId xmlns:a16="http://schemas.microsoft.com/office/drawing/2014/main" id="{220D7F6E-8851-BB44-B3A9-82038DC4770E}"/>
              </a:ext>
            </a:extLst>
          </p:cNvPr>
          <p:cNvSpPr txBox="1"/>
          <p:nvPr/>
        </p:nvSpPr>
        <p:spPr>
          <a:xfrm>
            <a:off x="7814545" y="430722"/>
            <a:ext cx="3299769" cy="4832092"/>
          </a:xfrm>
          <a:prstGeom prst="rect">
            <a:avLst/>
          </a:prstGeom>
          <a:noFill/>
        </p:spPr>
        <p:txBody>
          <a:bodyPr wrap="square" rtlCol="0">
            <a:spAutoFit/>
          </a:bodyPr>
          <a:lstStyle/>
          <a:p>
            <a:r>
              <a:rPr lang="en-US" sz="2800" dirty="0"/>
              <a:t>Sunday was the second day of navigating the “virtual” waters of </a:t>
            </a:r>
            <a:r>
              <a:rPr lang="en-US" sz="2800" i="1" dirty="0"/>
              <a:t>efficient</a:t>
            </a:r>
            <a:r>
              <a:rPr lang="en-US" sz="2800" dirty="0"/>
              <a:t> and </a:t>
            </a:r>
            <a:r>
              <a:rPr lang="en-US" sz="2800" i="1" dirty="0"/>
              <a:t>effective</a:t>
            </a:r>
            <a:r>
              <a:rPr lang="en-US" sz="2800" dirty="0"/>
              <a:t> conference work. </a:t>
            </a:r>
          </a:p>
          <a:p>
            <a:endParaRPr lang="en-US" sz="2800" dirty="0"/>
          </a:p>
          <a:p>
            <a:r>
              <a:rPr lang="en-US" sz="2800" dirty="0"/>
              <a:t>The Third Legacy election process was as spiritual as any I have ever witnessed.</a:t>
            </a:r>
          </a:p>
        </p:txBody>
      </p:sp>
    </p:spTree>
    <p:extLst>
      <p:ext uri="{BB962C8B-B14F-4D97-AF65-F5344CB8AC3E}">
        <p14:creationId xmlns:p14="http://schemas.microsoft.com/office/powerpoint/2010/main" val="3859261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sitting on a couch&#10;&#10;Description automatically generated">
            <a:extLst>
              <a:ext uri="{FF2B5EF4-FFF2-40B4-BE49-F238E27FC236}">
                <a16:creationId xmlns:a16="http://schemas.microsoft.com/office/drawing/2014/main" id="{F08DAD7C-F879-724E-A6E0-2FEF71E42AC5}"/>
              </a:ext>
            </a:extLst>
          </p:cNvPr>
          <p:cNvPicPr>
            <a:picLocks noChangeAspect="1"/>
          </p:cNvPicPr>
          <p:nvPr/>
        </p:nvPicPr>
        <p:blipFill>
          <a:blip r:embed="rId2"/>
          <a:stretch>
            <a:fillRect/>
          </a:stretch>
        </p:blipFill>
        <p:spPr>
          <a:xfrm>
            <a:off x="1500488" y="317500"/>
            <a:ext cx="3111500" cy="3111500"/>
          </a:xfrm>
          <a:prstGeom prst="rect">
            <a:avLst/>
          </a:prstGeom>
        </p:spPr>
      </p:pic>
      <p:sp>
        <p:nvSpPr>
          <p:cNvPr id="4" name="TextBox 3">
            <a:extLst>
              <a:ext uri="{FF2B5EF4-FFF2-40B4-BE49-F238E27FC236}">
                <a16:creationId xmlns:a16="http://schemas.microsoft.com/office/drawing/2014/main" id="{E0552FD8-A94F-924F-BD9A-73316602EB81}"/>
              </a:ext>
            </a:extLst>
          </p:cNvPr>
          <p:cNvSpPr txBox="1"/>
          <p:nvPr/>
        </p:nvSpPr>
        <p:spPr>
          <a:xfrm>
            <a:off x="5156273" y="1776051"/>
            <a:ext cx="6433456" cy="3139321"/>
          </a:xfrm>
          <a:prstGeom prst="rect">
            <a:avLst/>
          </a:prstGeom>
          <a:noFill/>
        </p:spPr>
        <p:txBody>
          <a:bodyPr wrap="square" rtlCol="0">
            <a:spAutoFit/>
          </a:bodyPr>
          <a:lstStyle/>
          <a:p>
            <a:r>
              <a:rPr lang="en-US" sz="6000" dirty="0"/>
              <a:t>                        </a:t>
            </a:r>
            <a:r>
              <a:rPr lang="en-US" sz="6600" dirty="0"/>
              <a:t>And up next: </a:t>
            </a:r>
            <a:endParaRPr lang="en-US" dirty="0"/>
          </a:p>
          <a:p>
            <a:r>
              <a:rPr lang="en-US" sz="7200" dirty="0"/>
              <a:t>THE FINANCIALS</a:t>
            </a:r>
          </a:p>
        </p:txBody>
      </p:sp>
    </p:spTree>
    <p:extLst>
      <p:ext uri="{BB962C8B-B14F-4D97-AF65-F5344CB8AC3E}">
        <p14:creationId xmlns:p14="http://schemas.microsoft.com/office/powerpoint/2010/main" val="2019488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33DFF8-7E38-A146-890D-F44916593F86}"/>
              </a:ext>
            </a:extLst>
          </p:cNvPr>
          <p:cNvSpPr/>
          <p:nvPr/>
        </p:nvSpPr>
        <p:spPr>
          <a:xfrm>
            <a:off x="740229" y="1166843"/>
            <a:ext cx="10668000" cy="4154984"/>
          </a:xfrm>
          <a:prstGeom prst="rect">
            <a:avLst/>
          </a:prstGeom>
        </p:spPr>
        <p:txBody>
          <a:bodyPr wrap="square">
            <a:spAutoFit/>
          </a:bodyPr>
          <a:lstStyle/>
          <a:p>
            <a:r>
              <a:rPr lang="en-US" sz="2400" dirty="0">
                <a:solidFill>
                  <a:schemeClr val="bg1"/>
                </a:solidFill>
              </a:rPr>
              <a:t>2019 FINANCIAL HIGHLIGHTS</a:t>
            </a:r>
          </a:p>
          <a:p>
            <a:endParaRPr lang="en-US" sz="2400" dirty="0">
              <a:solidFill>
                <a:schemeClr val="bg1"/>
              </a:solidFill>
            </a:endParaRPr>
          </a:p>
          <a:p>
            <a:pPr marL="285750" indent="-285750">
              <a:buFont typeface="Wingdings" pitchFamily="2" charset="2"/>
              <a:buChar char="Ø"/>
            </a:pPr>
            <a:r>
              <a:rPr lang="en-US" sz="2400" dirty="0">
                <a:solidFill>
                  <a:schemeClr val="bg1"/>
                </a:solidFill>
              </a:rPr>
              <a:t>7th Tradition of Self-Support – $8.86 million set another record, up 5.71% from 2018</a:t>
            </a:r>
          </a:p>
          <a:p>
            <a:pPr marL="285750" indent="-285750">
              <a:buFont typeface="Wingdings" pitchFamily="2" charset="2"/>
              <a:buChar char="Ø"/>
            </a:pPr>
            <a:r>
              <a:rPr lang="en-US" sz="2400" dirty="0">
                <a:solidFill>
                  <a:schemeClr val="bg1"/>
                </a:solidFill>
              </a:rPr>
              <a:t>AAWS publishing profits – $9.36 million down 1% from 2018, used to cover shortfall between 7th Tradition and Cost of Services, resulting in net GSO loss of $379,665</a:t>
            </a:r>
          </a:p>
          <a:p>
            <a:pPr marL="285750" indent="-285750">
              <a:buFont typeface="Wingdings" pitchFamily="2" charset="2"/>
              <a:buChar char="Ø"/>
            </a:pPr>
            <a:r>
              <a:rPr lang="en-US" sz="2400" dirty="0">
                <a:solidFill>
                  <a:schemeClr val="bg1"/>
                </a:solidFill>
              </a:rPr>
              <a:t>Grapevine subscription levels decreased 2% in 2019. 2019 results were a loss of</a:t>
            </a:r>
          </a:p>
          <a:p>
            <a:r>
              <a:rPr lang="en-US" sz="2400" dirty="0">
                <a:solidFill>
                  <a:schemeClr val="bg1"/>
                </a:solidFill>
              </a:rPr>
              <a:t>    $44,461 thousand</a:t>
            </a:r>
          </a:p>
          <a:p>
            <a:pPr marL="285750" indent="-285750">
              <a:buFont typeface="Wingdings" pitchFamily="2" charset="2"/>
              <a:buChar char="Ø"/>
            </a:pPr>
            <a:r>
              <a:rPr lang="en-US" sz="2400" dirty="0">
                <a:solidFill>
                  <a:schemeClr val="bg1"/>
                </a:solidFill>
              </a:rPr>
              <a:t>General Fund support of La </a:t>
            </a:r>
            <a:r>
              <a:rPr lang="en-US" sz="2400" dirty="0" err="1">
                <a:solidFill>
                  <a:schemeClr val="bg1"/>
                </a:solidFill>
              </a:rPr>
              <a:t>Viña</a:t>
            </a:r>
            <a:r>
              <a:rPr lang="en-US" sz="2400" dirty="0">
                <a:solidFill>
                  <a:schemeClr val="bg1"/>
                </a:solidFill>
              </a:rPr>
              <a:t> service activity – $289,314 thousand</a:t>
            </a:r>
          </a:p>
          <a:p>
            <a:pPr marL="285750" indent="-285750">
              <a:buFont typeface="Wingdings" pitchFamily="2" charset="2"/>
              <a:buChar char="Ø"/>
            </a:pPr>
            <a:r>
              <a:rPr lang="en-US" sz="2400" dirty="0">
                <a:solidFill>
                  <a:schemeClr val="bg1"/>
                </a:solidFill>
              </a:rPr>
              <a:t>Reserve Fund – $16.2 million resulting in ratio of 9.2 months </a:t>
            </a:r>
          </a:p>
        </p:txBody>
      </p:sp>
    </p:spTree>
    <p:extLst>
      <p:ext uri="{BB962C8B-B14F-4D97-AF65-F5344CB8AC3E}">
        <p14:creationId xmlns:p14="http://schemas.microsoft.com/office/powerpoint/2010/main" val="418282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A47465-513D-B349-A507-4B4E34B7C4E4}"/>
              </a:ext>
            </a:extLst>
          </p:cNvPr>
          <p:cNvSpPr/>
          <p:nvPr/>
        </p:nvSpPr>
        <p:spPr>
          <a:xfrm>
            <a:off x="827313" y="751344"/>
            <a:ext cx="10319657" cy="4893647"/>
          </a:xfrm>
          <a:prstGeom prst="rect">
            <a:avLst/>
          </a:prstGeom>
        </p:spPr>
        <p:txBody>
          <a:bodyPr wrap="square">
            <a:spAutoFit/>
          </a:bodyPr>
          <a:lstStyle/>
          <a:p>
            <a:r>
              <a:rPr lang="en-US" sz="2400" dirty="0">
                <a:solidFill>
                  <a:schemeClr val="bg1"/>
                </a:solidFill>
              </a:rPr>
              <a:t>2019 FINANCIAL HIGHLIGHTS</a:t>
            </a:r>
          </a:p>
          <a:p>
            <a:endParaRPr lang="en-US" sz="2400" dirty="0">
              <a:solidFill>
                <a:schemeClr val="bg1"/>
              </a:solidFill>
            </a:endParaRPr>
          </a:p>
          <a:p>
            <a:pPr marL="342900" indent="-342900">
              <a:buFont typeface="Wingdings" pitchFamily="2" charset="2"/>
              <a:buChar char="Ø"/>
            </a:pPr>
            <a:r>
              <a:rPr lang="en-US" sz="2400" dirty="0">
                <a:solidFill>
                  <a:schemeClr val="bg1"/>
                </a:solidFill>
              </a:rPr>
              <a:t> Due to many issues with the transition to the new ERP system the audit on the</a:t>
            </a:r>
          </a:p>
          <a:p>
            <a:r>
              <a:rPr lang="en-US" sz="2400" dirty="0">
                <a:solidFill>
                  <a:schemeClr val="bg1"/>
                </a:solidFill>
              </a:rPr>
              <a:t>	financial results for 2019 has not been completed. The audit should be 	completed and reviewed by the Audit Committee by May 30th</a:t>
            </a:r>
          </a:p>
          <a:p>
            <a:endParaRPr lang="en-US" sz="2400" dirty="0">
              <a:solidFill>
                <a:schemeClr val="bg1"/>
              </a:solidFill>
            </a:endParaRPr>
          </a:p>
          <a:p>
            <a:pPr marL="342900" indent="-342900">
              <a:buFont typeface="Wingdings" pitchFamily="2" charset="2"/>
              <a:buChar char="Ø"/>
            </a:pPr>
            <a:r>
              <a:rPr lang="en-US" sz="2400" dirty="0">
                <a:solidFill>
                  <a:schemeClr val="bg1"/>
                </a:solidFill>
              </a:rPr>
              <a:t> There may also be several versions of 2019 Income Statements for AAWS and  	the Grapevine. A final audited version of the financials will be included in the 	Final Conference Report.</a:t>
            </a:r>
          </a:p>
          <a:p>
            <a:r>
              <a:rPr lang="en-US" sz="2400" dirty="0">
                <a:solidFill>
                  <a:schemeClr val="bg1"/>
                </a:solidFill>
              </a:rPr>
              <a:t> </a:t>
            </a:r>
          </a:p>
          <a:p>
            <a:pPr marL="342900" indent="-342900">
              <a:buFont typeface="Wingdings" pitchFamily="2" charset="2"/>
              <a:buChar char="Ø"/>
            </a:pPr>
            <a:r>
              <a:rPr lang="en-US" sz="2400" dirty="0">
                <a:solidFill>
                  <a:schemeClr val="bg1"/>
                </a:solidFill>
              </a:rPr>
              <a:t>So if you see a few numbers that don’t quite match don’t worry the Finance</a:t>
            </a:r>
          </a:p>
          <a:p>
            <a:r>
              <a:rPr lang="en-US" sz="2400" dirty="0">
                <a:solidFill>
                  <a:schemeClr val="bg1"/>
                </a:solidFill>
              </a:rPr>
              <a:t>	Department and Marks Paneth, our independent auditors, are working to make 	sure the final audited financial for 2019 are correct.</a:t>
            </a:r>
          </a:p>
        </p:txBody>
      </p:sp>
    </p:spTree>
    <p:extLst>
      <p:ext uri="{BB962C8B-B14F-4D97-AF65-F5344CB8AC3E}">
        <p14:creationId xmlns:p14="http://schemas.microsoft.com/office/powerpoint/2010/main" val="1354838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08147F-A233-1144-BF21-476A6C1769D2}"/>
              </a:ext>
            </a:extLst>
          </p:cNvPr>
          <p:cNvSpPr/>
          <p:nvPr/>
        </p:nvSpPr>
        <p:spPr>
          <a:xfrm>
            <a:off x="1037137" y="210921"/>
            <a:ext cx="10961915" cy="6001643"/>
          </a:xfrm>
          <a:prstGeom prst="rect">
            <a:avLst/>
          </a:prstGeom>
        </p:spPr>
        <p:txBody>
          <a:bodyPr wrap="square">
            <a:spAutoFit/>
          </a:bodyPr>
          <a:lstStyle/>
          <a:p>
            <a:r>
              <a:rPr lang="en-US" sz="2400" dirty="0">
                <a:solidFill>
                  <a:schemeClr val="bg1"/>
                </a:solidFill>
              </a:rPr>
              <a:t>2019 Financial Results – What Happened?</a:t>
            </a:r>
          </a:p>
          <a:p>
            <a:endParaRPr lang="en-US" sz="2400" b="1" dirty="0">
              <a:solidFill>
                <a:schemeClr val="bg1"/>
              </a:solidFill>
            </a:endParaRPr>
          </a:p>
          <a:p>
            <a:pPr marL="285750" indent="-285750">
              <a:buFont typeface="Wingdings" pitchFamily="2" charset="2"/>
              <a:buChar char="Ø"/>
            </a:pPr>
            <a:r>
              <a:rPr lang="en-US" sz="2400" dirty="0">
                <a:solidFill>
                  <a:schemeClr val="bg1"/>
                </a:solidFill>
              </a:rPr>
              <a:t>The 2019 GSO Budget showed a net profit of $501,221 but the actual for 2019 is a loss of $379,655</a:t>
            </a:r>
          </a:p>
          <a:p>
            <a:endParaRPr lang="en-US" sz="2400" dirty="0">
              <a:solidFill>
                <a:schemeClr val="bg1"/>
              </a:solidFill>
            </a:endParaRPr>
          </a:p>
          <a:p>
            <a:pPr marL="285750" indent="-285750">
              <a:buFont typeface="Wingdings" pitchFamily="2" charset="2"/>
              <a:buChar char="Ø"/>
            </a:pPr>
            <a:r>
              <a:rPr lang="en-US" sz="2400" dirty="0">
                <a:solidFill>
                  <a:schemeClr val="bg1"/>
                </a:solidFill>
              </a:rPr>
              <a:t>Income was $62,512 less than budgeted and expenses were $943,388 more than budgeted </a:t>
            </a:r>
          </a:p>
          <a:p>
            <a:endParaRPr lang="en-US" sz="2400" dirty="0">
              <a:solidFill>
                <a:schemeClr val="bg1"/>
              </a:solidFill>
            </a:endParaRPr>
          </a:p>
          <a:p>
            <a:pPr marL="285750" indent="-285750">
              <a:buFont typeface="Wingdings" pitchFamily="2" charset="2"/>
              <a:buChar char="Ø"/>
            </a:pPr>
            <a:r>
              <a:rPr lang="en-US" sz="2400" dirty="0">
                <a:solidFill>
                  <a:schemeClr val="bg1"/>
                </a:solidFill>
              </a:rPr>
              <a:t>Expenses for Contracted Services and Professional Fees were higher than expected </a:t>
            </a:r>
          </a:p>
          <a:p>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Professional Fees were $317,653 over budget, in large part due to contract        reviews.       </a:t>
            </a:r>
          </a:p>
          <a:p>
            <a:pPr marL="342900" indent="-342900">
              <a:buFont typeface="Arial" panose="020B0604020202020204" pitchFamily="34" charset="0"/>
              <a:buChar char="•"/>
            </a:pPr>
            <a:r>
              <a:rPr lang="en-US" sz="2400" dirty="0">
                <a:solidFill>
                  <a:schemeClr val="bg1"/>
                </a:solidFill>
              </a:rPr>
              <a:t>AAWS is in the process of implementing a new way to review contracts which is both cost efficient and less time consuming</a:t>
            </a:r>
          </a:p>
          <a:p>
            <a:pPr marL="342900" indent="-342900">
              <a:buFont typeface="Arial" panose="020B0604020202020204" pitchFamily="34" charset="0"/>
              <a:buChar char="•"/>
            </a:pPr>
            <a:r>
              <a:rPr lang="en-US" sz="2400" dirty="0">
                <a:solidFill>
                  <a:schemeClr val="bg1"/>
                </a:solidFill>
              </a:rPr>
              <a:t>Contracted Services were $831,948 over budget, in large part due</a:t>
            </a:r>
            <a:r>
              <a:rPr lang="en-US" dirty="0">
                <a:solidFill>
                  <a:schemeClr val="bg1"/>
                </a:solidFill>
              </a:rPr>
              <a:t> </a:t>
            </a:r>
            <a:r>
              <a:rPr lang="en-US" sz="2400" dirty="0">
                <a:solidFill>
                  <a:schemeClr val="bg1"/>
                </a:solidFill>
              </a:rPr>
              <a:t>to the                      implementation of NetSuite, the new ERP System</a:t>
            </a:r>
          </a:p>
        </p:txBody>
      </p:sp>
    </p:spTree>
    <p:extLst>
      <p:ext uri="{BB962C8B-B14F-4D97-AF65-F5344CB8AC3E}">
        <p14:creationId xmlns:p14="http://schemas.microsoft.com/office/powerpoint/2010/main" val="4166123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1AB301-41B7-6E48-8755-1C70BD60A342}"/>
              </a:ext>
            </a:extLst>
          </p:cNvPr>
          <p:cNvSpPr/>
          <p:nvPr/>
        </p:nvSpPr>
        <p:spPr>
          <a:xfrm>
            <a:off x="1611086" y="762230"/>
            <a:ext cx="8969828" cy="4524315"/>
          </a:xfrm>
          <a:prstGeom prst="rect">
            <a:avLst/>
          </a:prstGeom>
        </p:spPr>
        <p:txBody>
          <a:bodyPr wrap="square">
            <a:spAutoFit/>
          </a:bodyPr>
          <a:lstStyle/>
          <a:p>
            <a:r>
              <a:rPr lang="en-US" sz="2400" dirty="0">
                <a:solidFill>
                  <a:schemeClr val="bg1"/>
                </a:solidFill>
              </a:rPr>
              <a:t>    2019 HIGHLIGHTS </a:t>
            </a:r>
          </a:p>
          <a:p>
            <a:endParaRPr lang="en-US" sz="2400" dirty="0">
              <a:solidFill>
                <a:schemeClr val="bg1"/>
              </a:solidFill>
            </a:endParaRPr>
          </a:p>
          <a:p>
            <a:pPr marL="342900" indent="-342900">
              <a:buFont typeface="Wingdings" pitchFamily="2" charset="2"/>
              <a:buChar char="Ø"/>
            </a:pPr>
            <a:r>
              <a:rPr lang="en-US" sz="2400" dirty="0">
                <a:solidFill>
                  <a:schemeClr val="bg1"/>
                </a:solidFill>
              </a:rPr>
              <a:t> 28,180 Groups made $6.9 million of 7th Tradition contributions </a:t>
            </a:r>
          </a:p>
          <a:p>
            <a:endParaRPr lang="en-US" sz="2400" dirty="0">
              <a:solidFill>
                <a:schemeClr val="bg1"/>
              </a:solidFill>
            </a:endParaRPr>
          </a:p>
          <a:p>
            <a:pPr marL="342900" indent="-342900">
              <a:buFont typeface="Wingdings" pitchFamily="2" charset="2"/>
              <a:buChar char="Ø"/>
            </a:pPr>
            <a:r>
              <a:rPr lang="en-US" sz="2400" dirty="0">
                <a:solidFill>
                  <a:schemeClr val="bg1"/>
                </a:solidFill>
              </a:rPr>
              <a:t> Represents 40.6% of total groups </a:t>
            </a:r>
          </a:p>
          <a:p>
            <a:endParaRPr lang="en-US" sz="2400" dirty="0">
              <a:solidFill>
                <a:schemeClr val="bg1"/>
              </a:solidFill>
            </a:endParaRPr>
          </a:p>
          <a:p>
            <a:pPr marL="342900" indent="-342900">
              <a:buFont typeface="Wingdings" pitchFamily="2" charset="2"/>
              <a:buChar char="Ø"/>
            </a:pPr>
            <a:r>
              <a:rPr lang="en-US" sz="2400" dirty="0">
                <a:solidFill>
                  <a:schemeClr val="bg1"/>
                </a:solidFill>
              </a:rPr>
              <a:t>$245.71 average group contribution</a:t>
            </a:r>
          </a:p>
          <a:p>
            <a:endParaRPr lang="en-US" sz="2400" dirty="0">
              <a:solidFill>
                <a:schemeClr val="bg1"/>
              </a:solidFill>
            </a:endParaRPr>
          </a:p>
          <a:p>
            <a:pPr marL="342900" indent="-342900">
              <a:buFont typeface="Wingdings" pitchFamily="2" charset="2"/>
              <a:buChar char="Ø"/>
            </a:pPr>
            <a:r>
              <a:rPr lang="en-US" sz="2400" dirty="0">
                <a:solidFill>
                  <a:schemeClr val="bg1"/>
                </a:solidFill>
              </a:rPr>
              <a:t>Individuals, Memoriam &amp; Special Meetings contributed $1.3 million     of 7th Tradition contributions </a:t>
            </a:r>
          </a:p>
          <a:p>
            <a:endParaRPr lang="en-US" sz="2400" dirty="0">
              <a:solidFill>
                <a:schemeClr val="bg1"/>
              </a:solidFill>
            </a:endParaRPr>
          </a:p>
          <a:p>
            <a:pPr marL="342900" indent="-342900">
              <a:buFont typeface="Wingdings" pitchFamily="2" charset="2"/>
              <a:buChar char="Ø"/>
            </a:pPr>
            <a:r>
              <a:rPr lang="en-US" sz="2400" dirty="0">
                <a:solidFill>
                  <a:schemeClr val="bg1"/>
                </a:solidFill>
              </a:rPr>
              <a:t>Total 7th Tradition contributions were $8.86 million</a:t>
            </a:r>
          </a:p>
        </p:txBody>
      </p:sp>
    </p:spTree>
    <p:extLst>
      <p:ext uri="{BB962C8B-B14F-4D97-AF65-F5344CB8AC3E}">
        <p14:creationId xmlns:p14="http://schemas.microsoft.com/office/powerpoint/2010/main" val="958957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3C7A1-788D-774A-A06A-03BF194F25B0}"/>
              </a:ext>
            </a:extLst>
          </p:cNvPr>
          <p:cNvSpPr>
            <a:spLocks noGrp="1"/>
          </p:cNvSpPr>
          <p:nvPr>
            <p:ph type="title"/>
          </p:nvPr>
        </p:nvSpPr>
        <p:spPr/>
        <p:txBody>
          <a:bodyPr>
            <a:normAutofit/>
          </a:bodyPr>
          <a:lstStyle/>
          <a:p>
            <a:pPr algn="ctr"/>
            <a:r>
              <a:rPr lang="en-US" sz="4000" dirty="0">
                <a:solidFill>
                  <a:srgbClr val="002060"/>
                </a:solidFill>
              </a:rPr>
              <a:t>Voting Procedure For Regional Trustees </a:t>
            </a:r>
          </a:p>
        </p:txBody>
      </p:sp>
      <p:pic>
        <p:nvPicPr>
          <p:cNvPr id="6" name="Content Placeholder 5" descr="A screenshot of a computer&#10;&#10;Description automatically generated">
            <a:extLst>
              <a:ext uri="{FF2B5EF4-FFF2-40B4-BE49-F238E27FC236}">
                <a16:creationId xmlns:a16="http://schemas.microsoft.com/office/drawing/2014/main" id="{74AD515E-B259-F84A-9B81-CF1C85EB2169}"/>
              </a:ext>
            </a:extLst>
          </p:cNvPr>
          <p:cNvPicPr>
            <a:picLocks noGrp="1" noChangeAspect="1"/>
          </p:cNvPicPr>
          <p:nvPr>
            <p:ph sz="half" idx="1"/>
          </p:nvPr>
        </p:nvPicPr>
        <p:blipFill>
          <a:blip r:embed="rId2"/>
          <a:stretch>
            <a:fillRect/>
          </a:stretch>
        </p:blipFill>
        <p:spPr>
          <a:xfrm>
            <a:off x="1330784" y="2249488"/>
            <a:ext cx="4499644" cy="3541712"/>
          </a:xfrm>
        </p:spPr>
      </p:pic>
      <p:pic>
        <p:nvPicPr>
          <p:cNvPr id="8" name="Content Placeholder 7" descr="A screenshot of a computer&#10;&#10;Description automatically generated">
            <a:extLst>
              <a:ext uri="{FF2B5EF4-FFF2-40B4-BE49-F238E27FC236}">
                <a16:creationId xmlns:a16="http://schemas.microsoft.com/office/drawing/2014/main" id="{28B31B29-C27E-084D-9EF4-032B770F4971}"/>
              </a:ext>
            </a:extLst>
          </p:cNvPr>
          <p:cNvPicPr>
            <a:picLocks noGrp="1" noChangeAspect="1"/>
          </p:cNvPicPr>
          <p:nvPr>
            <p:ph sz="half" idx="2"/>
          </p:nvPr>
        </p:nvPicPr>
        <p:blipFill>
          <a:blip r:embed="rId3"/>
          <a:stretch>
            <a:fillRect/>
          </a:stretch>
        </p:blipFill>
        <p:spPr>
          <a:xfrm>
            <a:off x="6248665" y="2249488"/>
            <a:ext cx="4722282" cy="3541712"/>
          </a:xfrm>
        </p:spPr>
      </p:pic>
    </p:spTree>
    <p:extLst>
      <p:ext uri="{BB962C8B-B14F-4D97-AF65-F5344CB8AC3E}">
        <p14:creationId xmlns:p14="http://schemas.microsoft.com/office/powerpoint/2010/main" val="1744398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sitting, computer, desk&#10;&#10;Description automatically generated">
            <a:extLst>
              <a:ext uri="{FF2B5EF4-FFF2-40B4-BE49-F238E27FC236}">
                <a16:creationId xmlns:a16="http://schemas.microsoft.com/office/drawing/2014/main" id="{A5F17365-96A7-134A-A575-3A5C04326EC8}"/>
              </a:ext>
            </a:extLst>
          </p:cNvPr>
          <p:cNvPicPr>
            <a:picLocks noChangeAspect="1"/>
          </p:cNvPicPr>
          <p:nvPr/>
        </p:nvPicPr>
        <p:blipFill>
          <a:blip r:embed="rId2"/>
          <a:stretch>
            <a:fillRect/>
          </a:stretch>
        </p:blipFill>
        <p:spPr>
          <a:xfrm>
            <a:off x="2113005" y="333632"/>
            <a:ext cx="8513805" cy="5955957"/>
          </a:xfrm>
          <a:prstGeom prst="rect">
            <a:avLst/>
          </a:prstGeom>
        </p:spPr>
      </p:pic>
    </p:spTree>
    <p:extLst>
      <p:ext uri="{BB962C8B-B14F-4D97-AF65-F5344CB8AC3E}">
        <p14:creationId xmlns:p14="http://schemas.microsoft.com/office/powerpoint/2010/main" val="524475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white background&#10;&#10;Description automatically generated">
            <a:extLst>
              <a:ext uri="{FF2B5EF4-FFF2-40B4-BE49-F238E27FC236}">
                <a16:creationId xmlns:a16="http://schemas.microsoft.com/office/drawing/2014/main" id="{066E1CF8-7C55-824C-A3BF-F1B7357072A7}"/>
              </a:ext>
            </a:extLst>
          </p:cNvPr>
          <p:cNvPicPr>
            <a:picLocks noChangeAspect="1"/>
          </p:cNvPicPr>
          <p:nvPr/>
        </p:nvPicPr>
        <p:blipFill>
          <a:blip r:embed="rId2"/>
          <a:stretch>
            <a:fillRect/>
          </a:stretch>
        </p:blipFill>
        <p:spPr>
          <a:xfrm>
            <a:off x="3238186" y="287146"/>
            <a:ext cx="5422135" cy="5918887"/>
          </a:xfrm>
          <a:prstGeom prst="rect">
            <a:avLst/>
          </a:prstGeom>
        </p:spPr>
      </p:pic>
    </p:spTree>
    <p:extLst>
      <p:ext uri="{BB962C8B-B14F-4D97-AF65-F5344CB8AC3E}">
        <p14:creationId xmlns:p14="http://schemas.microsoft.com/office/powerpoint/2010/main" val="3586079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068D0EE-C6C8-484A-AFB7-3602BA27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DE5FB8C-CC3F-4C24-BF4F-1B5999DE6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024C429D-EB0C-EC48-A335-A65E3EC69D3E}"/>
              </a:ext>
            </a:extLst>
          </p:cNvPr>
          <p:cNvGraphicFramePr>
            <a:graphicFrameLocks noGrp="1"/>
          </p:cNvGraphicFramePr>
          <p:nvPr>
            <p:extLst>
              <p:ext uri="{D42A27DB-BD31-4B8C-83A1-F6EECF244321}">
                <p14:modId xmlns:p14="http://schemas.microsoft.com/office/powerpoint/2010/main" val="945633244"/>
              </p:ext>
            </p:extLst>
          </p:nvPr>
        </p:nvGraphicFramePr>
        <p:xfrm>
          <a:off x="643467" y="1012871"/>
          <a:ext cx="10905067" cy="5093409"/>
        </p:xfrm>
        <a:graphic>
          <a:graphicData uri="http://schemas.openxmlformats.org/drawingml/2006/table">
            <a:tbl>
              <a:tblPr firstRow="1" bandRow="1"/>
              <a:tblGrid>
                <a:gridCol w="2256208">
                  <a:extLst>
                    <a:ext uri="{9D8B030D-6E8A-4147-A177-3AD203B41FA5}">
                      <a16:colId xmlns:a16="http://schemas.microsoft.com/office/drawing/2014/main" val="1575163993"/>
                    </a:ext>
                  </a:extLst>
                </a:gridCol>
                <a:gridCol w="260996">
                  <a:extLst>
                    <a:ext uri="{9D8B030D-6E8A-4147-A177-3AD203B41FA5}">
                      <a16:colId xmlns:a16="http://schemas.microsoft.com/office/drawing/2014/main" val="2094664470"/>
                    </a:ext>
                  </a:extLst>
                </a:gridCol>
                <a:gridCol w="4155380">
                  <a:extLst>
                    <a:ext uri="{9D8B030D-6E8A-4147-A177-3AD203B41FA5}">
                      <a16:colId xmlns:a16="http://schemas.microsoft.com/office/drawing/2014/main" val="2229609339"/>
                    </a:ext>
                  </a:extLst>
                </a:gridCol>
                <a:gridCol w="4232483">
                  <a:extLst>
                    <a:ext uri="{9D8B030D-6E8A-4147-A177-3AD203B41FA5}">
                      <a16:colId xmlns:a16="http://schemas.microsoft.com/office/drawing/2014/main" val="1998324540"/>
                    </a:ext>
                  </a:extLst>
                </a:gridCol>
              </a:tblGrid>
              <a:tr h="203191">
                <a:tc>
                  <a:txBody>
                    <a:bodyPr/>
                    <a:lstStyle/>
                    <a:p>
                      <a:pPr algn="l" fontAlgn="ctr"/>
                      <a:r>
                        <a:rPr lang="en-US" sz="1100" b="1" i="0" u="none" strike="noStrike">
                          <a:solidFill>
                            <a:srgbClr val="000000"/>
                          </a:solidFill>
                          <a:effectLst/>
                          <a:latin typeface="Calibri" panose="020F0502020204030204" pitchFamily="34" charset="0"/>
                        </a:rPr>
                        <a:t>CARC I</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3210" marR="3210" marT="3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Calibri" panose="020F0502020204030204" pitchFamily="34" charset="0"/>
                        </a:rPr>
                        <a:t> </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Calibri" panose="020F0502020204030204" pitchFamily="34" charset="0"/>
                        </a:rPr>
                        <a:t> </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1773775"/>
                  </a:ext>
                </a:extLst>
              </a:tr>
              <a:tr h="553808">
                <a:tc>
                  <a:txBody>
                    <a:bodyPr/>
                    <a:lstStyle/>
                    <a:p>
                      <a:pPr algn="l" fontAlgn="ctr"/>
                      <a:r>
                        <a:rPr lang="en-US" sz="900" b="1" i="0" u="none" strike="noStrike">
                          <a:solidFill>
                            <a:srgbClr val="000000"/>
                          </a:solidFill>
                          <a:effectLst/>
                          <a:latin typeface="Calibri" panose="020F0502020204030204" pitchFamily="34" charset="0"/>
                        </a:rPr>
                        <a:t>V. Grapevine</a:t>
                      </a:r>
                    </a:p>
                  </a:txBody>
                  <a:tcPr marL="3210" marR="3210" marT="321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H. </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Calibri" panose="020F0502020204030204" pitchFamily="34" charset="0"/>
                        </a:rPr>
                        <a:t>Consider a request for AA Grapevine, Inc. to establish an Instagram account in line with the Twelve Traditions.</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1" u="none" strike="noStrike">
                          <a:solidFill>
                            <a:srgbClr val="000000"/>
                          </a:solidFill>
                          <a:effectLst/>
                          <a:latin typeface="Calibri" panose="020F0502020204030204" pitchFamily="34" charset="0"/>
                        </a:rPr>
                        <a:t>CC: </a:t>
                      </a:r>
                      <a:r>
                        <a:rPr lang="en-US" sz="900" b="0" i="0" u="none" strike="noStrike">
                          <a:solidFill>
                            <a:srgbClr val="000000"/>
                          </a:solidFill>
                          <a:effectLst/>
                          <a:latin typeface="Calibri" panose="020F0502020204030204" pitchFamily="34" charset="0"/>
                        </a:rPr>
                        <a:t>The committee encourages AAGV, Inc. to continue with their planning. The committee suggested that the GV Board provide additional information on implementation, anonymity, security, affiliation, outside contributions, privacy and promotion and bring a progress report back to the 71st GSC. </a:t>
                      </a:r>
                    </a:p>
                  </a:txBody>
                  <a:tcPr marL="3210" marR="3210" marT="3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6826042"/>
                  </a:ext>
                </a:extLst>
              </a:tr>
              <a:tr h="423950">
                <a:tc>
                  <a:txBody>
                    <a:bodyPr/>
                    <a:lstStyle/>
                    <a:p>
                      <a:pPr algn="l" fontAlgn="ctr"/>
                      <a:r>
                        <a:rPr lang="en-US" sz="900" b="1" i="0" u="none" strike="noStrike">
                          <a:solidFill>
                            <a:srgbClr val="000000"/>
                          </a:solidFill>
                          <a:effectLst/>
                          <a:latin typeface="Calibri" panose="020F0502020204030204" pitchFamily="34" charset="0"/>
                        </a:rPr>
                        <a:t>XI. Trustees</a:t>
                      </a:r>
                    </a:p>
                  </a:txBody>
                  <a:tcPr marL="3210" marR="3210" marT="321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E. </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Calibri" panose="020F0502020204030204" pitchFamily="34" charset="0"/>
                        </a:rPr>
                        <a:t>Consider the revised “Procedures for a Partial or Complete Reorganization of the General Service Board, the A.A.W.S. or AA Grapevine Boards.”</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1" u="none" strike="noStrike">
                          <a:solidFill>
                            <a:srgbClr val="000000"/>
                          </a:solidFill>
                          <a:effectLst/>
                          <a:latin typeface="Calibri" panose="020F0502020204030204" pitchFamily="34" charset="0"/>
                        </a:rPr>
                        <a:t>Item forwarded to the 71st G.S.C due to lack of time</a:t>
                      </a:r>
                      <a:r>
                        <a:rPr lang="en-US" sz="900" b="0" i="0" u="none" strike="noStrike">
                          <a:solidFill>
                            <a:srgbClr val="000000"/>
                          </a:solidFill>
                          <a:effectLst/>
                          <a:latin typeface="Calibri" panose="020F0502020204030204" pitchFamily="34" charset="0"/>
                        </a:rPr>
                        <a:t>. The committee noted for the 71st General Service Conference the following information regarding their discussion to include a memo for the 71st General Service Conference proposing consideration of alternate trustees.</a:t>
                      </a:r>
                    </a:p>
                  </a:txBody>
                  <a:tcPr marL="3210" marR="3210" marT="3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786098227"/>
                  </a:ext>
                </a:extLst>
              </a:tr>
              <a:tr h="553808">
                <a:tc>
                  <a:txBody>
                    <a:bodyPr/>
                    <a:lstStyle/>
                    <a:p>
                      <a:pPr algn="l" fontAlgn="ctr"/>
                      <a:r>
                        <a:rPr lang="en-US" sz="900" b="1" i="0" u="none" strike="noStrike">
                          <a:solidFill>
                            <a:srgbClr val="000000"/>
                          </a:solidFill>
                          <a:effectLst/>
                          <a:latin typeface="Calibri" panose="020F0502020204030204" pitchFamily="34" charset="0"/>
                        </a:rPr>
                        <a:t>V. Grapevine</a:t>
                      </a:r>
                    </a:p>
                  </a:txBody>
                  <a:tcPr marL="3210" marR="3210" marT="321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D. </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Calibri" panose="020F0502020204030204" pitchFamily="34" charset="0"/>
                        </a:rPr>
                        <a:t>Consider revising the A.A. Preamble to use gender neutral pronouns. For example, "Alcoholics Anonymous is a fellowship of people who share their experience, strength and hope with each other..."</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1" u="none" strike="noStrike">
                          <a:solidFill>
                            <a:srgbClr val="000000"/>
                          </a:solidFill>
                          <a:effectLst/>
                          <a:latin typeface="Calibri" panose="020F0502020204030204" pitchFamily="34" charset="0"/>
                        </a:rPr>
                        <a:t>CC:</a:t>
                      </a:r>
                      <a:r>
                        <a:rPr lang="en-US" sz="900" b="0" i="0" u="none" strike="noStrike">
                          <a:solidFill>
                            <a:srgbClr val="000000"/>
                          </a:solidFill>
                          <a:effectLst/>
                          <a:latin typeface="Calibri" panose="020F0502020204030204" pitchFamily="34" charset="0"/>
                        </a:rPr>
                        <a:t> The committee also discussed making suggested changes to the A.A. Preamble for gender neutral pronouns. The committee requested that the Grapevine Board consider developing examples of generalized language options and that a progress report or draft versions be brought back to the 71st General Service Conference.</a:t>
                      </a:r>
                    </a:p>
                  </a:txBody>
                  <a:tcPr marL="3210" marR="3210" marT="3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8662576"/>
                  </a:ext>
                </a:extLst>
              </a:tr>
              <a:tr h="683666">
                <a:tc>
                  <a:txBody>
                    <a:bodyPr/>
                    <a:lstStyle/>
                    <a:p>
                      <a:pPr algn="l" fontAlgn="ctr"/>
                      <a:r>
                        <a:rPr lang="en-US" sz="900" b="1" i="0" u="none" strike="noStrike">
                          <a:solidFill>
                            <a:srgbClr val="000000"/>
                          </a:solidFill>
                          <a:effectLst/>
                          <a:latin typeface="Calibri" panose="020F0502020204030204" pitchFamily="34" charset="0"/>
                        </a:rPr>
                        <a:t>VIII. Public Information (Cont)</a:t>
                      </a:r>
                    </a:p>
                  </a:txBody>
                  <a:tcPr marL="3210" marR="3210" marT="321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K.</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Calibri" panose="020F0502020204030204" pitchFamily="34" charset="0"/>
                        </a:rPr>
                        <a:t>Review “A.A. Triennial Membership Survey” report.</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1" u="none" strike="noStrike">
                          <a:solidFill>
                            <a:srgbClr val="000000"/>
                          </a:solidFill>
                          <a:effectLst/>
                          <a:latin typeface="Calibri" panose="020F0502020204030204" pitchFamily="34" charset="0"/>
                        </a:rPr>
                        <a:t>CC:</a:t>
                      </a:r>
                      <a:r>
                        <a:rPr lang="en-US" sz="900" b="0" i="0" u="none" strike="noStrike">
                          <a:solidFill>
                            <a:srgbClr val="000000"/>
                          </a:solidFill>
                          <a:effectLst/>
                          <a:latin typeface="Calibri" panose="020F0502020204030204" pitchFamily="34" charset="0"/>
                        </a:rPr>
                        <a:t> The committee reviewed and accepted the trustees’ Public Information Committee report on the A.A. Membership Survey. The committee noted it was encouraged by some of the findings by the survey professional and asked that the trustees’ Public Information Committee continue to explore this topic. The committee also suggested the exploration of a possible digital questionnaire feedback form be part of their discussions. </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9276055"/>
                  </a:ext>
                </a:extLst>
              </a:tr>
              <a:tr h="553808">
                <a:tc>
                  <a:txBody>
                    <a:bodyPr/>
                    <a:lstStyle/>
                    <a:p>
                      <a:pPr algn="l" fontAlgn="ctr"/>
                      <a:r>
                        <a:rPr lang="en-US" sz="900" b="1" i="0" u="none" strike="noStrike">
                          <a:solidFill>
                            <a:srgbClr val="000000"/>
                          </a:solidFill>
                          <a:effectLst/>
                          <a:latin typeface="Calibri" panose="020F0502020204030204" pitchFamily="34" charset="0"/>
                        </a:rPr>
                        <a:t>XIII. International Conventions/Regional Forums</a:t>
                      </a:r>
                    </a:p>
                  </a:txBody>
                  <a:tcPr marL="3210" marR="3210" marT="321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A. </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Calibri" panose="020F0502020204030204" pitchFamily="34" charset="0"/>
                        </a:rPr>
                        <a:t>Discuss methods of closing the Big Meetings at the International Convention.</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1" u="none" strike="noStrike">
                          <a:solidFill>
                            <a:srgbClr val="000000"/>
                          </a:solidFill>
                          <a:effectLst/>
                          <a:latin typeface="Calibri" panose="020F0502020204030204" pitchFamily="34" charset="0"/>
                        </a:rPr>
                        <a:t>CC:</a:t>
                      </a:r>
                      <a:r>
                        <a:rPr lang="en-US" sz="900" b="0" i="0" u="none" strike="noStrike">
                          <a:solidFill>
                            <a:srgbClr val="000000"/>
                          </a:solidFill>
                          <a:effectLst/>
                          <a:latin typeface="Calibri" panose="020F0502020204030204" pitchFamily="34" charset="0"/>
                        </a:rPr>
                        <a:t>The committee agreed that further discussion on the use of the Lord’s Prayer as a closing at the Big Meetings of the International Convention would be beneficial and suggested that the 2021 Conference Committee on International Conventions/Regional Forums continue discussion at the 71st General Service Conference. </a:t>
                      </a:r>
                    </a:p>
                  </a:txBody>
                  <a:tcPr marL="3210" marR="3210" marT="3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6923774"/>
                  </a:ext>
                </a:extLst>
              </a:tr>
              <a:tr h="294092">
                <a:tc>
                  <a:txBody>
                    <a:bodyPr/>
                    <a:lstStyle/>
                    <a:p>
                      <a:pPr algn="l" fontAlgn="ctr"/>
                      <a:r>
                        <a:rPr lang="en-US" sz="900" b="1" i="0" u="none" strike="noStrike">
                          <a:solidFill>
                            <a:srgbClr val="000000"/>
                          </a:solidFill>
                          <a:effectLst/>
                          <a:latin typeface="Calibri" panose="020F0502020204030204" pitchFamily="34" charset="0"/>
                        </a:rPr>
                        <a:t>VI. Literature (Cont)</a:t>
                      </a:r>
                    </a:p>
                  </a:txBody>
                  <a:tcPr marL="3210" marR="3210" marT="321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M 2</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Calibri" panose="020F0502020204030204" pitchFamily="34" charset="0"/>
                        </a:rPr>
                        <a:t>Develop a Fifth Edition of the book Alcoholics Anonymous with updated stories and revisions to Appendices III and V.</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Calibri" panose="020F0502020204030204" pitchFamily="34" charset="0"/>
                        </a:rPr>
                        <a:t>Item forwarded to the 71st G.S.C. prior to conference via agenda modification</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795307080"/>
                  </a:ext>
                </a:extLst>
              </a:tr>
              <a:tr h="294092">
                <a:tc>
                  <a:txBody>
                    <a:bodyPr/>
                    <a:lstStyle/>
                    <a:p>
                      <a:pPr algn="l" fontAlgn="ctr"/>
                      <a:r>
                        <a:rPr lang="en-US" sz="900" b="1" i="0" u="none" strike="noStrike">
                          <a:solidFill>
                            <a:srgbClr val="000000"/>
                          </a:solidFill>
                          <a:effectLst/>
                          <a:latin typeface="Calibri" panose="020F0502020204030204" pitchFamily="34" charset="0"/>
                        </a:rPr>
                        <a:t>VI. Literature (Cont)</a:t>
                      </a:r>
                    </a:p>
                  </a:txBody>
                  <a:tcPr marL="3210" marR="3210" marT="321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T 1</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Calibri" panose="020F0502020204030204" pitchFamily="34" charset="0"/>
                        </a:rPr>
                        <a:t> Consider revising the pamphlet “Questions &amp; Answers on Sponsorship”: Change the suggestion that sponsor and newcomer be of the same sex.</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1" u="none" strike="noStrike">
                          <a:solidFill>
                            <a:srgbClr val="000000"/>
                          </a:solidFill>
                          <a:effectLst/>
                          <a:latin typeface="Calibri" panose="020F0502020204030204" pitchFamily="34" charset="0"/>
                        </a:rPr>
                        <a:t>Item forwarded to the 71st G.S.C due to lack of time. </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693496978"/>
                  </a:ext>
                </a:extLst>
              </a:tr>
              <a:tr h="553808">
                <a:tc>
                  <a:txBody>
                    <a:bodyPr/>
                    <a:lstStyle/>
                    <a:p>
                      <a:pPr algn="l" fontAlgn="ctr"/>
                      <a:r>
                        <a:rPr lang="en-US" sz="900" b="1" i="0" u="none" strike="noStrike">
                          <a:solidFill>
                            <a:srgbClr val="000000"/>
                          </a:solidFill>
                          <a:effectLst/>
                          <a:latin typeface="Calibri" panose="020F0502020204030204" pitchFamily="34" charset="0"/>
                        </a:rPr>
                        <a:t>VI. Literature (Cont)</a:t>
                      </a:r>
                    </a:p>
                  </a:txBody>
                  <a:tcPr marL="3210" marR="3210" marT="321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J 1</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Calibri" panose="020F0502020204030204" pitchFamily="34" charset="0"/>
                        </a:rPr>
                        <a:t>Review “A.A.W.S. Policy on Publication of Literature: Updating Pamphlets and Other A.A. Materials” approved in January 2020.</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1" u="none" strike="noStrike">
                          <a:solidFill>
                            <a:srgbClr val="000000"/>
                          </a:solidFill>
                          <a:effectLst/>
                          <a:latin typeface="Calibri" panose="020F0502020204030204" pitchFamily="34" charset="0"/>
                        </a:rPr>
                        <a:t>CC:</a:t>
                      </a:r>
                      <a:r>
                        <a:rPr lang="en-US" sz="900" b="0" i="0" u="none" strike="noStrike">
                          <a:solidFill>
                            <a:srgbClr val="000000"/>
                          </a:solidFill>
                          <a:effectLst/>
                          <a:latin typeface="Calibri" panose="020F0502020204030204" pitchFamily="34" charset="0"/>
                        </a:rPr>
                        <a:t> The committee discussed the “A.A.W.S. Policy on Publication of Literature: Updating Pamphlets and Other A.A. Materials,” approved by A.A.W.S. in January 2020 and noted that concerns expressed by the 69th General Service Conference were addressed in full by the revised policy. </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1210406"/>
                  </a:ext>
                </a:extLst>
              </a:tr>
              <a:tr h="294092">
                <a:tc>
                  <a:txBody>
                    <a:bodyPr/>
                    <a:lstStyle/>
                    <a:p>
                      <a:pPr algn="l" fontAlgn="ctr"/>
                      <a:r>
                        <a:rPr lang="en-US" sz="900" b="1" i="0" u="none" strike="noStrike">
                          <a:solidFill>
                            <a:srgbClr val="000000"/>
                          </a:solidFill>
                          <a:effectLst/>
                          <a:latin typeface="Calibri" panose="020F0502020204030204" pitchFamily="34" charset="0"/>
                        </a:rPr>
                        <a:t>VI. Literature (Cont)</a:t>
                      </a:r>
                    </a:p>
                  </a:txBody>
                  <a:tcPr marL="3210" marR="3210" marT="321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U. </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Calibri" panose="020F0502020204030204" pitchFamily="34" charset="0"/>
                        </a:rPr>
                        <a:t>Consider request to include a G.S.R. preamble in the pamphlet “G.S.R.: Your Group’s Link to A.A. as a Whole.”</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1" u="none" strike="noStrike">
                          <a:solidFill>
                            <a:srgbClr val="000000"/>
                          </a:solidFill>
                          <a:effectLst/>
                          <a:latin typeface="Calibri" panose="020F0502020204030204" pitchFamily="34" charset="0"/>
                        </a:rPr>
                        <a:t>Item forwarded to the 71st G.S.C due to lack of time. </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016317157"/>
                  </a:ext>
                </a:extLst>
              </a:tr>
              <a:tr h="423950">
                <a:tc>
                  <a:txBody>
                    <a:bodyPr/>
                    <a:lstStyle/>
                    <a:p>
                      <a:pPr algn="l" fontAlgn="ctr"/>
                      <a:r>
                        <a:rPr lang="en-US" sz="900" b="1" i="0" u="none" strike="noStrike">
                          <a:solidFill>
                            <a:srgbClr val="000000"/>
                          </a:solidFill>
                          <a:effectLst/>
                          <a:latin typeface="Calibri" panose="020F0502020204030204" pitchFamily="34" charset="0"/>
                        </a:rPr>
                        <a:t>X. Treatment and Accessibilities</a:t>
                      </a:r>
                    </a:p>
                  </a:txBody>
                  <a:tcPr marL="3210" marR="3210" marT="321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A. </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Calibri" panose="020F0502020204030204" pitchFamily="34" charset="0"/>
                        </a:rPr>
                        <a:t>Discuss the report on the review of materials related to Bridging the Gap activities</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1" u="none" strike="noStrike">
                          <a:solidFill>
                            <a:srgbClr val="000000"/>
                          </a:solidFill>
                          <a:effectLst/>
                          <a:latin typeface="Calibri" panose="020F0502020204030204" pitchFamily="34" charset="0"/>
                        </a:rPr>
                        <a:t>AA</a:t>
                      </a:r>
                      <a:r>
                        <a:rPr lang="en-US" sz="900" b="0" i="0" u="none" strike="noStrike">
                          <a:solidFill>
                            <a:srgbClr val="000000"/>
                          </a:solidFill>
                          <a:effectLst/>
                          <a:latin typeface="Calibri" panose="020F0502020204030204" pitchFamily="34" charset="0"/>
                        </a:rPr>
                        <a:t>:The pamphlet “Bridging the Gap” be updated for currency and inclusion to reach a broader scope of treatment settings about temporary contact services, and that a progress report or draft be brought to the 2021 Conference Committee on Treatment and Accessibilities.</a:t>
                      </a:r>
                    </a:p>
                  </a:txBody>
                  <a:tcPr marL="3210" marR="3210" marT="32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3148182271"/>
                  </a:ext>
                </a:extLst>
              </a:tr>
            </a:tbl>
          </a:graphicData>
        </a:graphic>
      </p:graphicFrame>
    </p:spTree>
    <p:extLst>
      <p:ext uri="{BB962C8B-B14F-4D97-AF65-F5344CB8AC3E}">
        <p14:creationId xmlns:p14="http://schemas.microsoft.com/office/powerpoint/2010/main" val="3820217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3D737-A635-0C48-9CDD-203C17D8FA4C}"/>
              </a:ext>
            </a:extLst>
          </p:cNvPr>
          <p:cNvSpPr>
            <a:spLocks noGrp="1"/>
          </p:cNvSpPr>
          <p:nvPr>
            <p:ph type="ctrTitle"/>
          </p:nvPr>
        </p:nvSpPr>
        <p:spPr>
          <a:xfrm>
            <a:off x="1817914" y="315686"/>
            <a:ext cx="9588517" cy="2830286"/>
          </a:xfrm>
        </p:spPr>
        <p:txBody>
          <a:bodyPr>
            <a:normAutofit fontScale="90000"/>
          </a:bodyPr>
          <a:lstStyle/>
          <a:p>
            <a:pPr algn="ctr"/>
            <a:br>
              <a:rPr lang="en-US" dirty="0"/>
            </a:br>
            <a:br>
              <a:rPr lang="en-US" dirty="0"/>
            </a:br>
            <a:br>
              <a:rPr lang="en-US" dirty="0"/>
            </a:br>
            <a:br>
              <a:rPr lang="en-US" dirty="0"/>
            </a:br>
            <a:r>
              <a:rPr lang="en-US" dirty="0"/>
              <a:t>70</a:t>
            </a:r>
            <a:r>
              <a:rPr lang="en-US" baseline="30000" dirty="0"/>
              <a:t>th</a:t>
            </a:r>
            <a:r>
              <a:rPr lang="en-US" dirty="0"/>
              <a:t> General Service Conference</a:t>
            </a:r>
            <a:br>
              <a:rPr lang="en-US" dirty="0"/>
            </a:br>
            <a:r>
              <a:rPr lang="en-US" sz="3100" dirty="0"/>
              <a:t> </a:t>
            </a:r>
            <a:br>
              <a:rPr lang="en-US" sz="5300" dirty="0"/>
            </a:br>
            <a:r>
              <a:rPr lang="en-US" sz="5400" dirty="0"/>
              <a:t>“2020 A Clear Vision for You”</a:t>
            </a:r>
            <a:br>
              <a:rPr lang="en-US" sz="5400" dirty="0"/>
            </a:br>
            <a:endParaRPr lang="en-US" sz="5400" dirty="0"/>
          </a:p>
        </p:txBody>
      </p:sp>
      <p:sp>
        <p:nvSpPr>
          <p:cNvPr id="3" name="Subtitle 2">
            <a:extLst>
              <a:ext uri="{FF2B5EF4-FFF2-40B4-BE49-F238E27FC236}">
                <a16:creationId xmlns:a16="http://schemas.microsoft.com/office/drawing/2014/main" id="{5F5C13E3-51A5-8546-B827-ADEE79943DE5}"/>
              </a:ext>
            </a:extLst>
          </p:cNvPr>
          <p:cNvSpPr>
            <a:spLocks noGrp="1"/>
          </p:cNvSpPr>
          <p:nvPr>
            <p:ph type="subTitle" idx="1"/>
          </p:nvPr>
        </p:nvSpPr>
        <p:spPr>
          <a:xfrm>
            <a:off x="2156188" y="3028191"/>
            <a:ext cx="8791575" cy="3114192"/>
          </a:xfrm>
        </p:spPr>
        <p:txBody>
          <a:bodyPr>
            <a:normAutofit/>
          </a:bodyPr>
          <a:lstStyle/>
          <a:p>
            <a:pPr algn="ctr"/>
            <a:r>
              <a:rPr lang="en-US" sz="3600" dirty="0">
                <a:solidFill>
                  <a:schemeClr val="tx1"/>
                </a:solidFill>
              </a:rPr>
              <a:t>Delegate Report-back June 6, 2020</a:t>
            </a:r>
            <a:endParaRPr lang="en-US" sz="2800" dirty="0">
              <a:solidFill>
                <a:schemeClr val="tx1"/>
              </a:solidFill>
            </a:endParaRPr>
          </a:p>
          <a:p>
            <a:pPr algn="ctr"/>
            <a:r>
              <a:rPr lang="en-US" sz="2800" dirty="0">
                <a:solidFill>
                  <a:schemeClr val="tx1"/>
                </a:solidFill>
              </a:rPr>
              <a:t>Presented by:</a:t>
            </a:r>
          </a:p>
          <a:p>
            <a:pPr algn="ctr"/>
            <a:r>
              <a:rPr lang="en-US" sz="2800" dirty="0">
                <a:solidFill>
                  <a:schemeClr val="tx1"/>
                </a:solidFill>
              </a:rPr>
              <a:t>Cynthia terl</a:t>
            </a:r>
          </a:p>
          <a:p>
            <a:pPr algn="ctr"/>
            <a:r>
              <a:rPr lang="en-US" sz="2800" dirty="0">
                <a:solidFill>
                  <a:schemeClr val="tx1"/>
                </a:solidFill>
              </a:rPr>
              <a:t>Area 29 Panel 70 Delegate </a:t>
            </a:r>
          </a:p>
        </p:txBody>
      </p:sp>
    </p:spTree>
    <p:extLst>
      <p:ext uri="{BB962C8B-B14F-4D97-AF65-F5344CB8AC3E}">
        <p14:creationId xmlns:p14="http://schemas.microsoft.com/office/powerpoint/2010/main" val="2566445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id="{C068D0EE-C6C8-484A-AFB7-3602BA27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8">
            <a:extLst>
              <a:ext uri="{FF2B5EF4-FFF2-40B4-BE49-F238E27FC236}">
                <a16:creationId xmlns:a16="http://schemas.microsoft.com/office/drawing/2014/main" id="{DDE5FB8C-CC3F-4C24-BF4F-1B5999DE6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735663D-DC44-B245-B0F6-0E8603838D41}"/>
              </a:ext>
            </a:extLst>
          </p:cNvPr>
          <p:cNvPicPr>
            <a:picLocks noChangeAspect="1"/>
          </p:cNvPicPr>
          <p:nvPr/>
        </p:nvPicPr>
        <p:blipFill>
          <a:blip r:embed="rId3"/>
          <a:stretch>
            <a:fillRect/>
          </a:stretch>
        </p:blipFill>
        <p:spPr>
          <a:xfrm>
            <a:off x="643467" y="849086"/>
            <a:ext cx="10905066" cy="5214257"/>
          </a:xfrm>
          <a:prstGeom prst="rect">
            <a:avLst/>
          </a:prstGeom>
        </p:spPr>
      </p:pic>
    </p:spTree>
    <p:extLst>
      <p:ext uri="{BB962C8B-B14F-4D97-AF65-F5344CB8AC3E}">
        <p14:creationId xmlns:p14="http://schemas.microsoft.com/office/powerpoint/2010/main" val="3072044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table with a computer&#10;&#10;Description automatically generated">
            <a:extLst>
              <a:ext uri="{FF2B5EF4-FFF2-40B4-BE49-F238E27FC236}">
                <a16:creationId xmlns:a16="http://schemas.microsoft.com/office/drawing/2014/main" id="{A16E1BD6-2D5D-A84A-B352-9B8D40182AEF}"/>
              </a:ext>
            </a:extLst>
          </p:cNvPr>
          <p:cNvPicPr>
            <a:picLocks noChangeAspect="1"/>
          </p:cNvPicPr>
          <p:nvPr/>
        </p:nvPicPr>
        <p:blipFill>
          <a:blip r:embed="rId2"/>
          <a:stretch>
            <a:fillRect/>
          </a:stretch>
        </p:blipFill>
        <p:spPr>
          <a:xfrm>
            <a:off x="1398888" y="358346"/>
            <a:ext cx="5143500" cy="6017740"/>
          </a:xfrm>
          <a:prstGeom prst="rect">
            <a:avLst/>
          </a:prstGeom>
        </p:spPr>
      </p:pic>
      <p:sp>
        <p:nvSpPr>
          <p:cNvPr id="4" name="TextBox 3">
            <a:extLst>
              <a:ext uri="{FF2B5EF4-FFF2-40B4-BE49-F238E27FC236}">
                <a16:creationId xmlns:a16="http://schemas.microsoft.com/office/drawing/2014/main" id="{59CAC0E7-ACA6-F241-A9E6-BBCF764A16E5}"/>
              </a:ext>
            </a:extLst>
          </p:cNvPr>
          <p:cNvSpPr txBox="1"/>
          <p:nvPr/>
        </p:nvSpPr>
        <p:spPr>
          <a:xfrm>
            <a:off x="6660292" y="0"/>
            <a:ext cx="5350476" cy="6801862"/>
          </a:xfrm>
          <a:prstGeom prst="rect">
            <a:avLst/>
          </a:prstGeom>
          <a:noFill/>
        </p:spPr>
        <p:txBody>
          <a:bodyPr wrap="square" rtlCol="0">
            <a:spAutoFit/>
          </a:bodyPr>
          <a:lstStyle/>
          <a:p>
            <a:r>
              <a:rPr lang="en-US" sz="2200" dirty="0"/>
              <a:t>The conference members heard reports from 8 of the 11 Conference Committees  on Monday.</a:t>
            </a:r>
          </a:p>
          <a:p>
            <a:endParaRPr lang="en-US" sz="2200" dirty="0"/>
          </a:p>
          <a:p>
            <a:r>
              <a:rPr lang="en-US" sz="2200" dirty="0"/>
              <a:t>Unfortunately due to the lack of time there was limited robust discussion on most items.</a:t>
            </a:r>
          </a:p>
          <a:p>
            <a:endParaRPr lang="en-US" sz="2200" dirty="0"/>
          </a:p>
          <a:p>
            <a:r>
              <a:rPr lang="en-US" sz="2200" dirty="0"/>
              <a:t>The Zoom mechanics surrounding queuing up at the mic for discussion using the raise hand feature in the participants window were challenging. </a:t>
            </a:r>
          </a:p>
          <a:p>
            <a:endParaRPr lang="en-US" sz="2200" dirty="0"/>
          </a:p>
          <a:p>
            <a:r>
              <a:rPr lang="en-US" sz="2200" dirty="0"/>
              <a:t>A separate mechanism for point of info, order and clarification was monitored by a Zoom Point Operator through the “chat” feature. This process at one point was dominating the discussion time and two committees that had considerations on the floor ran out of time prior to a vote as a result.</a:t>
            </a:r>
          </a:p>
          <a:p>
            <a:endParaRPr lang="en-US" dirty="0"/>
          </a:p>
        </p:txBody>
      </p:sp>
    </p:spTree>
    <p:extLst>
      <p:ext uri="{BB962C8B-B14F-4D97-AF65-F5344CB8AC3E}">
        <p14:creationId xmlns:p14="http://schemas.microsoft.com/office/powerpoint/2010/main" val="1645257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68D0EE-C6C8-484A-AFB7-3602BA27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DE5FB8C-CC3F-4C24-BF4F-1B5999DE6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4272BE7-B6A4-2242-BB40-B4D815F6B0F9}"/>
              </a:ext>
            </a:extLst>
          </p:cNvPr>
          <p:cNvPicPr>
            <a:picLocks noChangeAspect="1"/>
          </p:cNvPicPr>
          <p:nvPr/>
        </p:nvPicPr>
        <p:blipFill>
          <a:blip r:embed="rId3"/>
          <a:stretch>
            <a:fillRect/>
          </a:stretch>
        </p:blipFill>
        <p:spPr>
          <a:xfrm>
            <a:off x="643467" y="1121229"/>
            <a:ext cx="10905066" cy="5094514"/>
          </a:xfrm>
          <a:prstGeom prst="rect">
            <a:avLst/>
          </a:prstGeom>
        </p:spPr>
      </p:pic>
    </p:spTree>
    <p:extLst>
      <p:ext uri="{BB962C8B-B14F-4D97-AF65-F5344CB8AC3E}">
        <p14:creationId xmlns:p14="http://schemas.microsoft.com/office/powerpoint/2010/main" val="309478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68D0EE-C6C8-484A-AFB7-3602BA27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DE5FB8C-CC3F-4C24-BF4F-1B5999DE6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517291BA-B738-A343-8941-3719CA54FF12}"/>
              </a:ext>
            </a:extLst>
          </p:cNvPr>
          <p:cNvGraphicFramePr>
            <a:graphicFrameLocks noGrp="1"/>
          </p:cNvGraphicFramePr>
          <p:nvPr>
            <p:extLst>
              <p:ext uri="{D42A27DB-BD31-4B8C-83A1-F6EECF244321}">
                <p14:modId xmlns:p14="http://schemas.microsoft.com/office/powerpoint/2010/main" val="2093367933"/>
              </p:ext>
            </p:extLst>
          </p:nvPr>
        </p:nvGraphicFramePr>
        <p:xfrm>
          <a:off x="947057" y="805543"/>
          <a:ext cx="10297886" cy="5207749"/>
        </p:xfrm>
        <a:graphic>
          <a:graphicData uri="http://schemas.openxmlformats.org/drawingml/2006/table">
            <a:tbl>
              <a:tblPr/>
              <a:tblGrid>
                <a:gridCol w="2325111">
                  <a:extLst>
                    <a:ext uri="{9D8B030D-6E8A-4147-A177-3AD203B41FA5}">
                      <a16:colId xmlns:a16="http://schemas.microsoft.com/office/drawing/2014/main" val="1542593411"/>
                    </a:ext>
                  </a:extLst>
                </a:gridCol>
                <a:gridCol w="357192">
                  <a:extLst>
                    <a:ext uri="{9D8B030D-6E8A-4147-A177-3AD203B41FA5}">
                      <a16:colId xmlns:a16="http://schemas.microsoft.com/office/drawing/2014/main" val="210850827"/>
                    </a:ext>
                  </a:extLst>
                </a:gridCol>
                <a:gridCol w="4117807">
                  <a:extLst>
                    <a:ext uri="{9D8B030D-6E8A-4147-A177-3AD203B41FA5}">
                      <a16:colId xmlns:a16="http://schemas.microsoft.com/office/drawing/2014/main" val="1349035669"/>
                    </a:ext>
                  </a:extLst>
                </a:gridCol>
                <a:gridCol w="3497776">
                  <a:extLst>
                    <a:ext uri="{9D8B030D-6E8A-4147-A177-3AD203B41FA5}">
                      <a16:colId xmlns:a16="http://schemas.microsoft.com/office/drawing/2014/main" val="2682143212"/>
                    </a:ext>
                  </a:extLst>
                </a:gridCol>
              </a:tblGrid>
              <a:tr h="235692">
                <a:tc>
                  <a:txBody>
                    <a:bodyPr/>
                    <a:lstStyle/>
                    <a:p>
                      <a:pPr algn="l" fontAlgn="ctr"/>
                      <a:r>
                        <a:rPr lang="en-US" sz="800" b="1" i="0" u="none" strike="noStrike">
                          <a:solidFill>
                            <a:srgbClr val="000000"/>
                          </a:solidFill>
                          <a:effectLst/>
                          <a:latin typeface="Calibri" panose="020F0502020204030204" pitchFamily="34" charset="0"/>
                        </a:rPr>
                        <a:t>CARC IV</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600" b="0" i="0" u="none" strike="noStrike">
                          <a:solidFill>
                            <a:srgbClr val="000000"/>
                          </a:solidFill>
                          <a:effectLst/>
                          <a:latin typeface="Calibri" panose="020F0502020204030204" pitchFamily="34" charset="0"/>
                        </a:rPr>
                        <a:t> </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600" b="0" i="0" u="none" strike="noStrike">
                          <a:solidFill>
                            <a:srgbClr val="000000"/>
                          </a:solidFill>
                          <a:effectLst/>
                          <a:latin typeface="Calibri" panose="020F0502020204030204" pitchFamily="34" charset="0"/>
                        </a:rPr>
                        <a:t> </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600" b="0" i="0" u="none" strike="noStrike">
                          <a:solidFill>
                            <a:srgbClr val="000000"/>
                          </a:solidFill>
                          <a:effectLst/>
                          <a:latin typeface="Calibri" panose="020F0502020204030204" pitchFamily="34" charset="0"/>
                        </a:rPr>
                        <a:t> </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4536833"/>
                  </a:ext>
                </a:extLst>
              </a:tr>
              <a:tr h="244834">
                <a:tc>
                  <a:txBody>
                    <a:bodyPr/>
                    <a:lstStyle/>
                    <a:p>
                      <a:pPr algn="l" fontAlgn="ctr"/>
                      <a:r>
                        <a:rPr lang="en-US" sz="600" b="1" i="0" u="none" strike="noStrike">
                          <a:solidFill>
                            <a:srgbClr val="000000"/>
                          </a:solidFill>
                          <a:effectLst/>
                          <a:latin typeface="Calibri" panose="020F0502020204030204" pitchFamily="34" charset="0"/>
                        </a:rPr>
                        <a:t>IV. Finance</a:t>
                      </a:r>
                    </a:p>
                  </a:txBody>
                  <a:tcPr marL="4510" marR="4510" marT="451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600" b="0" i="0" u="none" strike="noStrike">
                          <a:solidFill>
                            <a:srgbClr val="000000"/>
                          </a:solidFill>
                          <a:effectLst/>
                          <a:latin typeface="Calibri" panose="020F0502020204030204" pitchFamily="34" charset="0"/>
                        </a:rPr>
                        <a:t>A 2</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600" b="0" i="0" u="none" strike="noStrike">
                          <a:solidFill>
                            <a:srgbClr val="000000"/>
                          </a:solidFill>
                          <a:effectLst/>
                          <a:latin typeface="Calibri" panose="020F0502020204030204" pitchFamily="34" charset="0"/>
                        </a:rPr>
                        <a:t>  Review the pamphlet “Self-Support: Where Money and Spirituality Mix.”  Consider a request regarding contribution percentages to service entities.</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600" b="0" i="1" u="none" strike="noStrike">
                          <a:solidFill>
                            <a:srgbClr val="000000"/>
                          </a:solidFill>
                          <a:effectLst/>
                          <a:latin typeface="Calibri" panose="020F0502020204030204" pitchFamily="34" charset="0"/>
                        </a:rPr>
                        <a:t>Item forwarded to the 71st G.S.C due to lack of time. </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868676351"/>
                  </a:ext>
                </a:extLst>
              </a:tr>
              <a:tr h="1439539">
                <a:tc>
                  <a:txBody>
                    <a:bodyPr/>
                    <a:lstStyle/>
                    <a:p>
                      <a:pPr algn="l" fontAlgn="ctr"/>
                      <a:r>
                        <a:rPr lang="en-US" sz="600" b="1" i="0" u="none" strike="noStrike">
                          <a:solidFill>
                            <a:srgbClr val="000000"/>
                          </a:solidFill>
                          <a:effectLst/>
                          <a:latin typeface="Calibri" panose="020F0502020204030204" pitchFamily="34" charset="0"/>
                        </a:rPr>
                        <a:t>VI. Literature (Cont)</a:t>
                      </a:r>
                    </a:p>
                  </a:txBody>
                  <a:tcPr marL="4510" marR="4510" marT="451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600" b="0" i="0" u="none" strike="noStrike">
                          <a:solidFill>
                            <a:srgbClr val="000000"/>
                          </a:solidFill>
                          <a:effectLst/>
                          <a:latin typeface="Calibri" panose="020F0502020204030204" pitchFamily="34" charset="0"/>
                        </a:rPr>
                        <a:t>K. </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600" b="0" i="0" u="none" strike="noStrike">
                          <a:solidFill>
                            <a:srgbClr val="000000"/>
                          </a:solidFill>
                          <a:effectLst/>
                          <a:latin typeface="Calibri" panose="020F0502020204030204" pitchFamily="34" charset="0"/>
                        </a:rPr>
                        <a:t>Consider if proposed agenda items for plain language, simplified language, accessible translations and large print versions of the book Alcoholics Anonymous, as well as workbooks to help study the program of Alcoholics Anonymous, can be addressed with a common solution.</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600" b="0" i="1" u="none" strike="noStrike">
                          <a:solidFill>
                            <a:srgbClr val="000000"/>
                          </a:solidFill>
                          <a:effectLst/>
                          <a:latin typeface="Calibri" panose="020F0502020204030204" pitchFamily="34" charset="0"/>
                        </a:rPr>
                        <a:t>CC: </a:t>
                      </a:r>
                      <a:r>
                        <a:rPr lang="en-US" sz="600" b="0" i="0" u="none" strike="noStrike">
                          <a:solidFill>
                            <a:srgbClr val="000000"/>
                          </a:solidFill>
                          <a:effectLst/>
                          <a:latin typeface="Calibri" panose="020F0502020204030204" pitchFamily="34" charset="0"/>
                        </a:rPr>
                        <a:t>The committee considered if proposed agenda items for plain language, simplified language, accessible translations and large print versions of the book Alcoholics Anonymous, as well as workbooks to help study the program of Alcoholics Anonymous, can be addressed with a common solution.</a:t>
                      </a:r>
                      <a:br>
                        <a:rPr lang="en-US" sz="600" b="0" i="0" u="none" strike="noStrike">
                          <a:solidFill>
                            <a:srgbClr val="000000"/>
                          </a:solidFill>
                          <a:effectLst/>
                          <a:latin typeface="Calibri" panose="020F0502020204030204" pitchFamily="34" charset="0"/>
                        </a:rPr>
                      </a:br>
                      <a:r>
                        <a:rPr lang="en-US" sz="600" b="0" i="0" u="none" strike="noStrike">
                          <a:solidFill>
                            <a:srgbClr val="000000"/>
                          </a:solidFill>
                          <a:effectLst/>
                          <a:latin typeface="Calibri" panose="020F0502020204030204" pitchFamily="34" charset="0"/>
                        </a:rPr>
                        <a:t>The committee requested that the trustees continue to explore this topic. The committee requested that the trustees’ make available to the Fellowship, as soon as possible, in Spanish, English and French, the presentation “The Big Book: Researching Issues, Possible Tools and Access (70th General Service Conference 2020)” that was presented to the committee during their May 2, 2020 agenda reduction meeting. The committee noted the importance for the Fellowship to be informed about the nature of the accessibility challenges with regard to A.A. literature.</a:t>
                      </a:r>
                      <a:br>
                        <a:rPr lang="en-US" sz="600" b="0" i="0" u="none" strike="noStrike">
                          <a:solidFill>
                            <a:srgbClr val="000000"/>
                          </a:solidFill>
                          <a:effectLst/>
                          <a:latin typeface="Calibri" panose="020F0502020204030204" pitchFamily="34" charset="0"/>
                        </a:rPr>
                      </a:br>
                      <a:r>
                        <a:rPr lang="en-US" sz="600" b="0" i="0" u="none" strike="noStrike">
                          <a:solidFill>
                            <a:srgbClr val="000000"/>
                          </a:solidFill>
                          <a:effectLst/>
                          <a:latin typeface="Calibri" panose="020F0502020204030204" pitchFamily="34" charset="0"/>
                        </a:rPr>
                        <a:t>The committee requested that a progress report be brought back to the 2021 Conference Committee on Literature.</a:t>
                      </a:r>
                      <a:endParaRPr lang="en-US" sz="600" b="0" i="1" u="none" strike="noStrike">
                        <a:solidFill>
                          <a:srgbClr val="000000"/>
                        </a:solidFill>
                        <a:effectLst/>
                        <a:latin typeface="Calibri" panose="020F0502020204030204" pitchFamily="34" charset="0"/>
                      </a:endParaRP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9829345"/>
                  </a:ext>
                </a:extLst>
              </a:tr>
              <a:tr h="603245">
                <a:tc>
                  <a:txBody>
                    <a:bodyPr/>
                    <a:lstStyle/>
                    <a:p>
                      <a:pPr algn="l" fontAlgn="ctr"/>
                      <a:r>
                        <a:rPr lang="en-US" sz="600" b="1" i="0" u="none" strike="noStrike">
                          <a:solidFill>
                            <a:srgbClr val="000000"/>
                          </a:solidFill>
                          <a:effectLst/>
                          <a:latin typeface="Calibri" panose="020F0502020204030204" pitchFamily="34" charset="0"/>
                        </a:rPr>
                        <a:t>IX. Report and Charter</a:t>
                      </a:r>
                    </a:p>
                  </a:txBody>
                  <a:tcPr marL="4510" marR="4510" marT="451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600" b="0" i="0" u="none" strike="noStrike">
                          <a:solidFill>
                            <a:srgbClr val="000000"/>
                          </a:solidFill>
                          <a:effectLst/>
                          <a:latin typeface="Calibri" panose="020F0502020204030204" pitchFamily="34" charset="0"/>
                        </a:rPr>
                        <a:t>C. </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600" b="0" i="0" u="none" strike="noStrike">
                          <a:solidFill>
                            <a:srgbClr val="000000"/>
                          </a:solidFill>
                          <a:effectLst/>
                          <a:latin typeface="Calibri" panose="020F0502020204030204" pitchFamily="34" charset="0"/>
                        </a:rPr>
                        <a:t>Consider restoring the two paragraphs and the accompanying footnote in the Concept Eleven essay of The Twelve Concepts for World Service that were removed by an advisory action of the 66th General Service Conference.</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600" b="0" i="1" u="none" strike="noStrike">
                          <a:solidFill>
                            <a:srgbClr val="000000"/>
                          </a:solidFill>
                          <a:effectLst/>
                          <a:latin typeface="Calibri" panose="020F0502020204030204" pitchFamily="34" charset="0"/>
                        </a:rPr>
                        <a:t>CC:</a:t>
                      </a:r>
                      <a:r>
                        <a:rPr lang="en-US" sz="600" b="0" i="0" u="none" strike="noStrike">
                          <a:solidFill>
                            <a:srgbClr val="000000"/>
                          </a:solidFill>
                          <a:effectLst/>
                          <a:latin typeface="Calibri" panose="020F0502020204030204" pitchFamily="34" charset="0"/>
                        </a:rPr>
                        <a:t>The committee discussed restoring the two paragraphs with the accompanying footnote in the Concept Eleven essay of </a:t>
                      </a:r>
                      <a:r>
                        <a:rPr lang="en-US" sz="600" b="0" i="1" u="none" strike="noStrike">
                          <a:solidFill>
                            <a:srgbClr val="000000"/>
                          </a:solidFill>
                          <a:effectLst/>
                          <a:latin typeface="Calibri" panose="020F0502020204030204" pitchFamily="34" charset="0"/>
                        </a:rPr>
                        <a:t>The Twelve Concepts for World Service </a:t>
                      </a:r>
                      <a:r>
                        <a:rPr lang="en-US" sz="600" b="0" i="0" u="none" strike="noStrike">
                          <a:solidFill>
                            <a:srgbClr val="000000"/>
                          </a:solidFill>
                          <a:effectLst/>
                          <a:latin typeface="Calibri" panose="020F0502020204030204" pitchFamily="34" charset="0"/>
                        </a:rPr>
                        <a:t>that were removed by an Advisory Action of the 66th General Service Conference </a:t>
                      </a:r>
                      <a:r>
                        <a:rPr lang="en-US" sz="600" b="1" i="0" u="none" strike="noStrike">
                          <a:solidFill>
                            <a:srgbClr val="000000"/>
                          </a:solidFill>
                          <a:effectLst/>
                          <a:latin typeface="Calibri" panose="020F0502020204030204" pitchFamily="34" charset="0"/>
                        </a:rPr>
                        <a:t>and took no action</a:t>
                      </a:r>
                      <a:r>
                        <a:rPr lang="en-US" sz="600" b="0" i="0" u="none" strike="noStrike">
                          <a:solidFill>
                            <a:srgbClr val="000000"/>
                          </a:solidFill>
                          <a:effectLst/>
                          <a:latin typeface="Calibri" panose="020F0502020204030204" pitchFamily="34" charset="0"/>
                        </a:rPr>
                        <a:t>. The committee agreed that the footnote noting that the two paragraphs are available upon request from the G.S.O. Archives department is adequate. </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559372"/>
                  </a:ext>
                </a:extLst>
              </a:tr>
              <a:tr h="235692">
                <a:tc>
                  <a:txBody>
                    <a:bodyPr/>
                    <a:lstStyle/>
                    <a:p>
                      <a:pPr algn="l" fontAlgn="ctr"/>
                      <a:r>
                        <a:rPr lang="en-US" sz="600" b="1" i="0" u="none" strike="noStrike">
                          <a:solidFill>
                            <a:srgbClr val="000000"/>
                          </a:solidFill>
                          <a:effectLst/>
                          <a:latin typeface="Calibri" panose="020F0502020204030204" pitchFamily="34" charset="0"/>
                        </a:rPr>
                        <a:t>VI. Literature (Cont)</a:t>
                      </a:r>
                    </a:p>
                  </a:txBody>
                  <a:tcPr marL="4510" marR="4510" marT="451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600" b="0" i="0" u="none" strike="noStrike">
                          <a:solidFill>
                            <a:srgbClr val="000000"/>
                          </a:solidFill>
                          <a:effectLst/>
                          <a:latin typeface="Calibri" panose="020F0502020204030204" pitchFamily="34" charset="0"/>
                        </a:rPr>
                        <a:t>M 1</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600" b="0" i="0" u="none" strike="noStrike">
                          <a:solidFill>
                            <a:srgbClr val="000000"/>
                          </a:solidFill>
                          <a:effectLst/>
                          <a:latin typeface="Calibri" panose="020F0502020204030204" pitchFamily="34" charset="0"/>
                        </a:rPr>
                        <a:t>Develop a Fifth Edition.</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600" b="0" i="1" u="none" strike="noStrike">
                          <a:solidFill>
                            <a:srgbClr val="000000"/>
                          </a:solidFill>
                          <a:effectLst/>
                          <a:latin typeface="Calibri" panose="020F0502020204030204" pitchFamily="34" charset="0"/>
                        </a:rPr>
                        <a:t>Item forwarded to the 71st G.S.C due to lack of time. </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557011561"/>
                  </a:ext>
                </a:extLst>
              </a:tr>
              <a:tr h="235692">
                <a:tc>
                  <a:txBody>
                    <a:bodyPr/>
                    <a:lstStyle/>
                    <a:p>
                      <a:pPr algn="l" fontAlgn="ctr"/>
                      <a:r>
                        <a:rPr lang="en-US" sz="600" b="1" i="0" u="none" strike="noStrike">
                          <a:solidFill>
                            <a:srgbClr val="000000"/>
                          </a:solidFill>
                          <a:effectLst/>
                          <a:latin typeface="Calibri" panose="020F0502020204030204" pitchFamily="34" charset="0"/>
                        </a:rPr>
                        <a:t>VI. Literature (Cont)</a:t>
                      </a:r>
                    </a:p>
                  </a:txBody>
                  <a:tcPr marL="4510" marR="4510" marT="451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600" b="0" i="0" u="none" strike="noStrike">
                          <a:solidFill>
                            <a:srgbClr val="000000"/>
                          </a:solidFill>
                          <a:effectLst/>
                          <a:latin typeface="Calibri" panose="020F0502020204030204" pitchFamily="34" charset="0"/>
                        </a:rPr>
                        <a:t>S. </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600" b="0" i="0" u="none" strike="noStrike">
                          <a:solidFill>
                            <a:srgbClr val="000000"/>
                          </a:solidFill>
                          <a:effectLst/>
                          <a:latin typeface="Calibri" panose="020F0502020204030204" pitchFamily="34" charset="0"/>
                        </a:rPr>
                        <a:t>Consider request to revise text related to self-support in the pamphlet</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600" b="0" i="0" u="none" strike="noStrike">
                          <a:solidFill>
                            <a:srgbClr val="000000"/>
                          </a:solidFill>
                          <a:effectLst/>
                          <a:latin typeface="Calibri" panose="020F0502020204030204" pitchFamily="34" charset="0"/>
                        </a:rPr>
                        <a:t>Item forwarded to the 71st G.S.C. prior to conference via agenda modification</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3281741744"/>
                  </a:ext>
                </a:extLst>
              </a:tr>
              <a:tr h="364304">
                <a:tc>
                  <a:txBody>
                    <a:bodyPr/>
                    <a:lstStyle/>
                    <a:p>
                      <a:pPr algn="l" fontAlgn="ctr"/>
                      <a:r>
                        <a:rPr lang="en-US" sz="600" b="1" i="0" u="none" strike="noStrike">
                          <a:solidFill>
                            <a:srgbClr val="000000"/>
                          </a:solidFill>
                          <a:effectLst/>
                          <a:latin typeface="Calibri" panose="020F0502020204030204" pitchFamily="34" charset="0"/>
                        </a:rPr>
                        <a:t>V. Grapevine</a:t>
                      </a:r>
                    </a:p>
                  </a:txBody>
                  <a:tcPr marL="4510" marR="4510" marT="451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600" b="0" i="0" u="none" strike="noStrike">
                          <a:solidFill>
                            <a:srgbClr val="000000"/>
                          </a:solidFill>
                          <a:effectLst/>
                          <a:latin typeface="Calibri" panose="020F0502020204030204" pitchFamily="34" charset="0"/>
                        </a:rPr>
                        <a:t>E. </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600" b="0" i="0" u="none" strike="noStrike">
                          <a:solidFill>
                            <a:srgbClr val="000000"/>
                          </a:solidFill>
                          <a:effectLst/>
                          <a:latin typeface="Calibri" panose="020F0502020204030204" pitchFamily="34" charset="0"/>
                        </a:rPr>
                        <a:t>Consider a request to change the language of the first sentence of the A.A. Preamble as follows: "Alcoholics Anonymous is a fellowship of people who share..."</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600" b="0" i="1" u="none" strike="noStrike">
                          <a:solidFill>
                            <a:srgbClr val="000000"/>
                          </a:solidFill>
                          <a:effectLst/>
                          <a:latin typeface="Calibri" panose="020F0502020204030204" pitchFamily="34" charset="0"/>
                        </a:rPr>
                        <a:t>CC: </a:t>
                      </a:r>
                      <a:r>
                        <a:rPr lang="en-US" sz="600" b="0" i="0" u="none" strike="noStrike">
                          <a:solidFill>
                            <a:srgbClr val="000000"/>
                          </a:solidFill>
                          <a:effectLst/>
                          <a:latin typeface="Calibri" panose="020F0502020204030204" pitchFamily="34" charset="0"/>
                        </a:rPr>
                        <a:t>The committee considered a request to change the language of the first sentence of the A.A. Preamble as follows: "Alcoholics Anonymous is a fellowship of people who share..."</a:t>
                      </a:r>
                      <a:r>
                        <a:rPr lang="en-US" sz="600" b="1" i="0" u="none" strike="noStrike">
                          <a:solidFill>
                            <a:srgbClr val="000000"/>
                          </a:solidFill>
                          <a:effectLst/>
                          <a:latin typeface="Calibri" panose="020F0502020204030204" pitchFamily="34" charset="0"/>
                        </a:rPr>
                        <a:t> and took no action</a:t>
                      </a:r>
                      <a:r>
                        <a:rPr lang="en-US" sz="600" b="0" i="0" u="none" strike="noStrike">
                          <a:solidFill>
                            <a:srgbClr val="000000"/>
                          </a:solidFill>
                          <a:effectLst/>
                          <a:latin typeface="Calibri" panose="020F0502020204030204" pitchFamily="34" charset="0"/>
                        </a:rPr>
                        <a:t>.</a:t>
                      </a:r>
                      <a:endParaRPr lang="en-US" sz="600" b="0" i="1" u="none" strike="noStrike">
                        <a:solidFill>
                          <a:srgbClr val="000000"/>
                        </a:solidFill>
                        <a:effectLst/>
                        <a:latin typeface="Calibri" panose="020F0502020204030204" pitchFamily="34" charset="0"/>
                      </a:endParaRP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3855920"/>
                  </a:ext>
                </a:extLst>
              </a:tr>
              <a:tr h="244834">
                <a:tc>
                  <a:txBody>
                    <a:bodyPr/>
                    <a:lstStyle/>
                    <a:p>
                      <a:pPr algn="l" fontAlgn="ctr"/>
                      <a:r>
                        <a:rPr lang="en-US" sz="600" b="1" i="0" u="none" strike="noStrike">
                          <a:solidFill>
                            <a:srgbClr val="000000"/>
                          </a:solidFill>
                          <a:effectLst/>
                          <a:latin typeface="Calibri" panose="020F0502020204030204" pitchFamily="34" charset="0"/>
                        </a:rPr>
                        <a:t>VI. Literature (Cont)</a:t>
                      </a:r>
                    </a:p>
                  </a:txBody>
                  <a:tcPr marL="4510" marR="4510" marT="451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600" b="0" i="0" u="none" strike="noStrike">
                          <a:solidFill>
                            <a:srgbClr val="000000"/>
                          </a:solidFill>
                          <a:effectLst/>
                          <a:latin typeface="Calibri" panose="020F0502020204030204" pitchFamily="34" charset="0"/>
                        </a:rPr>
                        <a:t>T 2</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600" b="0" i="0" u="none" strike="noStrike">
                          <a:solidFill>
                            <a:srgbClr val="000000"/>
                          </a:solidFill>
                          <a:effectLst/>
                          <a:latin typeface="Calibri" panose="020F0502020204030204" pitchFamily="34" charset="0"/>
                        </a:rPr>
                        <a:t> Consider revising the pamphlet “Questions &amp; Answers on Sponsorship”:  Expand the section on “Service Sponsorship” and retitle the pamphlet to “Frequently Asked Questions About A.A.” include service sponsorship.</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600" b="0" i="0" u="none" strike="noStrike">
                          <a:solidFill>
                            <a:srgbClr val="000000"/>
                          </a:solidFill>
                          <a:effectLst/>
                          <a:latin typeface="Calibri" panose="020F0502020204030204" pitchFamily="34" charset="0"/>
                        </a:rPr>
                        <a:t>Item forwarded to the 71st G.S.C. prior to conference via agenda modification</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3958138555"/>
                  </a:ext>
                </a:extLst>
              </a:tr>
              <a:tr h="400676">
                <a:tc>
                  <a:txBody>
                    <a:bodyPr/>
                    <a:lstStyle/>
                    <a:p>
                      <a:pPr algn="l" fontAlgn="ctr"/>
                      <a:r>
                        <a:rPr lang="en-US" sz="600" b="1" i="0" u="none" strike="noStrike">
                          <a:solidFill>
                            <a:srgbClr val="000000"/>
                          </a:solidFill>
                          <a:effectLst/>
                          <a:latin typeface="Calibri" panose="020F0502020204030204" pitchFamily="34" charset="0"/>
                        </a:rPr>
                        <a:t>VIII. Public Information (Cont)</a:t>
                      </a:r>
                    </a:p>
                  </a:txBody>
                  <a:tcPr marL="4510" marR="4510" marT="451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600" b="0" i="0" u="none" strike="noStrike">
                          <a:solidFill>
                            <a:srgbClr val="000000"/>
                          </a:solidFill>
                          <a:effectLst/>
                          <a:latin typeface="Calibri" panose="020F0502020204030204" pitchFamily="34" charset="0"/>
                        </a:rPr>
                        <a:t>J. </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600" b="0" i="0" u="none" strike="noStrike">
                          <a:solidFill>
                            <a:srgbClr val="000000"/>
                          </a:solidFill>
                          <a:effectLst/>
                          <a:latin typeface="Calibri" panose="020F0502020204030204" pitchFamily="34" charset="0"/>
                        </a:rPr>
                        <a:t>Consider a request to develop a plan to create an A.A. podcast.</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600" b="0" i="1" u="none" strike="noStrike">
                          <a:solidFill>
                            <a:srgbClr val="000000"/>
                          </a:solidFill>
                          <a:effectLst/>
                          <a:latin typeface="Calibri" panose="020F0502020204030204" pitchFamily="34" charset="0"/>
                        </a:rPr>
                        <a:t>CC: </a:t>
                      </a:r>
                      <a:r>
                        <a:rPr lang="en-US" sz="600" b="0" i="0" u="none" strike="noStrike">
                          <a:solidFill>
                            <a:srgbClr val="000000"/>
                          </a:solidFill>
                          <a:effectLst/>
                          <a:latin typeface="Calibri" panose="020F0502020204030204" pitchFamily="34" charset="0"/>
                        </a:rPr>
                        <a:t>The committee discussed a request to develop a plan to create an A.A. podcast. The committee suggested that G.S.O. explore the development of a draft plan to create a G.S.O. podcast to be brought back to the 2021 Conference Committee on Public Information.</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4050572"/>
                  </a:ext>
                </a:extLst>
              </a:tr>
              <a:tr h="603245">
                <a:tc>
                  <a:txBody>
                    <a:bodyPr/>
                    <a:lstStyle/>
                    <a:p>
                      <a:pPr algn="l" fontAlgn="ctr"/>
                      <a:r>
                        <a:rPr lang="en-US" sz="600" b="1" i="0" u="none" strike="noStrike">
                          <a:solidFill>
                            <a:srgbClr val="000000"/>
                          </a:solidFill>
                          <a:effectLst/>
                          <a:latin typeface="Calibri" panose="020F0502020204030204" pitchFamily="34" charset="0"/>
                        </a:rPr>
                        <a:t>VI. Literature</a:t>
                      </a:r>
                    </a:p>
                  </a:txBody>
                  <a:tcPr marL="4510" marR="4510" marT="451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600" b="0" i="0" u="none" strike="noStrike">
                          <a:solidFill>
                            <a:srgbClr val="000000"/>
                          </a:solidFill>
                          <a:effectLst/>
                          <a:latin typeface="Calibri" panose="020F0502020204030204" pitchFamily="34" charset="0"/>
                        </a:rPr>
                        <a:t>H. </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600" b="0" i="0" u="none" strike="noStrike">
                          <a:solidFill>
                            <a:srgbClr val="000000"/>
                          </a:solidFill>
                          <a:effectLst/>
                          <a:latin typeface="Calibri" panose="020F0502020204030204" pitchFamily="34" charset="0"/>
                        </a:rPr>
                        <a:t>Review draft language regarding safety and A.A. to be included in Living Sober and “Questions and Answers on Sponsorship.”</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600" b="0" i="1" u="none" strike="noStrike">
                          <a:solidFill>
                            <a:srgbClr val="000000"/>
                          </a:solidFill>
                          <a:effectLst/>
                          <a:latin typeface="Calibri" panose="020F0502020204030204" pitchFamily="34" charset="0"/>
                        </a:rPr>
                        <a:t>CC: </a:t>
                      </a:r>
                      <a:r>
                        <a:rPr lang="en-US" sz="600" b="0" i="0" u="none" strike="noStrike">
                          <a:solidFill>
                            <a:srgbClr val="000000"/>
                          </a:solidFill>
                          <a:effectLst/>
                          <a:latin typeface="Calibri" panose="020F0502020204030204" pitchFamily="34" charset="0"/>
                        </a:rPr>
                        <a:t>The committee reviewed the progress report regarding safety and A.A. to be included in Living Sober and “Questions and Answers on Sponsorship.” The committee requested a review of the draft language be taken with accessibility in mind as it relates to reading level. The committee requested that a progress report or draft pamphlet be brought back to the 2021 Conference Committee on Literature.</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6469842"/>
                  </a:ext>
                </a:extLst>
              </a:tr>
              <a:tr h="364304">
                <a:tc>
                  <a:txBody>
                    <a:bodyPr/>
                    <a:lstStyle/>
                    <a:p>
                      <a:pPr algn="l" fontAlgn="ctr"/>
                      <a:r>
                        <a:rPr lang="en-US" sz="600" b="1" i="0" u="none" strike="noStrike">
                          <a:solidFill>
                            <a:srgbClr val="000000"/>
                          </a:solidFill>
                          <a:effectLst/>
                          <a:latin typeface="Calibri" panose="020F0502020204030204" pitchFamily="34" charset="0"/>
                        </a:rPr>
                        <a:t>I. Agenda</a:t>
                      </a:r>
                    </a:p>
                  </a:txBody>
                  <a:tcPr marL="4510" marR="4510" marT="451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600" b="0" i="0" u="none" strike="noStrike">
                          <a:solidFill>
                            <a:srgbClr val="000000"/>
                          </a:solidFill>
                          <a:effectLst/>
                          <a:latin typeface="Calibri" panose="020F0502020204030204" pitchFamily="34" charset="0"/>
                        </a:rPr>
                        <a:t>C. </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600" b="0" i="0" u="none" strike="noStrike">
                          <a:solidFill>
                            <a:srgbClr val="000000"/>
                          </a:solidFill>
                          <a:effectLst/>
                          <a:latin typeface="Calibri" panose="020F0502020204030204" pitchFamily="34" charset="0"/>
                        </a:rPr>
                        <a:t>Review workshop topic ideas for the 2021 General Service Conference.</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600" b="0" i="1" u="none" strike="noStrike">
                          <a:solidFill>
                            <a:srgbClr val="000000"/>
                          </a:solidFill>
                          <a:effectLst/>
                          <a:latin typeface="Calibri" panose="020F0502020204030204" pitchFamily="34" charset="0"/>
                        </a:rPr>
                        <a:t>AA: </a:t>
                      </a:r>
                      <a:r>
                        <a:rPr lang="en-US" sz="600" b="0" i="0" u="none" strike="noStrike">
                          <a:solidFill>
                            <a:srgbClr val="000000"/>
                          </a:solidFill>
                          <a:effectLst/>
                          <a:latin typeface="Calibri" panose="020F0502020204030204" pitchFamily="34" charset="0"/>
                        </a:rPr>
                        <a:t>The workshop topic for the 2021 General Service Conference be : Inform - Communicate/Involve - Act/Inspire - Attract (The theme for the 2021 GS C "A.A. in a Time of Change")</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2748037490"/>
                  </a:ext>
                </a:extLst>
              </a:tr>
              <a:tr h="235692">
                <a:tc>
                  <a:txBody>
                    <a:bodyPr/>
                    <a:lstStyle/>
                    <a:p>
                      <a:pPr algn="l" fontAlgn="ctr"/>
                      <a:r>
                        <a:rPr lang="en-US" sz="600" b="1" i="0" u="none" strike="noStrike">
                          <a:solidFill>
                            <a:srgbClr val="000000"/>
                          </a:solidFill>
                          <a:effectLst/>
                          <a:latin typeface="Calibri" panose="020F0502020204030204" pitchFamily="34" charset="0"/>
                        </a:rPr>
                        <a:t> </a:t>
                      </a:r>
                    </a:p>
                  </a:txBody>
                  <a:tcPr marL="4510" marR="4510" marT="451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600" b="0" i="0" u="none" strike="noStrike">
                          <a:solidFill>
                            <a:srgbClr val="000000"/>
                          </a:solidFill>
                          <a:effectLst/>
                          <a:latin typeface="Calibri" panose="020F0502020204030204" pitchFamily="34" charset="0"/>
                        </a:rPr>
                        <a:t> </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en-US" sz="600" b="0" i="0" u="none" strike="noStrike">
                          <a:solidFill>
                            <a:srgbClr val="000000"/>
                          </a:solidFill>
                          <a:effectLst/>
                          <a:latin typeface="Calibri" panose="020F0502020204030204" pitchFamily="34" charset="0"/>
                        </a:rPr>
                        <a:t> </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en-US" sz="600" b="0" i="0" u="none" strike="noStrike" dirty="0">
                          <a:solidFill>
                            <a:srgbClr val="000000"/>
                          </a:solidFill>
                          <a:effectLst/>
                          <a:latin typeface="Calibri" panose="020F0502020204030204" pitchFamily="34" charset="0"/>
                        </a:rPr>
                        <a:t> </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8657529"/>
                  </a:ext>
                </a:extLst>
              </a:tr>
            </a:tbl>
          </a:graphicData>
        </a:graphic>
      </p:graphicFrame>
    </p:spTree>
    <p:extLst>
      <p:ext uri="{BB962C8B-B14F-4D97-AF65-F5344CB8AC3E}">
        <p14:creationId xmlns:p14="http://schemas.microsoft.com/office/powerpoint/2010/main" val="1393466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 man, photo&#10;&#10;Description automatically generated">
            <a:extLst>
              <a:ext uri="{FF2B5EF4-FFF2-40B4-BE49-F238E27FC236}">
                <a16:creationId xmlns:a16="http://schemas.microsoft.com/office/drawing/2014/main" id="{82D8B157-C1ED-B440-9971-E90EFB1A5610}"/>
              </a:ext>
            </a:extLst>
          </p:cNvPr>
          <p:cNvPicPr>
            <a:picLocks noChangeAspect="1"/>
          </p:cNvPicPr>
          <p:nvPr/>
        </p:nvPicPr>
        <p:blipFill>
          <a:blip r:embed="rId2"/>
          <a:stretch>
            <a:fillRect/>
          </a:stretch>
        </p:blipFill>
        <p:spPr>
          <a:xfrm>
            <a:off x="1729947" y="242886"/>
            <a:ext cx="9391134" cy="6021990"/>
          </a:xfrm>
          <a:prstGeom prst="rect">
            <a:avLst/>
          </a:prstGeom>
        </p:spPr>
      </p:pic>
    </p:spTree>
    <p:extLst>
      <p:ext uri="{BB962C8B-B14F-4D97-AF65-F5344CB8AC3E}">
        <p14:creationId xmlns:p14="http://schemas.microsoft.com/office/powerpoint/2010/main" val="3436339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text on a white background&#10;&#10;Description automatically generated">
            <a:extLst>
              <a:ext uri="{FF2B5EF4-FFF2-40B4-BE49-F238E27FC236}">
                <a16:creationId xmlns:a16="http://schemas.microsoft.com/office/drawing/2014/main" id="{D7FFF5C9-7FB5-5449-9BB4-15978FB21F5E}"/>
              </a:ext>
            </a:extLst>
          </p:cNvPr>
          <p:cNvPicPr>
            <a:picLocks noChangeAspect="1"/>
          </p:cNvPicPr>
          <p:nvPr/>
        </p:nvPicPr>
        <p:blipFill>
          <a:blip r:embed="rId2"/>
          <a:stretch>
            <a:fillRect/>
          </a:stretch>
        </p:blipFill>
        <p:spPr>
          <a:xfrm>
            <a:off x="1269141" y="265670"/>
            <a:ext cx="5143500" cy="6326660"/>
          </a:xfrm>
          <a:prstGeom prst="rect">
            <a:avLst/>
          </a:prstGeom>
        </p:spPr>
      </p:pic>
      <p:sp>
        <p:nvSpPr>
          <p:cNvPr id="7" name="TextBox 6">
            <a:extLst>
              <a:ext uri="{FF2B5EF4-FFF2-40B4-BE49-F238E27FC236}">
                <a16:creationId xmlns:a16="http://schemas.microsoft.com/office/drawing/2014/main" id="{41B6D84D-337B-2D42-9206-6B49D5284A3D}"/>
              </a:ext>
            </a:extLst>
          </p:cNvPr>
          <p:cNvSpPr txBox="1"/>
          <p:nvPr/>
        </p:nvSpPr>
        <p:spPr>
          <a:xfrm>
            <a:off x="6815929" y="265670"/>
            <a:ext cx="4310744" cy="6370975"/>
          </a:xfrm>
          <a:prstGeom prst="rect">
            <a:avLst/>
          </a:prstGeom>
          <a:noFill/>
        </p:spPr>
        <p:txBody>
          <a:bodyPr wrap="square" rtlCol="0">
            <a:spAutoFit/>
          </a:bodyPr>
          <a:lstStyle/>
          <a:p>
            <a:r>
              <a:rPr lang="en-US" sz="2400" dirty="0"/>
              <a:t>The final day began as usual in the “Hospitality Room”. Each day we became more comfortable with one another as members of the 70</a:t>
            </a:r>
            <a:r>
              <a:rPr lang="en-US" sz="2400" baseline="30000" dirty="0"/>
              <a:t>th</a:t>
            </a:r>
            <a:r>
              <a:rPr lang="en-US" sz="2400" dirty="0"/>
              <a:t> GSC but more importantly as AA members dedicated to service to the fellowship that we all love and that saved our lives.</a:t>
            </a:r>
          </a:p>
          <a:p>
            <a:r>
              <a:rPr lang="en-US" sz="2400" dirty="0"/>
              <a:t>Today Class B Trustee Mark E. tied his camouflage bowtie in honor of Past Trustee Don M. for us all.  Then the cowboy hats began to appear and there was a joy that engulfed the entire virtual room, it was the joy of fellowship.</a:t>
            </a:r>
          </a:p>
        </p:txBody>
      </p:sp>
    </p:spTree>
    <p:extLst>
      <p:ext uri="{BB962C8B-B14F-4D97-AF65-F5344CB8AC3E}">
        <p14:creationId xmlns:p14="http://schemas.microsoft.com/office/powerpoint/2010/main" val="4046703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CD53FB9-1926-9943-9945-4CCA9D28B746}"/>
              </a:ext>
            </a:extLst>
          </p:cNvPr>
          <p:cNvSpPr>
            <a:spLocks noGrp="1"/>
          </p:cNvSpPr>
          <p:nvPr>
            <p:ph type="title"/>
          </p:nvPr>
        </p:nvSpPr>
        <p:spPr>
          <a:xfrm>
            <a:off x="576943" y="195943"/>
            <a:ext cx="11168743" cy="1110343"/>
          </a:xfrm>
        </p:spPr>
        <p:txBody>
          <a:bodyPr>
            <a:noAutofit/>
          </a:bodyPr>
          <a:lstStyle/>
          <a:p>
            <a:pPr algn="ctr"/>
            <a:br>
              <a:rPr lang="en-US" sz="2400" dirty="0"/>
            </a:br>
            <a:br>
              <a:rPr lang="en-US" sz="2400" dirty="0"/>
            </a:br>
            <a:br>
              <a:rPr lang="en-US" sz="2400" dirty="0"/>
            </a:br>
            <a:br>
              <a:rPr lang="en-US" sz="2400" dirty="0"/>
            </a:br>
            <a:br>
              <a:rPr lang="en-US" sz="2400" dirty="0"/>
            </a:br>
            <a:r>
              <a:rPr lang="en-US" sz="2700" dirty="0"/>
              <a:t>CONFERENCE FLOOR ACTIONS OF THE 70th GENERAL </a:t>
            </a:r>
            <a:r>
              <a:rPr lang="en-US" sz="2700" dirty="0" err="1"/>
              <a:t>SERVICe</a:t>
            </a:r>
            <a:r>
              <a:rPr lang="en-US" sz="2700" dirty="0"/>
              <a:t> CONFERENCE</a:t>
            </a:r>
            <a:br>
              <a:rPr lang="en-US" sz="2400" dirty="0"/>
            </a:br>
            <a:r>
              <a:rPr lang="en-US" sz="2200" dirty="0">
                <a:solidFill>
                  <a:srgbClr val="002060"/>
                </a:solidFill>
              </a:rPr>
              <a:t>The following items were moved forward to the trustees’ Committee on the General Service Conference</a:t>
            </a:r>
            <a:br>
              <a:rPr lang="en-US" sz="2400" dirty="0"/>
            </a:br>
            <a:br>
              <a:rPr lang="en-US" sz="2400" dirty="0"/>
            </a:br>
            <a:br>
              <a:rPr lang="en-US" sz="2400" dirty="0"/>
            </a:br>
            <a:br>
              <a:rPr lang="en-US" sz="2400" dirty="0"/>
            </a:br>
            <a:br>
              <a:rPr lang="en-US" sz="2400" dirty="0"/>
            </a:br>
            <a:endParaRPr lang="en-US" sz="2400" dirty="0"/>
          </a:p>
        </p:txBody>
      </p:sp>
      <p:sp>
        <p:nvSpPr>
          <p:cNvPr id="12" name="TextBox 11">
            <a:extLst>
              <a:ext uri="{FF2B5EF4-FFF2-40B4-BE49-F238E27FC236}">
                <a16:creationId xmlns:a16="http://schemas.microsoft.com/office/drawing/2014/main" id="{B9D9281C-AA29-E944-8737-F3E991362066}"/>
              </a:ext>
            </a:extLst>
          </p:cNvPr>
          <p:cNvSpPr txBox="1"/>
          <p:nvPr/>
        </p:nvSpPr>
        <p:spPr>
          <a:xfrm>
            <a:off x="1055914" y="1306745"/>
            <a:ext cx="10559143" cy="5355312"/>
          </a:xfrm>
          <a:prstGeom prst="rect">
            <a:avLst/>
          </a:prstGeom>
          <a:noFill/>
        </p:spPr>
        <p:txBody>
          <a:bodyPr wrap="square" rtlCol="0">
            <a:spAutoFit/>
          </a:bodyPr>
          <a:lstStyle/>
          <a:p>
            <a:pPr marL="342900" indent="-342900">
              <a:buFont typeface="+mj-lt"/>
              <a:buAutoNum type="arabicPeriod"/>
            </a:pPr>
            <a:r>
              <a:rPr lang="en-US" dirty="0"/>
              <a:t>The Finance Committee expand item #2 that will be forwarded to the 71st Conference to include the proposal to revise the pie chart percentages, in order to emphasize more clearly that any percentages included in the pamphlet are only suggestions and examples, not recommendations. </a:t>
            </a:r>
          </a:p>
          <a:p>
            <a:pPr marL="342900" indent="-342900">
              <a:buFont typeface="+mj-lt"/>
              <a:buAutoNum type="arabicPeriod"/>
            </a:pPr>
            <a:r>
              <a:rPr lang="en-US" dirty="0"/>
              <a:t>The General Service Conference consider developing a PSA about Alcoholics Anonymous geared toward minorities.</a:t>
            </a:r>
          </a:p>
          <a:p>
            <a:pPr marL="342900" indent="-342900">
              <a:buFont typeface="+mj-lt"/>
              <a:buAutoNum type="arabicPeriod"/>
            </a:pPr>
            <a:r>
              <a:rPr lang="en-US" dirty="0">
                <a:solidFill>
                  <a:srgbClr val="FF0000"/>
                </a:solidFill>
              </a:rPr>
              <a:t>The 70th General Service Conference approve the slate of Directors for A.A. World Services, Inc. as originally submitted: Beau Bush, Mary </a:t>
            </a:r>
            <a:r>
              <a:rPr lang="en-US" dirty="0" err="1">
                <a:solidFill>
                  <a:srgbClr val="FF0000"/>
                </a:solidFill>
              </a:rPr>
              <a:t>Cumings</a:t>
            </a:r>
            <a:r>
              <a:rPr lang="en-US" dirty="0">
                <a:solidFill>
                  <a:srgbClr val="FF0000"/>
                </a:solidFill>
              </a:rPr>
              <a:t>, Jimmy Dean, Deborah </a:t>
            </a:r>
            <a:r>
              <a:rPr lang="en-US" dirty="0" err="1">
                <a:solidFill>
                  <a:srgbClr val="FF0000"/>
                </a:solidFill>
              </a:rPr>
              <a:t>Koltai</a:t>
            </a:r>
            <a:r>
              <a:rPr lang="en-US" dirty="0">
                <a:solidFill>
                  <a:srgbClr val="FF0000"/>
                </a:solidFill>
              </a:rPr>
              <a:t>, Jan Lembke, David Noll, Greg Tobin, Carolyn Walsh, John Weis</a:t>
            </a:r>
          </a:p>
          <a:p>
            <a:pPr marL="342900" indent="-342900">
              <a:buFont typeface="+mj-lt"/>
              <a:buAutoNum type="arabicPeriod"/>
            </a:pPr>
            <a:r>
              <a:rPr lang="en-US" dirty="0"/>
              <a:t>The pamphlet “A.A. for the Black and African-American Alcoholic” be updated to include fresh stories and a new title that is respectful and inclusive.</a:t>
            </a:r>
          </a:p>
          <a:p>
            <a:pPr marL="342900" indent="-342900">
              <a:buFont typeface="+mj-lt"/>
              <a:buAutoNum type="arabicPeriod"/>
            </a:pPr>
            <a:r>
              <a:rPr lang="en-US" dirty="0">
                <a:solidFill>
                  <a:srgbClr val="FF0000"/>
                </a:solidFill>
              </a:rPr>
              <a:t>The slate of Directors of A.A. World Services, Inc., as submitted by the Conference Committee on Trustees, be approved. </a:t>
            </a:r>
          </a:p>
          <a:p>
            <a:pPr marL="342900" indent="-342900">
              <a:buFont typeface="+mj-lt"/>
              <a:buAutoNum type="arabicPeriod"/>
            </a:pPr>
            <a:r>
              <a:rPr lang="en-US" dirty="0"/>
              <a:t>The launch of Google AdWords Grants by the General Service Office be halted until the 71st General Service Conference convenes and approves that launch, and that the “Ad Hoc Committee Progress Report - Google Grants and the 7th Tradition,” from the trustees’ Finance Committee, dated March 30, 2020, be immediately released to all members of the 70th General Service Conference. </a:t>
            </a:r>
          </a:p>
          <a:p>
            <a:pPr marL="342900" indent="-342900">
              <a:buFont typeface="+mj-lt"/>
              <a:buAutoNum type="arabicPeriod"/>
            </a:pPr>
            <a:endParaRPr lang="en-US" dirty="0"/>
          </a:p>
          <a:p>
            <a:r>
              <a:rPr lang="en-US" dirty="0"/>
              <a:t>One Floor Action Declined for Consideration: Consider the extension of the 71st General Service Conference by as many as three working days </a:t>
            </a:r>
          </a:p>
        </p:txBody>
      </p:sp>
    </p:spTree>
    <p:extLst>
      <p:ext uri="{BB962C8B-B14F-4D97-AF65-F5344CB8AC3E}">
        <p14:creationId xmlns:p14="http://schemas.microsoft.com/office/powerpoint/2010/main" val="1974946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16DAD-4139-B94B-8751-A3B5E801F9BD}"/>
              </a:ext>
            </a:extLst>
          </p:cNvPr>
          <p:cNvSpPr>
            <a:spLocks noGrp="1"/>
          </p:cNvSpPr>
          <p:nvPr>
            <p:ph type="title" idx="4294967295"/>
          </p:nvPr>
        </p:nvSpPr>
        <p:spPr>
          <a:xfrm>
            <a:off x="1143000" y="495557"/>
            <a:ext cx="9906000" cy="1357313"/>
          </a:xfrm>
        </p:spPr>
        <p:txBody>
          <a:bodyPr>
            <a:normAutofit/>
          </a:bodyPr>
          <a:lstStyle/>
          <a:p>
            <a:pPr algn="ctr"/>
            <a:r>
              <a:rPr lang="en-US" sz="5400" b="1" dirty="0">
                <a:solidFill>
                  <a:schemeClr val="bg2">
                    <a:lumMod val="75000"/>
                  </a:schemeClr>
                </a:solidFill>
                <a:latin typeface="Aharoni" panose="020F0502020204030204" pitchFamily="34" charset="0"/>
                <a:cs typeface="Aharoni" panose="020F0502020204030204" pitchFamily="34" charset="0"/>
              </a:rPr>
              <a:t>Gifts From our NERT</a:t>
            </a:r>
          </a:p>
        </p:txBody>
      </p:sp>
      <p:pic>
        <p:nvPicPr>
          <p:cNvPr id="6" name="Picture 5" descr="A close up of a piece of paper&#10;&#10;Description automatically generated">
            <a:extLst>
              <a:ext uri="{FF2B5EF4-FFF2-40B4-BE49-F238E27FC236}">
                <a16:creationId xmlns:a16="http://schemas.microsoft.com/office/drawing/2014/main" id="{05EA485B-4B63-2D41-9A66-BE6E7203FE53}"/>
              </a:ext>
            </a:extLst>
          </p:cNvPr>
          <p:cNvPicPr>
            <a:picLocks noChangeAspect="1"/>
          </p:cNvPicPr>
          <p:nvPr/>
        </p:nvPicPr>
        <p:blipFill>
          <a:blip r:embed="rId3"/>
          <a:stretch>
            <a:fillRect/>
          </a:stretch>
        </p:blipFill>
        <p:spPr>
          <a:xfrm>
            <a:off x="1346886" y="1977081"/>
            <a:ext cx="9747792" cy="4102444"/>
          </a:xfrm>
          <a:prstGeom prst="rect">
            <a:avLst/>
          </a:prstGeom>
        </p:spPr>
      </p:pic>
    </p:spTree>
    <p:extLst>
      <p:ext uri="{BB962C8B-B14F-4D97-AF65-F5344CB8AC3E}">
        <p14:creationId xmlns:p14="http://schemas.microsoft.com/office/powerpoint/2010/main" val="4219960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1B2FFC-4DEE-A34E-8F64-5533870BC6FE}"/>
              </a:ext>
            </a:extLst>
          </p:cNvPr>
          <p:cNvSpPr txBox="1"/>
          <p:nvPr/>
        </p:nvSpPr>
        <p:spPr>
          <a:xfrm>
            <a:off x="971184" y="497212"/>
            <a:ext cx="11003691" cy="5170646"/>
          </a:xfrm>
          <a:prstGeom prst="rect">
            <a:avLst/>
          </a:prstGeom>
          <a:noFill/>
        </p:spPr>
        <p:txBody>
          <a:bodyPr wrap="square" rtlCol="0">
            <a:spAutoFit/>
          </a:bodyPr>
          <a:lstStyle/>
          <a:p>
            <a:pPr algn="ctr"/>
            <a:r>
              <a:rPr lang="en-US" sz="2400" b="1" dirty="0">
                <a:solidFill>
                  <a:schemeClr val="bg1"/>
                </a:solidFill>
              </a:rPr>
              <a:t>Thank you for the incredible gift you offered me by placing your trust in me to carry YOUR voice </a:t>
            </a:r>
          </a:p>
          <a:p>
            <a:pPr algn="ctr"/>
            <a:r>
              <a:rPr lang="en-US" sz="2400" b="1" dirty="0">
                <a:solidFill>
                  <a:schemeClr val="bg1"/>
                </a:solidFill>
              </a:rPr>
              <a:t>the TRUE voice of AA</a:t>
            </a:r>
          </a:p>
          <a:p>
            <a:pPr algn="ctr"/>
            <a:r>
              <a:rPr lang="en-US" sz="2400" b="1" dirty="0">
                <a:solidFill>
                  <a:schemeClr val="bg1"/>
                </a:solidFill>
              </a:rPr>
              <a:t> to this historic gathering of AA members passionately (and virtually) doing the work of AA.</a:t>
            </a:r>
          </a:p>
          <a:p>
            <a:endParaRPr lang="en-US" sz="2400" b="1" dirty="0">
              <a:solidFill>
                <a:schemeClr val="bg1"/>
              </a:solidFill>
            </a:endParaRPr>
          </a:p>
          <a:p>
            <a:r>
              <a:rPr lang="en-US" sz="2400" b="1" dirty="0">
                <a:solidFill>
                  <a:schemeClr val="bg1"/>
                </a:solidFill>
              </a:rPr>
              <a:t>I am sure without a shadow of a doubt that the late Bernard Smith, non-alcoholic </a:t>
            </a:r>
          </a:p>
          <a:p>
            <a:r>
              <a:rPr lang="en-US" sz="2400" b="1" dirty="0">
                <a:solidFill>
                  <a:schemeClr val="bg1"/>
                </a:solidFill>
              </a:rPr>
              <a:t>chair of the Board of Trustees, would approve of the 70</a:t>
            </a:r>
            <a:r>
              <a:rPr lang="en-US" sz="2400" b="1" baseline="30000" dirty="0">
                <a:solidFill>
                  <a:schemeClr val="bg1"/>
                </a:solidFill>
              </a:rPr>
              <a:t>th</a:t>
            </a:r>
            <a:r>
              <a:rPr lang="en-US" sz="2400" b="1" dirty="0">
                <a:solidFill>
                  <a:schemeClr val="bg1"/>
                </a:solidFill>
              </a:rPr>
              <a:t> GSC’s answer to </a:t>
            </a:r>
          </a:p>
          <a:p>
            <a:pPr algn="ctr"/>
            <a:r>
              <a:rPr lang="en-US" sz="2400" b="1" dirty="0">
                <a:solidFill>
                  <a:schemeClr val="bg1"/>
                </a:solidFill>
              </a:rPr>
              <a:t>“Why do we need a conference?” </a:t>
            </a:r>
          </a:p>
          <a:p>
            <a:r>
              <a:rPr lang="en-US" sz="2400" b="1" dirty="0">
                <a:solidFill>
                  <a:schemeClr val="bg1"/>
                </a:solidFill>
              </a:rPr>
              <a:t>as it resonated his own thoughts as he addressed another historical AA service meeting in 1954.</a:t>
            </a:r>
          </a:p>
          <a:p>
            <a:endParaRPr lang="en-US" sz="2400" b="1" dirty="0">
              <a:solidFill>
                <a:schemeClr val="bg1"/>
              </a:solidFill>
            </a:endParaRPr>
          </a:p>
          <a:p>
            <a:r>
              <a:rPr lang="en-US" sz="2400" b="1" dirty="0">
                <a:solidFill>
                  <a:schemeClr val="bg1"/>
                </a:solidFill>
              </a:rPr>
              <a:t>I would like to close with his words…..</a:t>
            </a:r>
          </a:p>
          <a:p>
            <a:endParaRPr lang="en-US" dirty="0"/>
          </a:p>
        </p:txBody>
      </p:sp>
    </p:spTree>
    <p:extLst>
      <p:ext uri="{BB962C8B-B14F-4D97-AF65-F5344CB8AC3E}">
        <p14:creationId xmlns:p14="http://schemas.microsoft.com/office/powerpoint/2010/main" val="1832650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E44E24-231F-0C40-B9DB-8FC0BB51C470}"/>
              </a:ext>
            </a:extLst>
          </p:cNvPr>
          <p:cNvSpPr txBox="1"/>
          <p:nvPr/>
        </p:nvSpPr>
        <p:spPr>
          <a:xfrm>
            <a:off x="1774372" y="642258"/>
            <a:ext cx="9688285" cy="5262979"/>
          </a:xfrm>
          <a:prstGeom prst="rect">
            <a:avLst/>
          </a:prstGeom>
          <a:noFill/>
        </p:spPr>
        <p:txBody>
          <a:bodyPr wrap="square" rtlCol="0">
            <a:spAutoFit/>
          </a:bodyPr>
          <a:lstStyle/>
          <a:p>
            <a:pPr marL="685800" indent="-685800">
              <a:buFont typeface="Wingdings" pitchFamily="2" charset="2"/>
              <a:buChar char="Ø"/>
            </a:pPr>
            <a:r>
              <a:rPr lang="en-US" sz="4800" dirty="0">
                <a:latin typeface="Calibri" panose="020F0502020204030204" pitchFamily="34" charset="0"/>
                <a:cs typeface="Calibri" panose="020F0502020204030204" pitchFamily="34" charset="0"/>
              </a:rPr>
              <a:t>Why ARE we here? </a:t>
            </a:r>
          </a:p>
          <a:p>
            <a:pPr marL="685800" indent="-685800">
              <a:buFont typeface="Wingdings" pitchFamily="2" charset="2"/>
              <a:buChar char="Ø"/>
            </a:pPr>
            <a:endParaRPr lang="en-US" sz="4800" dirty="0">
              <a:latin typeface="Calibri" panose="020F0502020204030204" pitchFamily="34" charset="0"/>
              <a:cs typeface="Calibri" panose="020F0502020204030204" pitchFamily="34" charset="0"/>
            </a:endParaRPr>
          </a:p>
          <a:p>
            <a:pPr marL="685800" indent="-685800">
              <a:buFont typeface="Wingdings" pitchFamily="2" charset="2"/>
              <a:buChar char="Ø"/>
            </a:pPr>
            <a:r>
              <a:rPr lang="en-US" sz="4800" dirty="0">
                <a:latin typeface="Calibri" panose="020F0502020204030204" pitchFamily="34" charset="0"/>
                <a:cs typeface="Calibri" panose="020F0502020204030204" pitchFamily="34" charset="0"/>
              </a:rPr>
              <a:t>Why do we have a conference?</a:t>
            </a:r>
          </a:p>
          <a:p>
            <a:pPr marL="685800" indent="-685800">
              <a:buFont typeface="Wingdings" pitchFamily="2" charset="2"/>
              <a:buChar char="Ø"/>
            </a:pPr>
            <a:endParaRPr lang="en-US" sz="4800" dirty="0">
              <a:latin typeface="Calibri" panose="020F0502020204030204" pitchFamily="34" charset="0"/>
              <a:cs typeface="Calibri" panose="020F0502020204030204" pitchFamily="34" charset="0"/>
            </a:endParaRPr>
          </a:p>
          <a:p>
            <a:pPr marL="685800" indent="-685800">
              <a:buFont typeface="Wingdings" pitchFamily="2" charset="2"/>
              <a:buChar char="Ø"/>
            </a:pPr>
            <a:r>
              <a:rPr lang="en-US" sz="4800" dirty="0">
                <a:latin typeface="Calibri" panose="020F0502020204030204" pitchFamily="34" charset="0"/>
                <a:cs typeface="Calibri" panose="020F0502020204030204" pitchFamily="34" charset="0"/>
              </a:rPr>
              <a:t>And….. what does any of this have to do with me as an individual AA member anyway?</a:t>
            </a:r>
          </a:p>
        </p:txBody>
      </p:sp>
    </p:spTree>
    <p:extLst>
      <p:ext uri="{BB962C8B-B14F-4D97-AF65-F5344CB8AC3E}">
        <p14:creationId xmlns:p14="http://schemas.microsoft.com/office/powerpoint/2010/main" val="3025568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678E285C-BE9E-45B7-A3EE-B9792DAE99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AB86F577-8905-4B21-8AF3-C1BB343377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D2F1CFF3-A579-4D24-B5F9-1C71BA6FE5E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5" name="Freeform 6">
              <a:extLst>
                <a:ext uri="{FF2B5EF4-FFF2-40B4-BE49-F238E27FC236}">
                  <a16:creationId xmlns:a16="http://schemas.microsoft.com/office/drawing/2014/main" id="{57601B50-7EB1-43FA-8360-4297BCD763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7">
              <a:extLst>
                <a:ext uri="{FF2B5EF4-FFF2-40B4-BE49-F238E27FC236}">
                  <a16:creationId xmlns:a16="http://schemas.microsoft.com/office/drawing/2014/main" id="{60BD8B7A-CD01-4638-A2C9-299AC68B9B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Rectangle 8">
              <a:extLst>
                <a:ext uri="{FF2B5EF4-FFF2-40B4-BE49-F238E27FC236}">
                  <a16:creationId xmlns:a16="http://schemas.microsoft.com/office/drawing/2014/main" id="{095B58F9-6C29-48BE-9DA6-3855080521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8" name="Freeform 9">
              <a:extLst>
                <a:ext uri="{FF2B5EF4-FFF2-40B4-BE49-F238E27FC236}">
                  <a16:creationId xmlns:a16="http://schemas.microsoft.com/office/drawing/2014/main" id="{0C84674F-2E8A-4B70-B801-00722CDD58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0">
              <a:extLst>
                <a:ext uri="{FF2B5EF4-FFF2-40B4-BE49-F238E27FC236}">
                  <a16:creationId xmlns:a16="http://schemas.microsoft.com/office/drawing/2014/main" id="{34F320BB-D6A9-45FE-8556-498B763B1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1">
              <a:extLst>
                <a:ext uri="{FF2B5EF4-FFF2-40B4-BE49-F238E27FC236}">
                  <a16:creationId xmlns:a16="http://schemas.microsoft.com/office/drawing/2014/main" id="{5493D54A-532A-46ED-AF63-A0A54818EF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2">
              <a:extLst>
                <a:ext uri="{FF2B5EF4-FFF2-40B4-BE49-F238E27FC236}">
                  <a16:creationId xmlns:a16="http://schemas.microsoft.com/office/drawing/2014/main" id="{EAF2EDFA-9C0B-44E2-B4BB-312B58BCA8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3">
              <a:extLst>
                <a:ext uri="{FF2B5EF4-FFF2-40B4-BE49-F238E27FC236}">
                  <a16:creationId xmlns:a16="http://schemas.microsoft.com/office/drawing/2014/main" id="{A3641113-CE35-42A4-B605-41BC06BF4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4">
              <a:extLst>
                <a:ext uri="{FF2B5EF4-FFF2-40B4-BE49-F238E27FC236}">
                  <a16:creationId xmlns:a16="http://schemas.microsoft.com/office/drawing/2014/main" id="{DA2E5B2C-BAC4-4440-9B7E-F38783197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5">
              <a:extLst>
                <a:ext uri="{FF2B5EF4-FFF2-40B4-BE49-F238E27FC236}">
                  <a16:creationId xmlns:a16="http://schemas.microsoft.com/office/drawing/2014/main" id="{D8A506DF-2E53-42C9-94BE-B98E32E0578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16">
              <a:extLst>
                <a:ext uri="{FF2B5EF4-FFF2-40B4-BE49-F238E27FC236}">
                  <a16:creationId xmlns:a16="http://schemas.microsoft.com/office/drawing/2014/main" id="{12934FF8-5F70-40BF-BBB6-5EB941FB9B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17">
              <a:extLst>
                <a:ext uri="{FF2B5EF4-FFF2-40B4-BE49-F238E27FC236}">
                  <a16:creationId xmlns:a16="http://schemas.microsoft.com/office/drawing/2014/main" id="{8EB3FB08-D01D-4E24-BE40-C16269DF62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18">
              <a:extLst>
                <a:ext uri="{FF2B5EF4-FFF2-40B4-BE49-F238E27FC236}">
                  <a16:creationId xmlns:a16="http://schemas.microsoft.com/office/drawing/2014/main" id="{D24E50D7-2753-4169-AD51-C106DA1B7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19">
              <a:extLst>
                <a:ext uri="{FF2B5EF4-FFF2-40B4-BE49-F238E27FC236}">
                  <a16:creationId xmlns:a16="http://schemas.microsoft.com/office/drawing/2014/main" id="{DF94B7E0-D9B6-4096-94D0-18D3AC0EF6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0">
              <a:extLst>
                <a:ext uri="{FF2B5EF4-FFF2-40B4-BE49-F238E27FC236}">
                  <a16:creationId xmlns:a16="http://schemas.microsoft.com/office/drawing/2014/main" id="{EBC05ADE-BBA2-4387-B005-3196E2E198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1">
              <a:extLst>
                <a:ext uri="{FF2B5EF4-FFF2-40B4-BE49-F238E27FC236}">
                  <a16:creationId xmlns:a16="http://schemas.microsoft.com/office/drawing/2014/main" id="{BBED1CEE-14D2-442F-AB08-401ABE3EFB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22">
              <a:extLst>
                <a:ext uri="{FF2B5EF4-FFF2-40B4-BE49-F238E27FC236}">
                  <a16:creationId xmlns:a16="http://schemas.microsoft.com/office/drawing/2014/main" id="{4F6574C0-78E8-49EA-84BC-EE9D55707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3">
              <a:extLst>
                <a:ext uri="{FF2B5EF4-FFF2-40B4-BE49-F238E27FC236}">
                  <a16:creationId xmlns:a16="http://schemas.microsoft.com/office/drawing/2014/main" id="{65BCDB0B-615E-4CA1-AFD5-6B121CB7CE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4">
              <a:extLst>
                <a:ext uri="{FF2B5EF4-FFF2-40B4-BE49-F238E27FC236}">
                  <a16:creationId xmlns:a16="http://schemas.microsoft.com/office/drawing/2014/main" id="{40627863-B7FC-44D1-9E53-E728FFF675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5">
              <a:extLst>
                <a:ext uri="{FF2B5EF4-FFF2-40B4-BE49-F238E27FC236}">
                  <a16:creationId xmlns:a16="http://schemas.microsoft.com/office/drawing/2014/main" id="{52FD6F8C-3AF1-487E-91F4-6E55146F1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6">
              <a:extLst>
                <a:ext uri="{FF2B5EF4-FFF2-40B4-BE49-F238E27FC236}">
                  <a16:creationId xmlns:a16="http://schemas.microsoft.com/office/drawing/2014/main" id="{50323CF3-93CB-4E03-95C0-B180BB87A8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7">
              <a:extLst>
                <a:ext uri="{FF2B5EF4-FFF2-40B4-BE49-F238E27FC236}">
                  <a16:creationId xmlns:a16="http://schemas.microsoft.com/office/drawing/2014/main" id="{EB47D82F-CF1B-47E6-9FA2-F3A9C5F94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8">
              <a:extLst>
                <a:ext uri="{FF2B5EF4-FFF2-40B4-BE49-F238E27FC236}">
                  <a16:creationId xmlns:a16="http://schemas.microsoft.com/office/drawing/2014/main" id="{0606708F-F2D4-4678-8ED2-39041BC64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29">
              <a:extLst>
                <a:ext uri="{FF2B5EF4-FFF2-40B4-BE49-F238E27FC236}">
                  <a16:creationId xmlns:a16="http://schemas.microsoft.com/office/drawing/2014/main" id="{D7EB95B4-15E4-433D-B36F-21FF341A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0">
              <a:extLst>
                <a:ext uri="{FF2B5EF4-FFF2-40B4-BE49-F238E27FC236}">
                  <a16:creationId xmlns:a16="http://schemas.microsoft.com/office/drawing/2014/main" id="{500A541B-4C75-497C-A489-097ED29964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1">
              <a:extLst>
                <a:ext uri="{FF2B5EF4-FFF2-40B4-BE49-F238E27FC236}">
                  <a16:creationId xmlns:a16="http://schemas.microsoft.com/office/drawing/2014/main" id="{5789326F-12A4-48B8-B0ED-A6A2AE0C2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32">
              <a:extLst>
                <a:ext uri="{FF2B5EF4-FFF2-40B4-BE49-F238E27FC236}">
                  <a16:creationId xmlns:a16="http://schemas.microsoft.com/office/drawing/2014/main" id="{25FA672E-2B65-477F-AA75-6261CE652F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 name="Rectangle 33">
              <a:extLst>
                <a:ext uri="{FF2B5EF4-FFF2-40B4-BE49-F238E27FC236}">
                  <a16:creationId xmlns:a16="http://schemas.microsoft.com/office/drawing/2014/main" id="{BB09AF8D-E68B-499C-B9F5-2F365813D3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3" name="Freeform 34">
              <a:extLst>
                <a:ext uri="{FF2B5EF4-FFF2-40B4-BE49-F238E27FC236}">
                  <a16:creationId xmlns:a16="http://schemas.microsoft.com/office/drawing/2014/main" id="{7991AEAD-B5F3-47BA-9F1B-86C16A84AD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 name="Freeform 35">
              <a:extLst>
                <a:ext uri="{FF2B5EF4-FFF2-40B4-BE49-F238E27FC236}">
                  <a16:creationId xmlns:a16="http://schemas.microsoft.com/office/drawing/2014/main" id="{19A85F58-4C3A-4388-B55C-2329EEAEC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 name="Freeform 36">
              <a:extLst>
                <a:ext uri="{FF2B5EF4-FFF2-40B4-BE49-F238E27FC236}">
                  <a16:creationId xmlns:a16="http://schemas.microsoft.com/office/drawing/2014/main" id="{05652F38-94D9-41B7-A699-7E8F0C78D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 name="Freeform 37">
              <a:extLst>
                <a:ext uri="{FF2B5EF4-FFF2-40B4-BE49-F238E27FC236}">
                  <a16:creationId xmlns:a16="http://schemas.microsoft.com/office/drawing/2014/main" id="{3C043852-C250-4518-BB89-C91A349171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 name="Freeform 38">
              <a:extLst>
                <a:ext uri="{FF2B5EF4-FFF2-40B4-BE49-F238E27FC236}">
                  <a16:creationId xmlns:a16="http://schemas.microsoft.com/office/drawing/2014/main" id="{0CAB9A07-ECF2-416C-8528-F75DACB138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8" name="Freeform 39">
              <a:extLst>
                <a:ext uri="{FF2B5EF4-FFF2-40B4-BE49-F238E27FC236}">
                  <a16:creationId xmlns:a16="http://schemas.microsoft.com/office/drawing/2014/main" id="{904A314C-A829-4AA6-92E2-529BCCF95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9" name="Freeform 40">
              <a:extLst>
                <a:ext uri="{FF2B5EF4-FFF2-40B4-BE49-F238E27FC236}">
                  <a16:creationId xmlns:a16="http://schemas.microsoft.com/office/drawing/2014/main" id="{244EE6BA-4569-43ED-9E2E-1FB66201B7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41">
              <a:extLst>
                <a:ext uri="{FF2B5EF4-FFF2-40B4-BE49-F238E27FC236}">
                  <a16:creationId xmlns:a16="http://schemas.microsoft.com/office/drawing/2014/main" id="{BEB8252E-FB2A-4BB5-BEC6-CA10FF6F7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42">
              <a:extLst>
                <a:ext uri="{FF2B5EF4-FFF2-40B4-BE49-F238E27FC236}">
                  <a16:creationId xmlns:a16="http://schemas.microsoft.com/office/drawing/2014/main" id="{91414711-C3A4-4E96-854A-DDDEB2F2E3E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43">
              <a:extLst>
                <a:ext uri="{FF2B5EF4-FFF2-40B4-BE49-F238E27FC236}">
                  <a16:creationId xmlns:a16="http://schemas.microsoft.com/office/drawing/2014/main" id="{86815BA8-3055-4B42-98C3-4202FD92E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44">
              <a:extLst>
                <a:ext uri="{FF2B5EF4-FFF2-40B4-BE49-F238E27FC236}">
                  <a16:creationId xmlns:a16="http://schemas.microsoft.com/office/drawing/2014/main" id="{44457813-E991-44AE-9A83-B7488D1F36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Rectangle 45">
              <a:extLst>
                <a:ext uri="{FF2B5EF4-FFF2-40B4-BE49-F238E27FC236}">
                  <a16:creationId xmlns:a16="http://schemas.microsoft.com/office/drawing/2014/main" id="{8CE1CF47-A73F-4560-8835-AE1DC51E5C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65" name="Freeform 46">
              <a:extLst>
                <a:ext uri="{FF2B5EF4-FFF2-40B4-BE49-F238E27FC236}">
                  <a16:creationId xmlns:a16="http://schemas.microsoft.com/office/drawing/2014/main" id="{C2A935E4-AACC-4CB9-995E-D28617887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47">
              <a:extLst>
                <a:ext uri="{FF2B5EF4-FFF2-40B4-BE49-F238E27FC236}">
                  <a16:creationId xmlns:a16="http://schemas.microsoft.com/office/drawing/2014/main" id="{93B5B778-8ACB-4004-932D-BD95997BAE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48">
              <a:extLst>
                <a:ext uri="{FF2B5EF4-FFF2-40B4-BE49-F238E27FC236}">
                  <a16:creationId xmlns:a16="http://schemas.microsoft.com/office/drawing/2014/main" id="{1434AF34-0919-40AD-84B1-446D4FF2D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49">
              <a:extLst>
                <a:ext uri="{FF2B5EF4-FFF2-40B4-BE49-F238E27FC236}">
                  <a16:creationId xmlns:a16="http://schemas.microsoft.com/office/drawing/2014/main" id="{29546CF3-6DDD-4073-AB7F-C6E722257A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Freeform 50">
              <a:extLst>
                <a:ext uri="{FF2B5EF4-FFF2-40B4-BE49-F238E27FC236}">
                  <a16:creationId xmlns:a16="http://schemas.microsoft.com/office/drawing/2014/main" id="{289D46AB-128A-477F-B6C9-F40F115D6C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0" name="Freeform 51">
              <a:extLst>
                <a:ext uri="{FF2B5EF4-FFF2-40B4-BE49-F238E27FC236}">
                  <a16:creationId xmlns:a16="http://schemas.microsoft.com/office/drawing/2014/main" id="{A7DA7E67-3368-44AD-AACD-EB64AE348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52">
              <a:extLst>
                <a:ext uri="{FF2B5EF4-FFF2-40B4-BE49-F238E27FC236}">
                  <a16:creationId xmlns:a16="http://schemas.microsoft.com/office/drawing/2014/main" id="{78BB1152-AB85-4AD8-BBA1-07CEA1F50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53">
              <a:extLst>
                <a:ext uri="{FF2B5EF4-FFF2-40B4-BE49-F238E27FC236}">
                  <a16:creationId xmlns:a16="http://schemas.microsoft.com/office/drawing/2014/main" id="{A982E7F2-DD68-4093-B9C5-3E42B475AB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3" name="Freeform 54">
              <a:extLst>
                <a:ext uri="{FF2B5EF4-FFF2-40B4-BE49-F238E27FC236}">
                  <a16:creationId xmlns:a16="http://schemas.microsoft.com/office/drawing/2014/main" id="{A682E224-4CD6-420B-897A-B23D50B82E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4" name="Freeform 55">
              <a:extLst>
                <a:ext uri="{FF2B5EF4-FFF2-40B4-BE49-F238E27FC236}">
                  <a16:creationId xmlns:a16="http://schemas.microsoft.com/office/drawing/2014/main" id="{31B90F10-06CD-480E-8D35-6E0FFFB894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5" name="Freeform 56">
              <a:extLst>
                <a:ext uri="{FF2B5EF4-FFF2-40B4-BE49-F238E27FC236}">
                  <a16:creationId xmlns:a16="http://schemas.microsoft.com/office/drawing/2014/main" id="{7BC977DB-69B0-4D8D-B77C-E1127EC417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6" name="Freeform 57">
              <a:extLst>
                <a:ext uri="{FF2B5EF4-FFF2-40B4-BE49-F238E27FC236}">
                  <a16:creationId xmlns:a16="http://schemas.microsoft.com/office/drawing/2014/main" id="{24127454-3FCB-41D6-ACFB-81D7E05A7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7" name="Freeform 58">
              <a:extLst>
                <a:ext uri="{FF2B5EF4-FFF2-40B4-BE49-F238E27FC236}">
                  <a16:creationId xmlns:a16="http://schemas.microsoft.com/office/drawing/2014/main" id="{7AA80D42-B8A8-475B-ADBF-99719CE9FE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79" name="Rectangle 78">
            <a:extLst>
              <a:ext uri="{FF2B5EF4-FFF2-40B4-BE49-F238E27FC236}">
                <a16:creationId xmlns:a16="http://schemas.microsoft.com/office/drawing/2014/main" id="{34106153-7990-4956-BD26-A04A03006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81" name="Picture 2">
            <a:extLst>
              <a:ext uri="{FF2B5EF4-FFF2-40B4-BE49-F238E27FC236}">
                <a16:creationId xmlns:a16="http://schemas.microsoft.com/office/drawing/2014/main" id="{BDEA11A5-20BA-4650-A324-47C0465FF5A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3" y="-3747"/>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83" name="Group 82">
            <a:extLst>
              <a:ext uri="{FF2B5EF4-FFF2-40B4-BE49-F238E27FC236}">
                <a16:creationId xmlns:a16="http://schemas.microsoft.com/office/drawing/2014/main" id="{866FCB64-0A37-46EB-8A9B-EC0C4C000A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bg2"/>
              </a:gs>
              <a:gs pos="100000">
                <a:schemeClr val="tx2">
                  <a:lumMod val="60000"/>
                  <a:lumOff val="40000"/>
                </a:schemeClr>
              </a:gs>
            </a:gsLst>
            <a:lin ang="5400000" scaled="0"/>
            <a:tileRect/>
          </a:gradFill>
        </p:grpSpPr>
        <p:sp>
          <p:nvSpPr>
            <p:cNvPr id="84" name="Rectangle 5">
              <a:extLst>
                <a:ext uri="{FF2B5EF4-FFF2-40B4-BE49-F238E27FC236}">
                  <a16:creationId xmlns:a16="http://schemas.microsoft.com/office/drawing/2014/main" id="{8A162E18-5BEB-4E42-9B10-A1FDF6A0B8E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85" name="Freeform 6">
              <a:extLst>
                <a:ext uri="{FF2B5EF4-FFF2-40B4-BE49-F238E27FC236}">
                  <a16:creationId xmlns:a16="http://schemas.microsoft.com/office/drawing/2014/main" id="{7BB781C9-EC32-45FE-ACE7-C24F128C4C8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6" name="Freeform 7">
              <a:extLst>
                <a:ext uri="{FF2B5EF4-FFF2-40B4-BE49-F238E27FC236}">
                  <a16:creationId xmlns:a16="http://schemas.microsoft.com/office/drawing/2014/main" id="{927C5647-36E8-4A20-86D4-47831D50CF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7" name="Rectangle 8">
              <a:extLst>
                <a:ext uri="{FF2B5EF4-FFF2-40B4-BE49-F238E27FC236}">
                  <a16:creationId xmlns:a16="http://schemas.microsoft.com/office/drawing/2014/main" id="{62F2AF20-CBBE-4249-B9E2-D6B30191CF8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88" name="Freeform 9">
              <a:extLst>
                <a:ext uri="{FF2B5EF4-FFF2-40B4-BE49-F238E27FC236}">
                  <a16:creationId xmlns:a16="http://schemas.microsoft.com/office/drawing/2014/main" id="{731C1229-F8A7-4B36-A52B-98A65EF869E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9" name="Freeform 10">
              <a:extLst>
                <a:ext uri="{FF2B5EF4-FFF2-40B4-BE49-F238E27FC236}">
                  <a16:creationId xmlns:a16="http://schemas.microsoft.com/office/drawing/2014/main" id="{609AC686-2DBB-4D82-866C-9FF222BDD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0" name="Freeform 11">
              <a:extLst>
                <a:ext uri="{FF2B5EF4-FFF2-40B4-BE49-F238E27FC236}">
                  <a16:creationId xmlns:a16="http://schemas.microsoft.com/office/drawing/2014/main" id="{F899E6EB-BCDD-45D2-BF4B-9CA3A2798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1" name="Freeform 12">
              <a:extLst>
                <a:ext uri="{FF2B5EF4-FFF2-40B4-BE49-F238E27FC236}">
                  <a16:creationId xmlns:a16="http://schemas.microsoft.com/office/drawing/2014/main" id="{BBD3AAC8-2330-4FAB-8E31-3D50AD954F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2" name="Freeform 13">
              <a:extLst>
                <a:ext uri="{FF2B5EF4-FFF2-40B4-BE49-F238E27FC236}">
                  <a16:creationId xmlns:a16="http://schemas.microsoft.com/office/drawing/2014/main" id="{6B54F723-A70A-4865-A560-7850498A1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3" name="Freeform 14">
              <a:extLst>
                <a:ext uri="{FF2B5EF4-FFF2-40B4-BE49-F238E27FC236}">
                  <a16:creationId xmlns:a16="http://schemas.microsoft.com/office/drawing/2014/main" id="{9B911CCD-C9A2-4DC8-A278-3C6FD76A76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4" name="Freeform 15">
              <a:extLst>
                <a:ext uri="{FF2B5EF4-FFF2-40B4-BE49-F238E27FC236}">
                  <a16:creationId xmlns:a16="http://schemas.microsoft.com/office/drawing/2014/main" id="{D559B729-03FB-435D-89BF-AF57A801B37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5" name="Freeform 16">
              <a:extLst>
                <a:ext uri="{FF2B5EF4-FFF2-40B4-BE49-F238E27FC236}">
                  <a16:creationId xmlns:a16="http://schemas.microsoft.com/office/drawing/2014/main" id="{D1C90213-0F60-4268-BE48-8221E61614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6" name="Freeform 17">
              <a:extLst>
                <a:ext uri="{FF2B5EF4-FFF2-40B4-BE49-F238E27FC236}">
                  <a16:creationId xmlns:a16="http://schemas.microsoft.com/office/drawing/2014/main" id="{A7A6A293-A06F-48B8-865A-3F65287B85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7" name="Freeform 18">
              <a:extLst>
                <a:ext uri="{FF2B5EF4-FFF2-40B4-BE49-F238E27FC236}">
                  <a16:creationId xmlns:a16="http://schemas.microsoft.com/office/drawing/2014/main" id="{8F6861B5-AAA4-4017-929E-1FD1CA106C8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8" name="Freeform 19">
              <a:extLst>
                <a:ext uri="{FF2B5EF4-FFF2-40B4-BE49-F238E27FC236}">
                  <a16:creationId xmlns:a16="http://schemas.microsoft.com/office/drawing/2014/main" id="{D776D07C-2081-4DD3-A464-40F3CA41A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9" name="Freeform 20">
              <a:extLst>
                <a:ext uri="{FF2B5EF4-FFF2-40B4-BE49-F238E27FC236}">
                  <a16:creationId xmlns:a16="http://schemas.microsoft.com/office/drawing/2014/main" id="{BBC236D6-77E5-4B3C-92D7-D708B237DB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0" name="Freeform 21">
              <a:extLst>
                <a:ext uri="{FF2B5EF4-FFF2-40B4-BE49-F238E27FC236}">
                  <a16:creationId xmlns:a16="http://schemas.microsoft.com/office/drawing/2014/main" id="{8064714E-7ADE-4BD9-8981-34C135762CE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1" name="Freeform 22">
              <a:extLst>
                <a:ext uri="{FF2B5EF4-FFF2-40B4-BE49-F238E27FC236}">
                  <a16:creationId xmlns:a16="http://schemas.microsoft.com/office/drawing/2014/main" id="{2FD1F23F-B1EE-46F5-B460-924E54A70D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2" name="Freeform 23">
              <a:extLst>
                <a:ext uri="{FF2B5EF4-FFF2-40B4-BE49-F238E27FC236}">
                  <a16:creationId xmlns:a16="http://schemas.microsoft.com/office/drawing/2014/main" id="{9699361A-3AFF-4826-B99C-0354EAB079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3" name="Freeform 24">
              <a:extLst>
                <a:ext uri="{FF2B5EF4-FFF2-40B4-BE49-F238E27FC236}">
                  <a16:creationId xmlns:a16="http://schemas.microsoft.com/office/drawing/2014/main" id="{B272F7B1-7BE2-4FC9-BB91-207EFD9E65F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 name="Freeform 25">
              <a:extLst>
                <a:ext uri="{FF2B5EF4-FFF2-40B4-BE49-F238E27FC236}">
                  <a16:creationId xmlns:a16="http://schemas.microsoft.com/office/drawing/2014/main" id="{CDE59C1F-AFD9-4DD5-B04A-9EB2AAED5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 name="Freeform 26">
              <a:extLst>
                <a:ext uri="{FF2B5EF4-FFF2-40B4-BE49-F238E27FC236}">
                  <a16:creationId xmlns:a16="http://schemas.microsoft.com/office/drawing/2014/main" id="{1551E418-6CD4-4320-8224-F084039C53E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 name="Freeform 27">
              <a:extLst>
                <a:ext uri="{FF2B5EF4-FFF2-40B4-BE49-F238E27FC236}">
                  <a16:creationId xmlns:a16="http://schemas.microsoft.com/office/drawing/2014/main" id="{1F27D4B1-EBD4-4BC9-AC2E-3AD616C847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7" name="Freeform 28">
              <a:extLst>
                <a:ext uri="{FF2B5EF4-FFF2-40B4-BE49-F238E27FC236}">
                  <a16:creationId xmlns:a16="http://schemas.microsoft.com/office/drawing/2014/main" id="{C42B8D84-898A-4F76-A0F2-5699ED72BC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8" name="Freeform 29">
              <a:extLst>
                <a:ext uri="{FF2B5EF4-FFF2-40B4-BE49-F238E27FC236}">
                  <a16:creationId xmlns:a16="http://schemas.microsoft.com/office/drawing/2014/main" id="{B440932E-7985-4BA6-9899-F22A64485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9" name="Freeform 30">
              <a:extLst>
                <a:ext uri="{FF2B5EF4-FFF2-40B4-BE49-F238E27FC236}">
                  <a16:creationId xmlns:a16="http://schemas.microsoft.com/office/drawing/2014/main" id="{4B8CE969-CA1A-48CB-8588-4146F41F33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0" name="Freeform 31">
              <a:extLst>
                <a:ext uri="{FF2B5EF4-FFF2-40B4-BE49-F238E27FC236}">
                  <a16:creationId xmlns:a16="http://schemas.microsoft.com/office/drawing/2014/main" id="{138A4875-4593-4894-89D5-DFCFF0EED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1" name="Freeform 32">
              <a:extLst>
                <a:ext uri="{FF2B5EF4-FFF2-40B4-BE49-F238E27FC236}">
                  <a16:creationId xmlns:a16="http://schemas.microsoft.com/office/drawing/2014/main" id="{F079F26B-58E4-494E-A8BA-3F054F1F3B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2" name="Rectangle 33">
              <a:extLst>
                <a:ext uri="{FF2B5EF4-FFF2-40B4-BE49-F238E27FC236}">
                  <a16:creationId xmlns:a16="http://schemas.microsoft.com/office/drawing/2014/main" id="{04C9ECC5-BB4A-4417-B874-B75953F84F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13" name="Freeform 34">
              <a:extLst>
                <a:ext uri="{FF2B5EF4-FFF2-40B4-BE49-F238E27FC236}">
                  <a16:creationId xmlns:a16="http://schemas.microsoft.com/office/drawing/2014/main" id="{4CCCF285-B51D-4A2F-8384-830A391711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4" name="Freeform 35">
              <a:extLst>
                <a:ext uri="{FF2B5EF4-FFF2-40B4-BE49-F238E27FC236}">
                  <a16:creationId xmlns:a16="http://schemas.microsoft.com/office/drawing/2014/main" id="{BD6C6299-A09A-47DF-8A96-69D39FCA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5" name="Freeform 36">
              <a:extLst>
                <a:ext uri="{FF2B5EF4-FFF2-40B4-BE49-F238E27FC236}">
                  <a16:creationId xmlns:a16="http://schemas.microsoft.com/office/drawing/2014/main" id="{EE60C4B9-C404-42CD-8E94-70D4DC16AB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6" name="Freeform 37">
              <a:extLst>
                <a:ext uri="{FF2B5EF4-FFF2-40B4-BE49-F238E27FC236}">
                  <a16:creationId xmlns:a16="http://schemas.microsoft.com/office/drawing/2014/main" id="{52BD4447-C1EB-4798-8764-AB93EA93033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7" name="Freeform 38">
              <a:extLst>
                <a:ext uri="{FF2B5EF4-FFF2-40B4-BE49-F238E27FC236}">
                  <a16:creationId xmlns:a16="http://schemas.microsoft.com/office/drawing/2014/main" id="{50411559-C414-4F7C-BC6C-69F87BC9C7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8" name="Freeform 39">
              <a:extLst>
                <a:ext uri="{FF2B5EF4-FFF2-40B4-BE49-F238E27FC236}">
                  <a16:creationId xmlns:a16="http://schemas.microsoft.com/office/drawing/2014/main" id="{64737770-BB27-41C0-95CB-5290545086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9" name="Freeform 40">
              <a:extLst>
                <a:ext uri="{FF2B5EF4-FFF2-40B4-BE49-F238E27FC236}">
                  <a16:creationId xmlns:a16="http://schemas.microsoft.com/office/drawing/2014/main" id="{28929FDB-16CF-4165-B32A-EB673EFB7C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0" name="Freeform 41">
              <a:extLst>
                <a:ext uri="{FF2B5EF4-FFF2-40B4-BE49-F238E27FC236}">
                  <a16:creationId xmlns:a16="http://schemas.microsoft.com/office/drawing/2014/main" id="{D8C82883-237C-4209-9545-E832FEE3A8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1" name="Freeform 42">
              <a:extLst>
                <a:ext uri="{FF2B5EF4-FFF2-40B4-BE49-F238E27FC236}">
                  <a16:creationId xmlns:a16="http://schemas.microsoft.com/office/drawing/2014/main" id="{F1A52653-BD09-4D65-B05C-2AF4A6473A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2" name="Freeform 43">
              <a:extLst>
                <a:ext uri="{FF2B5EF4-FFF2-40B4-BE49-F238E27FC236}">
                  <a16:creationId xmlns:a16="http://schemas.microsoft.com/office/drawing/2014/main" id="{30724E80-2FD3-4E4A-A3EA-18A4C8886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3" name="Freeform 44">
              <a:extLst>
                <a:ext uri="{FF2B5EF4-FFF2-40B4-BE49-F238E27FC236}">
                  <a16:creationId xmlns:a16="http://schemas.microsoft.com/office/drawing/2014/main" id="{F1B978C7-7BC5-4F73-8B02-66A3CF67CEA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4" name="Rectangle 45">
              <a:extLst>
                <a:ext uri="{FF2B5EF4-FFF2-40B4-BE49-F238E27FC236}">
                  <a16:creationId xmlns:a16="http://schemas.microsoft.com/office/drawing/2014/main" id="{799F0CED-DF8F-4350-A036-1981FBE5968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25" name="Freeform 46">
              <a:extLst>
                <a:ext uri="{FF2B5EF4-FFF2-40B4-BE49-F238E27FC236}">
                  <a16:creationId xmlns:a16="http://schemas.microsoft.com/office/drawing/2014/main" id="{9F4DD366-0E86-4E99-9557-496E88B421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6" name="Freeform 47">
              <a:extLst>
                <a:ext uri="{FF2B5EF4-FFF2-40B4-BE49-F238E27FC236}">
                  <a16:creationId xmlns:a16="http://schemas.microsoft.com/office/drawing/2014/main" id="{78BB3321-D5DC-4951-AB38-0C54E3D01D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7" name="Freeform 48">
              <a:extLst>
                <a:ext uri="{FF2B5EF4-FFF2-40B4-BE49-F238E27FC236}">
                  <a16:creationId xmlns:a16="http://schemas.microsoft.com/office/drawing/2014/main" id="{955E548C-7F86-45B2-A0D2-03EAC578D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8" name="Freeform 49">
              <a:extLst>
                <a:ext uri="{FF2B5EF4-FFF2-40B4-BE49-F238E27FC236}">
                  <a16:creationId xmlns:a16="http://schemas.microsoft.com/office/drawing/2014/main" id="{0013F508-5E69-4911-AD93-4ABE3E7C56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9" name="Freeform 50">
              <a:extLst>
                <a:ext uri="{FF2B5EF4-FFF2-40B4-BE49-F238E27FC236}">
                  <a16:creationId xmlns:a16="http://schemas.microsoft.com/office/drawing/2014/main" id="{A7F86768-93E0-4044-A62A-B11EB18FF2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0" name="Freeform 51">
              <a:extLst>
                <a:ext uri="{FF2B5EF4-FFF2-40B4-BE49-F238E27FC236}">
                  <a16:creationId xmlns:a16="http://schemas.microsoft.com/office/drawing/2014/main" id="{BA32A7B4-1DB2-4E4A-B86E-D8DB97B696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1" name="Freeform 52">
              <a:extLst>
                <a:ext uri="{FF2B5EF4-FFF2-40B4-BE49-F238E27FC236}">
                  <a16:creationId xmlns:a16="http://schemas.microsoft.com/office/drawing/2014/main" id="{AB250BD5-076C-4428-B6AF-E9EAE4F65E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2" name="Freeform 53">
              <a:extLst>
                <a:ext uri="{FF2B5EF4-FFF2-40B4-BE49-F238E27FC236}">
                  <a16:creationId xmlns:a16="http://schemas.microsoft.com/office/drawing/2014/main" id="{027DA06A-045F-4711-9307-0508B6ACFA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3" name="Freeform 54">
              <a:extLst>
                <a:ext uri="{FF2B5EF4-FFF2-40B4-BE49-F238E27FC236}">
                  <a16:creationId xmlns:a16="http://schemas.microsoft.com/office/drawing/2014/main" id="{3EB0EDA8-385A-4B2B-97F0-5194F23EB5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4" name="Freeform 55">
              <a:extLst>
                <a:ext uri="{FF2B5EF4-FFF2-40B4-BE49-F238E27FC236}">
                  <a16:creationId xmlns:a16="http://schemas.microsoft.com/office/drawing/2014/main" id="{D6FA258E-AF3F-47C9-9F4E-39ECFD7AC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5" name="Freeform 56">
              <a:extLst>
                <a:ext uri="{FF2B5EF4-FFF2-40B4-BE49-F238E27FC236}">
                  <a16:creationId xmlns:a16="http://schemas.microsoft.com/office/drawing/2014/main" id="{6E471E73-A9C0-4C68-BD8F-360F2ED7BD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6" name="Freeform 57">
              <a:extLst>
                <a:ext uri="{FF2B5EF4-FFF2-40B4-BE49-F238E27FC236}">
                  <a16:creationId xmlns:a16="http://schemas.microsoft.com/office/drawing/2014/main" id="{C78C3110-8153-4163-B809-0B0C0C9E5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7" name="Freeform 58">
              <a:extLst>
                <a:ext uri="{FF2B5EF4-FFF2-40B4-BE49-F238E27FC236}">
                  <a16:creationId xmlns:a16="http://schemas.microsoft.com/office/drawing/2014/main" id="{DBC57B9F-0B9B-4EDE-B3B3-7C5D5DB399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7" name="TextBox 6">
            <a:extLst>
              <a:ext uri="{FF2B5EF4-FFF2-40B4-BE49-F238E27FC236}">
                <a16:creationId xmlns:a16="http://schemas.microsoft.com/office/drawing/2014/main" id="{B1E7E9A3-51F6-6C46-8142-9852FEABB6B5}"/>
              </a:ext>
            </a:extLst>
          </p:cNvPr>
          <p:cNvSpPr txBox="1"/>
          <p:nvPr/>
        </p:nvSpPr>
        <p:spPr>
          <a:xfrm>
            <a:off x="1876425" y="1113282"/>
            <a:ext cx="3734941" cy="2396681"/>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400" b="1" cap="all" dirty="0">
                <a:solidFill>
                  <a:srgbClr val="FFFFFF"/>
                </a:solidFill>
                <a:latin typeface="+mj-lt"/>
                <a:ea typeface="+mj-ea"/>
                <a:cs typeface="+mj-cs"/>
              </a:rPr>
              <a:t>Why </a:t>
            </a:r>
          </a:p>
          <a:p>
            <a:pPr algn="ctr" defTabSz="914400">
              <a:lnSpc>
                <a:spcPct val="90000"/>
              </a:lnSpc>
              <a:spcBef>
                <a:spcPct val="0"/>
              </a:spcBef>
              <a:spcAft>
                <a:spcPts val="600"/>
              </a:spcAft>
            </a:pPr>
            <a:r>
              <a:rPr lang="en-US" sz="4400" b="1" cap="all" dirty="0">
                <a:solidFill>
                  <a:srgbClr val="FFFFFF"/>
                </a:solidFill>
                <a:latin typeface="+mj-lt"/>
                <a:ea typeface="+mj-ea"/>
                <a:cs typeface="+mj-cs"/>
              </a:rPr>
              <a:t>we needed a conference.</a:t>
            </a:r>
          </a:p>
        </p:txBody>
      </p:sp>
      <p:sp useBgFill="1">
        <p:nvSpPr>
          <p:cNvPr id="139" name="Round Diagonal Corner Rectangle 6">
            <a:extLst>
              <a:ext uri="{FF2B5EF4-FFF2-40B4-BE49-F238E27FC236}">
                <a16:creationId xmlns:a16="http://schemas.microsoft.com/office/drawing/2014/main" id="{62B94F88-FD5B-4053-B143-DFF55CE44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808057"/>
            <a:ext cx="5286376" cy="5234394"/>
          </a:xfrm>
          <a:prstGeom prst="round2DiagRect">
            <a:avLst>
              <a:gd name="adj1" fmla="val 6185"/>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F19F95C-5D20-AC45-A960-F36F93ABF5A2}"/>
              </a:ext>
            </a:extLst>
          </p:cNvPr>
          <p:cNvPicPr>
            <a:picLocks noChangeAspect="1"/>
          </p:cNvPicPr>
          <p:nvPr/>
        </p:nvPicPr>
        <p:blipFill>
          <a:blip r:embed="rId4"/>
          <a:stretch>
            <a:fillRect/>
          </a:stretch>
        </p:blipFill>
        <p:spPr>
          <a:xfrm>
            <a:off x="7022701" y="1136606"/>
            <a:ext cx="3432972" cy="4577297"/>
          </a:xfrm>
          <a:prstGeom prst="rect">
            <a:avLst/>
          </a:prstGeom>
        </p:spPr>
      </p:pic>
    </p:spTree>
    <p:extLst>
      <p:ext uri="{BB962C8B-B14F-4D97-AF65-F5344CB8AC3E}">
        <p14:creationId xmlns:p14="http://schemas.microsoft.com/office/powerpoint/2010/main" val="17021526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Arrow 5"/>
          <p:cNvSpPr/>
          <p:nvPr/>
        </p:nvSpPr>
        <p:spPr>
          <a:xfrm>
            <a:off x="228600" y="1071154"/>
            <a:ext cx="2971800" cy="559090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From </a:t>
            </a:r>
          </a:p>
          <a:p>
            <a:pPr algn="ctr"/>
            <a:r>
              <a:rPr lang="en-US" sz="2400" dirty="0"/>
              <a:t>the</a:t>
            </a:r>
          </a:p>
          <a:p>
            <a:pPr algn="ctr"/>
            <a:r>
              <a:rPr lang="en-US" sz="2400" dirty="0"/>
              <a:t> Groups</a:t>
            </a:r>
          </a:p>
          <a:p>
            <a:pPr algn="ctr"/>
            <a:r>
              <a:rPr lang="en-US" sz="2400" dirty="0"/>
              <a:t>Flow </a:t>
            </a:r>
          </a:p>
          <a:p>
            <a:pPr algn="ctr"/>
            <a:r>
              <a:rPr lang="en-US" sz="2400" dirty="0"/>
              <a:t>Ideas</a:t>
            </a:r>
          </a:p>
          <a:p>
            <a:pPr algn="ctr"/>
            <a:r>
              <a:rPr lang="en-US" sz="2400" dirty="0"/>
              <a:t>Money</a:t>
            </a:r>
          </a:p>
          <a:p>
            <a:pPr algn="ctr"/>
            <a:r>
              <a:rPr lang="en-US" sz="2400" dirty="0"/>
              <a:t>People</a:t>
            </a:r>
          </a:p>
          <a:p>
            <a:pPr algn="ctr"/>
            <a:r>
              <a:rPr lang="en-US" sz="2400" dirty="0"/>
              <a:t>And</a:t>
            </a:r>
          </a:p>
          <a:p>
            <a:pPr algn="ctr"/>
            <a:r>
              <a:rPr lang="en-US" sz="2400" dirty="0"/>
              <a:t>Dele-</a:t>
            </a:r>
          </a:p>
          <a:p>
            <a:pPr algn="ctr"/>
            <a:r>
              <a:rPr lang="en-US" sz="2400" dirty="0"/>
              <a:t>gated</a:t>
            </a:r>
          </a:p>
          <a:p>
            <a:pPr algn="ctr"/>
            <a:r>
              <a:rPr lang="en-US" sz="2400" dirty="0"/>
              <a:t>Authority</a:t>
            </a:r>
          </a:p>
        </p:txBody>
      </p:sp>
      <p:sp>
        <p:nvSpPr>
          <p:cNvPr id="10" name="Up Arrow 9"/>
          <p:cNvSpPr/>
          <p:nvPr/>
        </p:nvSpPr>
        <p:spPr>
          <a:xfrm>
            <a:off x="8956602" y="1071154"/>
            <a:ext cx="2971800" cy="559090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Services</a:t>
            </a:r>
          </a:p>
          <a:p>
            <a:pPr algn="ctr"/>
            <a:r>
              <a:rPr lang="en-US" sz="2400" dirty="0"/>
              <a:t>Flow</a:t>
            </a:r>
          </a:p>
          <a:p>
            <a:pPr algn="ctr"/>
            <a:r>
              <a:rPr lang="en-US" sz="2400" dirty="0"/>
              <a:t>Back</a:t>
            </a:r>
          </a:p>
          <a:p>
            <a:pPr algn="ctr"/>
            <a:r>
              <a:rPr lang="en-US" sz="2400" dirty="0"/>
              <a:t>Up</a:t>
            </a:r>
          </a:p>
          <a:p>
            <a:pPr algn="ctr"/>
            <a:r>
              <a:rPr lang="en-US" sz="2400" dirty="0"/>
              <a:t>To</a:t>
            </a:r>
          </a:p>
          <a:p>
            <a:pPr algn="ctr"/>
            <a:r>
              <a:rPr lang="en-US" sz="2400" dirty="0"/>
              <a:t>the</a:t>
            </a:r>
          </a:p>
          <a:p>
            <a:pPr algn="ctr"/>
            <a:r>
              <a:rPr lang="en-US" sz="2400" dirty="0"/>
              <a:t>Groups</a:t>
            </a:r>
          </a:p>
          <a:p>
            <a:pPr algn="ctr"/>
            <a:r>
              <a:rPr lang="en-US" sz="2400" dirty="0"/>
              <a:t>Where</a:t>
            </a:r>
          </a:p>
          <a:p>
            <a:pPr algn="ctr"/>
            <a:r>
              <a:rPr lang="en-US" sz="2400" dirty="0"/>
              <a:t>12</a:t>
            </a:r>
            <a:r>
              <a:rPr lang="en-US" sz="2400" baseline="30000" dirty="0"/>
              <a:t>th</a:t>
            </a:r>
            <a:endParaRPr lang="en-US" sz="2400" dirty="0"/>
          </a:p>
          <a:p>
            <a:pPr algn="ctr"/>
            <a:r>
              <a:rPr lang="en-US" sz="2400" dirty="0"/>
              <a:t>Step</a:t>
            </a:r>
          </a:p>
          <a:p>
            <a:pPr algn="ctr"/>
            <a:r>
              <a:rPr lang="en-US" sz="2400" dirty="0"/>
              <a:t>Work</a:t>
            </a:r>
          </a:p>
          <a:p>
            <a:pPr algn="ctr"/>
            <a:r>
              <a:rPr lang="en-US" sz="2400" dirty="0"/>
              <a:t>Is</a:t>
            </a:r>
          </a:p>
          <a:p>
            <a:pPr algn="ctr"/>
            <a:r>
              <a:rPr lang="en-US" sz="2400" dirty="0"/>
              <a:t>Done</a:t>
            </a:r>
          </a:p>
        </p:txBody>
      </p:sp>
      <p:pic>
        <p:nvPicPr>
          <p:cNvPr id="13" name="Content Placeholder 12">
            <a:extLst>
              <a:ext uri="{FF2B5EF4-FFF2-40B4-BE49-F238E27FC236}">
                <a16:creationId xmlns:a16="http://schemas.microsoft.com/office/drawing/2014/main" id="{9BD98757-A933-BD4F-AF40-BB590747F40F}"/>
              </a:ext>
            </a:extLst>
          </p:cNvPr>
          <p:cNvPicPr>
            <a:picLocks noGrp="1" noChangeAspect="1"/>
          </p:cNvPicPr>
          <p:nvPr>
            <p:ph idx="1"/>
          </p:nvPr>
        </p:nvPicPr>
        <p:blipFill>
          <a:blip r:embed="rId3"/>
          <a:stretch>
            <a:fillRect/>
          </a:stretch>
        </p:blipFill>
        <p:spPr>
          <a:xfrm>
            <a:off x="2422071" y="-587829"/>
            <a:ext cx="7347858" cy="8741228"/>
          </a:xfrm>
        </p:spPr>
      </p:pic>
    </p:spTree>
    <p:extLst>
      <p:ext uri="{BB962C8B-B14F-4D97-AF65-F5344CB8AC3E}">
        <p14:creationId xmlns:p14="http://schemas.microsoft.com/office/powerpoint/2010/main" val="124313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865556" y="508134"/>
            <a:ext cx="6290953" cy="910111"/>
          </a:xfrm>
        </p:spPr>
        <p:txBody>
          <a:bodyPr>
            <a:normAutofit fontScale="90000"/>
          </a:bodyPr>
          <a:lstStyle/>
          <a:p>
            <a:pPr algn="ctr"/>
            <a:r>
              <a:rPr lang="en-US" b="1" dirty="0">
                <a:latin typeface="Arial" pitchFamily="34" charset="0"/>
                <a:cs typeface="Arial" pitchFamily="34" charset="0"/>
              </a:rPr>
              <a:t>Who Makes Up the Conference</a:t>
            </a:r>
          </a:p>
        </p:txBody>
      </p:sp>
      <p:sp>
        <p:nvSpPr>
          <p:cNvPr id="4" name="Date Placeholder 3"/>
          <p:cNvSpPr>
            <a:spLocks noGrp="1"/>
          </p:cNvSpPr>
          <p:nvPr>
            <p:ph type="dt" sz="half" idx="10"/>
          </p:nvPr>
        </p:nvSpPr>
        <p:spPr/>
        <p:txBody>
          <a:bodyPr/>
          <a:lstStyle/>
          <a:p>
            <a:pPr>
              <a:defRPr/>
            </a:pPr>
            <a:fld id="{4187A022-6937-4BFA-B20B-353C070D0852}" type="datetime8">
              <a:rPr lang="en-US" smtClean="0"/>
              <a:pPr>
                <a:defRPr/>
              </a:pPr>
              <a:t>6/15/20 9:21 PM</a:t>
            </a:fld>
            <a:endParaRPr lang="en-US" dirty="0"/>
          </a:p>
        </p:txBody>
      </p:sp>
      <p:sp>
        <p:nvSpPr>
          <p:cNvPr id="5" name="Slide Number Placeholder 4"/>
          <p:cNvSpPr>
            <a:spLocks noGrp="1"/>
          </p:cNvSpPr>
          <p:nvPr>
            <p:ph type="sldNum" sz="quarter" idx="4294967295"/>
          </p:nvPr>
        </p:nvSpPr>
        <p:spPr/>
        <p:txBody>
          <a:bodyPr/>
          <a:lstStyle/>
          <a:p>
            <a:pPr>
              <a:defRPr/>
            </a:pPr>
            <a:fld id="{DE4049E5-F340-45B4-8644-779F462EA9C4}" type="slidenum">
              <a:rPr lang="en-US" smtClean="0"/>
              <a:pPr>
                <a:defRPr/>
              </a:pPr>
              <a:t>6</a:t>
            </a:fld>
            <a:endParaRPr lang="en-US" dirty="0"/>
          </a:p>
        </p:txBody>
      </p:sp>
      <p:graphicFrame>
        <p:nvGraphicFramePr>
          <p:cNvPr id="7" name="Chart 6"/>
          <p:cNvGraphicFramePr>
            <a:graphicFrameLocks/>
          </p:cNvGraphicFramePr>
          <p:nvPr/>
        </p:nvGraphicFramePr>
        <p:xfrm>
          <a:off x="3698033" y="2833778"/>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7817499" y="470363"/>
            <a:ext cx="3666930" cy="830997"/>
          </a:xfrm>
          <a:prstGeom prst="rect">
            <a:avLst/>
          </a:prstGeom>
          <a:noFill/>
        </p:spPr>
        <p:txBody>
          <a:bodyPr wrap="square" rtlCol="0">
            <a:spAutoFit/>
          </a:bodyPr>
          <a:lstStyle/>
          <a:p>
            <a:pPr algn="ctr"/>
            <a:r>
              <a:rPr lang="en-US" sz="2400" b="1" dirty="0"/>
              <a:t>135 CONFERENCE MEMBERS</a:t>
            </a:r>
          </a:p>
        </p:txBody>
      </p:sp>
      <p:sp>
        <p:nvSpPr>
          <p:cNvPr id="11" name="TextBox 10"/>
          <p:cNvSpPr txBox="1"/>
          <p:nvPr/>
        </p:nvSpPr>
        <p:spPr>
          <a:xfrm>
            <a:off x="838200" y="2433668"/>
            <a:ext cx="4600769" cy="461665"/>
          </a:xfrm>
          <a:prstGeom prst="rect">
            <a:avLst/>
          </a:prstGeom>
          <a:solidFill>
            <a:schemeClr val="accent4">
              <a:lumMod val="40000"/>
              <a:lumOff val="60000"/>
            </a:schemeClr>
          </a:solidFill>
        </p:spPr>
        <p:txBody>
          <a:bodyPr wrap="square" rtlCol="0">
            <a:spAutoFit/>
          </a:bodyPr>
          <a:lstStyle/>
          <a:p>
            <a:r>
              <a:rPr lang="en-US" sz="2400" b="1" dirty="0"/>
              <a:t>GSO/GRAPEVINE STAFF 15 = 11.2%</a:t>
            </a:r>
          </a:p>
        </p:txBody>
      </p:sp>
      <p:sp>
        <p:nvSpPr>
          <p:cNvPr id="12" name="TextBox 11"/>
          <p:cNvSpPr txBox="1"/>
          <p:nvPr/>
        </p:nvSpPr>
        <p:spPr>
          <a:xfrm>
            <a:off x="221814" y="3327747"/>
            <a:ext cx="4424831" cy="461665"/>
          </a:xfrm>
          <a:prstGeom prst="rect">
            <a:avLst/>
          </a:prstGeom>
          <a:solidFill>
            <a:schemeClr val="accent4">
              <a:lumMod val="40000"/>
              <a:lumOff val="60000"/>
            </a:schemeClr>
          </a:solidFill>
        </p:spPr>
        <p:txBody>
          <a:bodyPr wrap="square" rtlCol="0">
            <a:spAutoFit/>
          </a:bodyPr>
          <a:lstStyle/>
          <a:p>
            <a:r>
              <a:rPr lang="en-US" sz="2400" b="1" dirty="0"/>
              <a:t>TRUSTEES/DIRECTORS 27 = 20%</a:t>
            </a:r>
          </a:p>
        </p:txBody>
      </p:sp>
      <p:sp>
        <p:nvSpPr>
          <p:cNvPr id="13" name="TextBox 12"/>
          <p:cNvSpPr txBox="1"/>
          <p:nvPr/>
        </p:nvSpPr>
        <p:spPr>
          <a:xfrm>
            <a:off x="6856446" y="4379642"/>
            <a:ext cx="3463212" cy="461665"/>
          </a:xfrm>
          <a:prstGeom prst="rect">
            <a:avLst/>
          </a:prstGeom>
          <a:solidFill>
            <a:schemeClr val="accent4">
              <a:lumMod val="40000"/>
              <a:lumOff val="60000"/>
            </a:schemeClr>
          </a:solidFill>
        </p:spPr>
        <p:txBody>
          <a:bodyPr wrap="square" rtlCol="0">
            <a:spAutoFit/>
          </a:bodyPr>
          <a:lstStyle/>
          <a:p>
            <a:r>
              <a:rPr lang="en-US" sz="2400" b="1" dirty="0"/>
              <a:t>DELEGATES 93 = 68.8%</a:t>
            </a:r>
          </a:p>
        </p:txBody>
      </p:sp>
      <p:sp>
        <p:nvSpPr>
          <p:cNvPr id="14" name="TextBox 13"/>
          <p:cNvSpPr txBox="1"/>
          <p:nvPr/>
        </p:nvSpPr>
        <p:spPr>
          <a:xfrm>
            <a:off x="7951238" y="5371373"/>
            <a:ext cx="3666930" cy="830997"/>
          </a:xfrm>
          <a:prstGeom prst="rect">
            <a:avLst/>
          </a:prstGeom>
          <a:noFill/>
        </p:spPr>
        <p:txBody>
          <a:bodyPr wrap="square" rtlCol="0">
            <a:spAutoFit/>
          </a:bodyPr>
          <a:lstStyle/>
          <a:p>
            <a:pPr algn="ctr"/>
            <a:r>
              <a:rPr lang="en-US" sz="2400" b="1" dirty="0"/>
              <a:t>Meets </a:t>
            </a:r>
            <a:r>
              <a:rPr lang="en-US" sz="2400" b="1" u="sng" dirty="0"/>
              <a:t>once</a:t>
            </a:r>
            <a:r>
              <a:rPr lang="en-US" sz="2400" b="1" dirty="0"/>
              <a:t> a year</a:t>
            </a:r>
          </a:p>
          <a:p>
            <a:pPr algn="ctr"/>
            <a:r>
              <a:rPr lang="en-US" sz="2400" b="1" dirty="0"/>
              <a:t>For</a:t>
            </a:r>
            <a:r>
              <a:rPr lang="en-US" sz="2400" b="1" u="sng" dirty="0"/>
              <a:t> one </a:t>
            </a:r>
            <a:r>
              <a:rPr lang="en-US" sz="2400" b="1" dirty="0"/>
              <a:t>week</a:t>
            </a:r>
          </a:p>
        </p:txBody>
      </p:sp>
      <p:grpSp>
        <p:nvGrpSpPr>
          <p:cNvPr id="18" name="Group 17"/>
          <p:cNvGrpSpPr/>
          <p:nvPr/>
        </p:nvGrpSpPr>
        <p:grpSpPr>
          <a:xfrm>
            <a:off x="7839271" y="2911323"/>
            <a:ext cx="2147500" cy="1390775"/>
            <a:chOff x="9338344" y="1497292"/>
            <a:chExt cx="2147500" cy="1390775"/>
          </a:xfrm>
        </p:grpSpPr>
        <p:sp>
          <p:nvSpPr>
            <p:cNvPr id="17" name="Left Arrow Callout 16"/>
            <p:cNvSpPr/>
            <p:nvPr/>
          </p:nvSpPr>
          <p:spPr>
            <a:xfrm rot="20628797">
              <a:off x="9338344" y="1497292"/>
              <a:ext cx="2072226" cy="1390775"/>
            </a:xfrm>
            <a:prstGeom prst="leftArrowCallou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rot="20671356">
              <a:off x="10082896" y="1500595"/>
              <a:ext cx="1402948" cy="1182375"/>
            </a:xfrm>
            <a:prstGeom prst="rect">
              <a:avLst/>
            </a:prstGeom>
          </p:spPr>
          <p:txBody>
            <a:bodyPr wrap="none">
              <a:spAutoFit/>
            </a:bodyPr>
            <a:lstStyle/>
            <a:p>
              <a:pPr>
                <a:lnSpc>
                  <a:spcPts val="1700"/>
                </a:lnSpc>
              </a:pPr>
              <a:r>
                <a:rPr lang="en-US" b="1" dirty="0">
                  <a:solidFill>
                    <a:schemeClr val="accent4">
                      <a:lumMod val="50000"/>
                    </a:schemeClr>
                  </a:solidFill>
                  <a:latin typeface="Arial" pitchFamily="34" charset="0"/>
                  <a:cs typeface="Arial" pitchFamily="34" charset="0"/>
                </a:rPr>
                <a:t>So, the </a:t>
              </a:r>
            </a:p>
            <a:p>
              <a:pPr>
                <a:lnSpc>
                  <a:spcPts val="1700"/>
                </a:lnSpc>
              </a:pPr>
              <a:r>
                <a:rPr lang="en-US" b="1" dirty="0">
                  <a:solidFill>
                    <a:schemeClr val="accent4">
                      <a:lumMod val="50000"/>
                    </a:schemeClr>
                  </a:solidFill>
                  <a:latin typeface="Arial" pitchFamily="34" charset="0"/>
                  <a:cs typeface="Arial" pitchFamily="34" charset="0"/>
                </a:rPr>
                <a:t>groups are</a:t>
              </a:r>
            </a:p>
            <a:p>
              <a:pPr>
                <a:lnSpc>
                  <a:spcPts val="1700"/>
                </a:lnSpc>
              </a:pPr>
              <a:r>
                <a:rPr lang="en-US" b="1" dirty="0">
                  <a:solidFill>
                    <a:schemeClr val="accent4">
                      <a:lumMod val="50000"/>
                    </a:schemeClr>
                  </a:solidFill>
                  <a:latin typeface="Arial" pitchFamily="34" charset="0"/>
                  <a:cs typeface="Arial" pitchFamily="34" charset="0"/>
                </a:rPr>
                <a:t> in charge. </a:t>
              </a:r>
            </a:p>
            <a:p>
              <a:pPr>
                <a:lnSpc>
                  <a:spcPts val="1700"/>
                </a:lnSpc>
              </a:pPr>
              <a:r>
                <a:rPr lang="en-US" b="1" dirty="0">
                  <a:solidFill>
                    <a:schemeClr val="accent4">
                      <a:lumMod val="50000"/>
                    </a:schemeClr>
                  </a:solidFill>
                  <a:latin typeface="Arial" pitchFamily="34" charset="0"/>
                  <a:cs typeface="Arial" pitchFamily="34" charset="0"/>
                </a:rPr>
                <a:t>2/3 vote to</a:t>
              </a:r>
            </a:p>
            <a:p>
              <a:pPr>
                <a:lnSpc>
                  <a:spcPts val="1700"/>
                </a:lnSpc>
              </a:pPr>
              <a:r>
                <a:rPr lang="en-US" b="1" dirty="0">
                  <a:solidFill>
                    <a:schemeClr val="accent4">
                      <a:lumMod val="50000"/>
                    </a:schemeClr>
                  </a:solidFill>
                  <a:latin typeface="Arial" pitchFamily="34" charset="0"/>
                  <a:cs typeface="Arial" pitchFamily="34" charset="0"/>
                </a:rPr>
                <a:t> delegates</a:t>
              </a:r>
            </a:p>
          </p:txBody>
        </p:sp>
      </p:grpSp>
    </p:spTree>
    <p:extLst>
      <p:ext uri="{BB962C8B-B14F-4D97-AF65-F5344CB8AC3E}">
        <p14:creationId xmlns:p14="http://schemas.microsoft.com/office/powerpoint/2010/main" val="3671234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hoto, different, various&#10;&#10;Description automatically generated">
            <a:extLst>
              <a:ext uri="{FF2B5EF4-FFF2-40B4-BE49-F238E27FC236}">
                <a16:creationId xmlns:a16="http://schemas.microsoft.com/office/drawing/2014/main" id="{6C2A22CE-4D32-3748-AF27-FAB8C49431A9}"/>
              </a:ext>
            </a:extLst>
          </p:cNvPr>
          <p:cNvPicPr>
            <a:picLocks noChangeAspect="1"/>
          </p:cNvPicPr>
          <p:nvPr/>
        </p:nvPicPr>
        <p:blipFill>
          <a:blip r:embed="rId2"/>
          <a:stretch>
            <a:fillRect/>
          </a:stretch>
        </p:blipFill>
        <p:spPr>
          <a:xfrm>
            <a:off x="1544595" y="494270"/>
            <a:ext cx="9366421" cy="5931244"/>
          </a:xfrm>
          <a:prstGeom prst="rect">
            <a:avLst/>
          </a:prstGeom>
        </p:spPr>
      </p:pic>
    </p:spTree>
    <p:extLst>
      <p:ext uri="{BB962C8B-B14F-4D97-AF65-F5344CB8AC3E}">
        <p14:creationId xmlns:p14="http://schemas.microsoft.com/office/powerpoint/2010/main" val="2681449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39"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140" name="Group 10">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3"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6"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1"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3"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4"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5"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6"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2" name="Title 1">
            <a:extLst>
              <a:ext uri="{FF2B5EF4-FFF2-40B4-BE49-F238E27FC236}">
                <a16:creationId xmlns:a16="http://schemas.microsoft.com/office/drawing/2014/main" id="{3012B0E9-2A1A-2C46-A943-064B91A0E338}"/>
              </a:ext>
            </a:extLst>
          </p:cNvPr>
          <p:cNvSpPr>
            <a:spLocks noGrp="1"/>
          </p:cNvSpPr>
          <p:nvPr>
            <p:ph type="title"/>
          </p:nvPr>
        </p:nvSpPr>
        <p:spPr>
          <a:xfrm>
            <a:off x="7699047" y="1113282"/>
            <a:ext cx="3988128" cy="2396681"/>
          </a:xfrm>
        </p:spPr>
        <p:txBody>
          <a:bodyPr vert="horz" lIns="91440" tIns="45720" rIns="91440" bIns="45720" rtlCol="0" anchor="b">
            <a:normAutofit/>
          </a:bodyPr>
          <a:lstStyle/>
          <a:p>
            <a:r>
              <a:rPr lang="en-US" sz="3700" dirty="0"/>
              <a:t>THREE PAGES OF ZOOM MEETING ID AND PASSWORDS</a:t>
            </a:r>
          </a:p>
        </p:txBody>
      </p:sp>
      <p:sp>
        <p:nvSpPr>
          <p:cNvPr id="141" name="Round Diagonal Corner Rectangle 6">
            <a:extLst>
              <a:ext uri="{FF2B5EF4-FFF2-40B4-BE49-F238E27FC236}">
                <a16:creationId xmlns:a16="http://schemas.microsoft.com/office/drawing/2014/main" id="{8B3F5CD4-CBC8-4A22-9DCC-0420CA28A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text on a white background&#10;&#10;Description automatically generated">
            <a:extLst>
              <a:ext uri="{FF2B5EF4-FFF2-40B4-BE49-F238E27FC236}">
                <a16:creationId xmlns:a16="http://schemas.microsoft.com/office/drawing/2014/main" id="{D3AC6013-ECB7-B74D-9F19-ED450F5887DB}"/>
              </a:ext>
            </a:extLst>
          </p:cNvPr>
          <p:cNvPicPr>
            <a:picLocks noChangeAspect="1"/>
          </p:cNvPicPr>
          <p:nvPr/>
        </p:nvPicPr>
        <p:blipFill rotWithShape="1">
          <a:blip r:embed="rId4"/>
          <a:srcRect l="13127" r="30710" b="2"/>
          <a:stretch/>
        </p:blipFill>
        <p:spPr>
          <a:xfrm rot="5400000">
            <a:off x="1886530" y="369063"/>
            <a:ext cx="4577297" cy="6112382"/>
          </a:xfrm>
          <a:prstGeom prst="rect">
            <a:avLst/>
          </a:prstGeom>
        </p:spPr>
      </p:pic>
    </p:spTree>
    <p:extLst>
      <p:ext uri="{BB962C8B-B14F-4D97-AF65-F5344CB8AC3E}">
        <p14:creationId xmlns:p14="http://schemas.microsoft.com/office/powerpoint/2010/main" val="462746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8" name="Picture 7" descr="A close up of a map&#10;&#10;Description automatically generated">
            <a:extLst>
              <a:ext uri="{FF2B5EF4-FFF2-40B4-BE49-F238E27FC236}">
                <a16:creationId xmlns:a16="http://schemas.microsoft.com/office/drawing/2014/main" id="{BDE58DCB-F81C-A241-BB44-AB8184AE9687}"/>
              </a:ext>
            </a:extLst>
          </p:cNvPr>
          <p:cNvPicPr>
            <a:picLocks noChangeAspect="1"/>
          </p:cNvPicPr>
          <p:nvPr/>
        </p:nvPicPr>
        <p:blipFill>
          <a:blip r:embed="rId3"/>
          <a:stretch>
            <a:fillRect/>
          </a:stretch>
        </p:blipFill>
        <p:spPr>
          <a:xfrm>
            <a:off x="650283" y="554015"/>
            <a:ext cx="5445717" cy="5571066"/>
          </a:xfrm>
          <a:prstGeom prst="rect">
            <a:avLst/>
          </a:prstGeom>
        </p:spPr>
      </p:pic>
      <p:sp>
        <p:nvSpPr>
          <p:cNvPr id="10" name="Rectangle 9">
            <a:extLst>
              <a:ext uri="{FF2B5EF4-FFF2-40B4-BE49-F238E27FC236}">
                <a16:creationId xmlns:a16="http://schemas.microsoft.com/office/drawing/2014/main" id="{BDF3F2CC-9358-6A47-AC95-026475F0DA10}"/>
              </a:ext>
            </a:extLst>
          </p:cNvPr>
          <p:cNvSpPr/>
          <p:nvPr/>
        </p:nvSpPr>
        <p:spPr>
          <a:xfrm>
            <a:off x="6188765" y="2552486"/>
            <a:ext cx="6096000" cy="2031325"/>
          </a:xfrm>
          <a:prstGeom prst="rect">
            <a:avLst/>
          </a:prstGeom>
        </p:spPr>
        <p:txBody>
          <a:bodyPr>
            <a:spAutoFit/>
          </a:bodyPr>
          <a:lstStyle/>
          <a:p>
            <a:r>
              <a:rPr lang="en-US">
                <a:solidFill>
                  <a:srgbClr val="002060"/>
                </a:solidFill>
              </a:rPr>
              <a:t>                 </a:t>
            </a:r>
            <a:r>
              <a:rPr lang="en-US" u="sng">
                <a:solidFill>
                  <a:srgbClr val="002060"/>
                </a:solidFill>
              </a:rPr>
              <a:t>Panel 69</a:t>
            </a:r>
            <a:r>
              <a:rPr lang="en-US">
                <a:solidFill>
                  <a:srgbClr val="002060"/>
                </a:solidFill>
              </a:rPr>
              <a:t>                 </a:t>
            </a:r>
            <a:r>
              <a:rPr lang="en-US" u="sng">
                <a:solidFill>
                  <a:srgbClr val="002060"/>
                </a:solidFill>
              </a:rPr>
              <a:t>Panel 70</a:t>
            </a:r>
          </a:p>
          <a:p>
            <a:r>
              <a:rPr lang="en-US"/>
              <a:t>		</a:t>
            </a:r>
            <a:r>
              <a:rPr lang="en-US">
                <a:solidFill>
                  <a:srgbClr val="FF0000"/>
                </a:solidFill>
              </a:rPr>
              <a:t>John D. (11)</a:t>
            </a:r>
            <a:r>
              <a:rPr lang="en-US">
                <a:solidFill>
                  <a:srgbClr val="FFFF00"/>
                </a:solidFill>
              </a:rPr>
              <a:t>		</a:t>
            </a:r>
            <a:r>
              <a:rPr lang="en-US">
                <a:solidFill>
                  <a:srgbClr val="FF0000"/>
                </a:solidFill>
              </a:rPr>
              <a:t>Sandi W. (86)</a:t>
            </a:r>
          </a:p>
          <a:p>
            <a:r>
              <a:rPr lang="en-US">
                <a:solidFill>
                  <a:srgbClr val="FFFF00"/>
                </a:solidFill>
              </a:rPr>
              <a:t>		</a:t>
            </a:r>
            <a:r>
              <a:rPr lang="en-US">
                <a:solidFill>
                  <a:srgbClr val="002060"/>
                </a:solidFill>
              </a:rPr>
              <a:t>Kris K. (75)		Nancy F. (56)</a:t>
            </a:r>
          </a:p>
          <a:p>
            <a:r>
              <a:rPr lang="en-US">
                <a:solidFill>
                  <a:srgbClr val="002060"/>
                </a:solidFill>
              </a:rPr>
              <a:t>	     *Paul L. (40) 		Carlos L. (77)</a:t>
            </a:r>
          </a:p>
          <a:p>
            <a:r>
              <a:rPr lang="en-US">
                <a:solidFill>
                  <a:srgbClr val="002060"/>
                </a:solidFill>
              </a:rPr>
              <a:t>		Scott M. (10)	      *Cynthia T. (29)</a:t>
            </a:r>
          </a:p>
          <a:p>
            <a:r>
              <a:rPr lang="en-US">
                <a:solidFill>
                  <a:srgbClr val="002060"/>
                </a:solidFill>
              </a:rPr>
              <a:t>		Thomas S. (05)		</a:t>
            </a:r>
            <a:r>
              <a:rPr lang="en-US">
                <a:solidFill>
                  <a:srgbClr val="00FFCC"/>
                </a:solidFill>
              </a:rPr>
              <a:t>	</a:t>
            </a:r>
          </a:p>
          <a:p>
            <a:r>
              <a:rPr lang="en-US">
                <a:solidFill>
                  <a:srgbClr val="00FFCC"/>
                </a:solidFill>
              </a:rPr>
              <a:t>		      </a:t>
            </a:r>
            <a:r>
              <a:rPr lang="en-US">
                <a:solidFill>
                  <a:srgbClr val="002060"/>
                </a:solidFill>
              </a:rPr>
              <a:t>  * Alternate Chairs	</a:t>
            </a:r>
            <a:r>
              <a:rPr lang="en-US">
                <a:solidFill>
                  <a:srgbClr val="00FFCC"/>
                </a:solidFill>
              </a:rPr>
              <a:t>	</a:t>
            </a:r>
            <a:endParaRPr lang="en-US" dirty="0"/>
          </a:p>
        </p:txBody>
      </p:sp>
      <p:sp>
        <p:nvSpPr>
          <p:cNvPr id="11" name="TextBox 10">
            <a:extLst>
              <a:ext uri="{FF2B5EF4-FFF2-40B4-BE49-F238E27FC236}">
                <a16:creationId xmlns:a16="http://schemas.microsoft.com/office/drawing/2014/main" id="{3C36BBFB-F31D-394D-8AF3-FAA8B0F7058D}"/>
              </a:ext>
            </a:extLst>
          </p:cNvPr>
          <p:cNvSpPr txBox="1"/>
          <p:nvPr/>
        </p:nvSpPr>
        <p:spPr>
          <a:xfrm>
            <a:off x="7007088" y="1167491"/>
            <a:ext cx="3876260" cy="954107"/>
          </a:xfrm>
          <a:prstGeom prst="rect">
            <a:avLst/>
          </a:prstGeom>
          <a:noFill/>
        </p:spPr>
        <p:txBody>
          <a:bodyPr wrap="square" rtlCol="0">
            <a:spAutoFit/>
          </a:bodyPr>
          <a:lstStyle/>
          <a:p>
            <a:pPr algn="ctr"/>
            <a:r>
              <a:rPr lang="en-US" sz="2800">
                <a:ln w="11430"/>
                <a:solidFill>
                  <a:srgbClr val="002060"/>
                </a:solidFill>
                <a:effectLst>
                  <a:innerShdw blurRad="114300">
                    <a:prstClr val="black"/>
                  </a:innerShdw>
                </a:effectLst>
                <a:latin typeface="Times New Roman" pitchFamily="18" charset="0"/>
              </a:rPr>
              <a:t>Trustees Delegate Conference Committee</a:t>
            </a:r>
            <a:endParaRPr lang="en-US" sz="2800" dirty="0">
              <a:solidFill>
                <a:srgbClr val="002060"/>
              </a:solidFill>
            </a:endParaRPr>
          </a:p>
        </p:txBody>
      </p:sp>
    </p:spTree>
    <p:extLst>
      <p:ext uri="{BB962C8B-B14F-4D97-AF65-F5344CB8AC3E}">
        <p14:creationId xmlns:p14="http://schemas.microsoft.com/office/powerpoint/2010/main" val="40802446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TotalTime>
  <Words>2921</Words>
  <Application>Microsoft Macintosh PowerPoint</Application>
  <PresentationFormat>Widescreen</PresentationFormat>
  <Paragraphs>233</Paragraphs>
  <Slides>28</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Aharoni</vt:lpstr>
      <vt:lpstr>Arial</vt:lpstr>
      <vt:lpstr>Calibri</vt:lpstr>
      <vt:lpstr>Times New Roman</vt:lpstr>
      <vt:lpstr>Tw Cen MT</vt:lpstr>
      <vt:lpstr>Wingdings</vt:lpstr>
      <vt:lpstr>Circuit</vt:lpstr>
      <vt:lpstr>PowerPoint Presentation</vt:lpstr>
      <vt:lpstr>    70th General Service Conference   “2020 A Clear Vision for You” </vt:lpstr>
      <vt:lpstr>PowerPoint Presentation</vt:lpstr>
      <vt:lpstr>PowerPoint Presentation</vt:lpstr>
      <vt:lpstr>PowerPoint Presentation</vt:lpstr>
      <vt:lpstr>Who Makes Up the Conference</vt:lpstr>
      <vt:lpstr>PowerPoint Presentation</vt:lpstr>
      <vt:lpstr>THREE PAGES OF ZOOM MEETING ID AND PASSWORDS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Voting Procedure For Regional Trustees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CONFERENCE FLOOR ACTIONS OF THE 70th GENERAL SERVICe CONFERENCE The following items were moved forward to the trustees’ Committee on the General Service Conference     </vt:lpstr>
      <vt:lpstr>Gifts From our NERT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14</cp:revision>
  <cp:lastPrinted>2020-06-06T03:23:28Z</cp:lastPrinted>
  <dcterms:created xsi:type="dcterms:W3CDTF">2020-06-06T01:56:31Z</dcterms:created>
  <dcterms:modified xsi:type="dcterms:W3CDTF">2020-06-16T01:44:32Z</dcterms:modified>
</cp:coreProperties>
</file>